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60" r:id="rId3"/>
    <p:sldId id="334" r:id="rId4"/>
    <p:sldId id="363" r:id="rId5"/>
    <p:sldId id="364" r:id="rId6"/>
    <p:sldId id="365" r:id="rId7"/>
    <p:sldId id="366" r:id="rId8"/>
    <p:sldId id="367" r:id="rId9"/>
    <p:sldId id="370" r:id="rId10"/>
    <p:sldId id="372" r:id="rId11"/>
    <p:sldId id="389" r:id="rId12"/>
    <p:sldId id="374" r:id="rId13"/>
    <p:sldId id="376" r:id="rId14"/>
    <p:sldId id="377" r:id="rId15"/>
    <p:sldId id="373" r:id="rId16"/>
    <p:sldId id="371" r:id="rId17"/>
    <p:sldId id="378" r:id="rId18"/>
    <p:sldId id="383" r:id="rId19"/>
    <p:sldId id="382" r:id="rId20"/>
    <p:sldId id="381" r:id="rId21"/>
    <p:sldId id="385" r:id="rId22"/>
    <p:sldId id="384" r:id="rId23"/>
    <p:sldId id="386" r:id="rId24"/>
    <p:sldId id="379" r:id="rId25"/>
    <p:sldId id="369" r:id="rId26"/>
    <p:sldId id="368" r:id="rId27"/>
    <p:sldId id="390" r:id="rId28"/>
    <p:sldId id="387" r:id="rId29"/>
    <p:sldId id="388" r:id="rId30"/>
    <p:sldId id="396" r:id="rId31"/>
    <p:sldId id="392" r:id="rId32"/>
    <p:sldId id="393" r:id="rId33"/>
    <p:sldId id="394" r:id="rId34"/>
    <p:sldId id="397" r:id="rId35"/>
    <p:sldId id="335" r:id="rId36"/>
    <p:sldId id="398" r:id="rId37"/>
    <p:sldId id="400" r:id="rId38"/>
    <p:sldId id="361" r:id="rId39"/>
    <p:sldId id="362" r:id="rId40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4" autoAdjust="0"/>
    <p:restoredTop sz="94660"/>
  </p:normalViewPr>
  <p:slideViewPr>
    <p:cSldViewPr>
      <p:cViewPr varScale="1">
        <p:scale>
          <a:sx n="69" d="100"/>
          <a:sy n="69" d="100"/>
        </p:scale>
        <p:origin x="130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465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459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299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98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596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7504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4237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414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154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0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5147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0F4B9-4341-486B-AD2F-8711011944A9}" type="datetimeFigureOut">
              <a:rPr lang="pt-BR" smtClean="0"/>
              <a:t>09/06/2016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F0A1B-A254-42AE-8785-96B89B9F918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830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na.theiia.org/about-us/Pages/About-The-Institute-of-Internal-Auditors.aspx" TargetMode="Externa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na.theiia.org/about-us/Pages/About-The-Institute-of-Internal-Auditors.aspx" TargetMode="Externa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iiabrasil.org.br/new/quemsomos.html" TargetMode="Externa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coso.org/aboutus.htm" TargetMode="Externa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coso.org/aboutus.htm" TargetMode="Externa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coso.org/aboutus.htm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iabrasil.org.br/new/2013/downs/coso/COSO_ICIF_2013_Sumario_Executivo.pdf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.docs.live.net/b2a7ca5e62f61cf4/F&#211;RUM%20STJ/PT%201.3.1%20EM%20BRANCO.docx" TargetMode="Externa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mailto:fernandocamargo@tjrj.jus.br" TargetMode="Externa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11560" y="1971284"/>
            <a:ext cx="799288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800" b="1" u="sng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  <a:cs typeface="Arial" pitchFamily="34" charset="0"/>
              </a:rPr>
              <a:t>Mudança de paradigma nas contratações: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800" b="1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  <a:cs typeface="Arial" pitchFamily="34" charset="0"/>
              </a:rPr>
              <a:t>Atuação da auditoria interna no aprimoramento da fiscalização contratual</a:t>
            </a:r>
            <a:endParaRPr kumimoji="0" lang="pt-BR" sz="2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Arial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95536" y="4113752"/>
            <a:ext cx="820891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400" b="1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  <a:cs typeface="MV Boli" panose="02000500030200090000" pitchFamily="2" charset="0"/>
              </a:rPr>
              <a:t>FERNANDO CAMARGO SOARES NETO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400" b="1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  <a:cs typeface="MV Boli" panose="02000500030200090000" pitchFamily="2" charset="0"/>
              </a:rPr>
              <a:t>Diretor do </a:t>
            </a:r>
            <a:r>
              <a:rPr kumimoji="0" lang="pt-BR" sz="24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Bookman Old Style" panose="02050604050505020204" pitchFamily="18" charset="0"/>
                <a:ea typeface="Times New Roman" pitchFamily="18" charset="0"/>
                <a:cs typeface="MV Boli" panose="02000500030200090000" pitchFamily="2" charset="0"/>
              </a:rPr>
              <a:t>Departamento de Auditoria e Acompanhamento (DEAGE)</a:t>
            </a:r>
            <a:r>
              <a:rPr lang="pt-BR" sz="2400" b="1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  <a:cs typeface="MV Boli" panose="02000500030200090000" pitchFamily="2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400" b="1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  <a:cs typeface="MV Boli" panose="02000500030200090000" pitchFamily="2" charset="0"/>
              </a:rPr>
              <a:t>Diretoria Geral de Controle Interno (DGCOI)</a:t>
            </a:r>
            <a:endParaRPr kumimoji="0" lang="pt-BR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05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10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2051720" y="1644836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Seleção da amostra critérios:</a:t>
            </a:r>
          </a:p>
        </p:txBody>
      </p:sp>
      <p:sp>
        <p:nvSpPr>
          <p:cNvPr id="5" name="Retângulo 4"/>
          <p:cNvSpPr/>
          <p:nvPr/>
        </p:nvSpPr>
        <p:spPr>
          <a:xfrm>
            <a:off x="654549" y="2420888"/>
            <a:ext cx="826082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dirty="0">
                <a:latin typeface="Fonte Ecológica Spranq"/>
                <a:ea typeface="Calibri" panose="020F0502020204030204" pitchFamily="34" charset="0"/>
                <a:cs typeface="Arial" panose="020B0604020202020204" pitchFamily="34" charset="0"/>
              </a:rPr>
              <a:t> Materialidade – contratos de prestação de serviço de maior valor do PJERJ;</a:t>
            </a:r>
            <a:endParaRPr lang="pt-BR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dirty="0">
                <a:latin typeface="Fonte Ecológica Spranq"/>
                <a:ea typeface="Calibri" panose="020F0502020204030204" pitchFamily="34" charset="0"/>
                <a:cs typeface="Arial" panose="020B0604020202020204" pitchFamily="34" charset="0"/>
              </a:rPr>
              <a:t> Relevância – contratos de grande vulto, sendo o patamar mínimo de R$ 34 milhões;</a:t>
            </a:r>
            <a:endParaRPr lang="pt-BR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dirty="0">
                <a:latin typeface="Fonte Ecológica Spranq"/>
                <a:ea typeface="Calibri" panose="020F0502020204030204" pitchFamily="34" charset="0"/>
                <a:cs typeface="Arial" panose="020B0604020202020204" pitchFamily="34" charset="0"/>
              </a:rPr>
              <a:t> De exclusão: 1º) contratos que tiveram por objeto tema que seria analisado por outra atividade de controle constante do PAAC 2015; 2º)  contratos que tiveram por objeto tema ou área gestora cuja matéria era afeta à outra unidade com atribuição específica da DGCOI: Engenharia (DGCOI/ASENG); 3º) contratos com término de vigência anterior a dezembro de 2015; e 4º) Limitações de recursos humanos da equipe (máximo de 4 fiscais de contratos)</a:t>
            </a:r>
            <a:r>
              <a:rPr lang="pt-BR" b="1" dirty="0">
                <a:latin typeface="Fonte Ecológica Spranq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t-BR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00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11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95536" y="2003717"/>
            <a:ext cx="8496944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 amostra corresponde </a:t>
            </a:r>
            <a:r>
              <a:rPr kumimoji="0" lang="pt-BR" altLang="pt-BR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11 % do total de contratos do PJERJ e 17% em relação aos contratos de maior vulto (acima de R$34 milhões), </a:t>
            </a:r>
            <a:r>
              <a:rPr kumimoji="0" lang="pt-BR" altLang="pt-B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conforme segue:</a:t>
            </a:r>
            <a:endParaRPr kumimoji="0" lang="pt-BR" altLang="pt-B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937" y="2987171"/>
            <a:ext cx="3960440" cy="266167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383" y="2983720"/>
            <a:ext cx="4141625" cy="266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21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12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2008134" y="2670646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HISTÓRICO DA AUDITORIA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748199" y="2881051"/>
            <a:ext cx="84249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400" dirty="0">
              <a:solidFill>
                <a:srgbClr val="0000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ano de 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1941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marcou um ponto de virada!</a:t>
            </a:r>
          </a:p>
          <a:p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Victor Z. </a:t>
            </a:r>
            <a:r>
              <a:rPr lang="pt-BR" sz="2400" b="1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Brink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(autor do primeiro livro importante sobre a auditoria interna); 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B. </a:t>
            </a:r>
            <a:r>
              <a:rPr lang="pt-BR" sz="2400" b="1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Thurston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(auditor interno) 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Robert B. </a:t>
            </a:r>
            <a:r>
              <a:rPr lang="pt-BR" sz="2400" b="1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Milne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(auditor interno) se reuniram e descobriram que tinham um interesse mútuo em aprofundar o papel da auditoria interna.</a:t>
            </a:r>
          </a:p>
          <a:p>
            <a:endParaRPr lang="pt-BR" dirty="0"/>
          </a:p>
        </p:txBody>
      </p:sp>
      <p:sp>
        <p:nvSpPr>
          <p:cNvPr id="20" name="Retângulo 19"/>
          <p:cNvSpPr/>
          <p:nvPr/>
        </p:nvSpPr>
        <p:spPr>
          <a:xfrm>
            <a:off x="2195736" y="6010165"/>
            <a:ext cx="5977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5"/>
              </a:rPr>
              <a:t>https://na.theiia.org/about-us/Pages/About-The-Institute-of-Internal-Auditors.aspx</a:t>
            </a:r>
            <a:r>
              <a:rPr lang="pt-BR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96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13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2195736" y="6010165"/>
            <a:ext cx="5977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5"/>
              </a:rPr>
              <a:t>https://na.theiia.org/about-us/Pages/About-The-Institute-of-Internal-Auditors.aspx</a:t>
            </a:r>
            <a:r>
              <a:rPr lang="pt-BR" sz="1200" dirty="0"/>
              <a:t> </a:t>
            </a:r>
          </a:p>
        </p:txBody>
      </p:sp>
      <p:sp>
        <p:nvSpPr>
          <p:cNvPr id="10" name="Retângulo de cantos arredondados 14"/>
          <p:cNvSpPr/>
          <p:nvPr/>
        </p:nvSpPr>
        <p:spPr>
          <a:xfrm>
            <a:off x="2039233" y="2312581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IIA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763508" y="2322166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400" dirty="0">
              <a:solidFill>
                <a:srgbClr val="0000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Como uma Comissão Organizadora, </a:t>
            </a:r>
            <a:r>
              <a:rPr lang="pt-BR" sz="24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Brink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pt-BR" sz="24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Milne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4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Thurston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contataram um pequeno grupo de profissionais de auditoria interna em todo os Estados Unidos que manifestaram interesse na formação de uma organização nacional/internacional para os auditores internos.</a:t>
            </a:r>
          </a:p>
          <a:p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Certificado de incorporação do 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IIA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foi arquivado em 17 de novembro de 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1941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15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14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8" name="Retângulo de cantos arredondados 14"/>
          <p:cNvSpPr/>
          <p:nvPr/>
        </p:nvSpPr>
        <p:spPr>
          <a:xfrm>
            <a:off x="2050980" y="2389871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IIA Brasil</a:t>
            </a:r>
          </a:p>
        </p:txBody>
      </p:sp>
      <p:sp>
        <p:nvSpPr>
          <p:cNvPr id="9" name="Retângulo 8"/>
          <p:cNvSpPr/>
          <p:nvPr/>
        </p:nvSpPr>
        <p:spPr>
          <a:xfrm>
            <a:off x="998124" y="2934425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Instituto dos Auditores Internos do Brasil é uma entidade sem fins lucrativos fundada em 20 de novembro 1960. Desde o ano de 1998 é uma entidade civil sem fins lucrativos, afiliada ao The IIA Global.</a:t>
            </a:r>
          </a:p>
          <a:p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Hoje é a 5ª do mundo maior em número de associados entre as afiliadas do IIA Global.</a:t>
            </a:r>
          </a:p>
          <a:p>
            <a:endParaRPr lang="pt-BR" sz="2400" dirty="0">
              <a:solidFill>
                <a:srgbClr val="0000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10" name="Retângulo 9"/>
          <p:cNvSpPr/>
          <p:nvPr/>
        </p:nvSpPr>
        <p:spPr>
          <a:xfrm>
            <a:off x="3595353" y="6176145"/>
            <a:ext cx="38895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5"/>
              </a:rPr>
              <a:t>http://www.iiabrasil.org.br/new/quemsomos.html</a:t>
            </a:r>
            <a:r>
              <a:rPr lang="pt-BR" sz="1200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57952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15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pic>
        <p:nvPicPr>
          <p:cNvPr id="7" name="Imagem 6"/>
          <p:cNvPicPr/>
          <p:nvPr/>
        </p:nvPicPr>
        <p:blipFill rotWithShape="1">
          <a:blip r:embed="rId5"/>
          <a:srcRect l="5525" t="20052" r="23680" b="9635"/>
          <a:stretch/>
        </p:blipFill>
        <p:spPr>
          <a:xfrm>
            <a:off x="1643276" y="2390316"/>
            <a:ext cx="590423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9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16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pic>
        <p:nvPicPr>
          <p:cNvPr id="13" name="Imagem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17514"/>
            <a:ext cx="7416824" cy="3422873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3059832" y="3573016"/>
            <a:ext cx="720080" cy="2267371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b="1" dirty="0">
                <a:latin typeface="Arial" panose="020B0604020202020204" pitchFamily="34" charset="0"/>
              </a:rPr>
              <a:t>Operacional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4716016" y="3573016"/>
            <a:ext cx="720080" cy="2267371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b="1" dirty="0">
                <a:latin typeface="Arial" panose="020B0604020202020204" pitchFamily="34" charset="0"/>
              </a:rPr>
              <a:t>DGS INTERM.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6363460" y="3552056"/>
            <a:ext cx="720080" cy="2267371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b="1" dirty="0">
                <a:latin typeface="Arial" panose="020B0604020202020204" pitchFamily="34" charset="0"/>
              </a:rPr>
              <a:t>DGCOI</a:t>
            </a:r>
          </a:p>
        </p:txBody>
      </p:sp>
      <p:sp>
        <p:nvSpPr>
          <p:cNvPr id="19" name="Retângulo 18"/>
          <p:cNvSpPr/>
          <p:nvPr/>
        </p:nvSpPr>
        <p:spPr>
          <a:xfrm rot="5400000">
            <a:off x="4579052" y="1584574"/>
            <a:ext cx="720080" cy="2267371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b="1" dirty="0">
                <a:latin typeface="Arial" panose="020B0604020202020204" pitchFamily="34" charset="0"/>
              </a:rPr>
              <a:t>DES. PRES TJRJ</a:t>
            </a:r>
          </a:p>
        </p:txBody>
      </p:sp>
    </p:spTree>
    <p:extLst>
      <p:ext uri="{BB962C8B-B14F-4D97-AF65-F5344CB8AC3E}">
        <p14:creationId xmlns:p14="http://schemas.microsoft.com/office/powerpoint/2010/main" val="243685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17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11" name="Retângulo de cantos arredondados 14"/>
          <p:cNvSpPr/>
          <p:nvPr/>
        </p:nvSpPr>
        <p:spPr>
          <a:xfrm>
            <a:off x="2039233" y="2365629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3563888" y="6010165"/>
            <a:ext cx="28803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5"/>
              </a:rPr>
              <a:t>http://www.coso.org/aboutus.htm</a:t>
            </a:r>
            <a:r>
              <a:rPr lang="pt-BR" sz="1200" dirty="0"/>
              <a:t>   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998124" y="2982494"/>
            <a:ext cx="781286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en-US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Committee of Sponsoring Organizations of the Treadway Commission) (</a:t>
            </a:r>
            <a:r>
              <a:rPr lang="en-US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Comitê</a:t>
            </a:r>
            <a:r>
              <a:rPr lang="en-US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das </a:t>
            </a:r>
            <a:r>
              <a:rPr lang="en-US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Organizações</a:t>
            </a:r>
            <a:r>
              <a:rPr lang="en-US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Patrocinadoras</a:t>
            </a:r>
            <a:r>
              <a:rPr lang="en-US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 </a:t>
            </a:r>
            <a:r>
              <a:rPr lang="en-US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Comissão</a:t>
            </a:r>
            <a:r>
              <a:rPr lang="en-US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Treadway) 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foi organizado em </a:t>
            </a:r>
            <a:r>
              <a:rPr lang="pt-BR" sz="20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1985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para patrocinar a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Commission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Fraudulent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Financial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Reporting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(Comissão Nacional de Divulgações Financeiras Fraudulentas), uma iniciativa independente do setor privado que estudou os fatores que podem levar a relatórios financeiros fraudulentos. </a:t>
            </a:r>
            <a:endParaRPr lang="pt-BR" sz="2400" dirty="0">
              <a:solidFill>
                <a:srgbClr val="0000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7790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18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11" name="Retângulo de cantos arredondados 14"/>
          <p:cNvSpPr/>
          <p:nvPr/>
        </p:nvSpPr>
        <p:spPr>
          <a:xfrm>
            <a:off x="2039233" y="2365629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3563888" y="6010165"/>
            <a:ext cx="28803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5"/>
              </a:rPr>
              <a:t>http://www.coso.org/aboutus.htm</a:t>
            </a:r>
            <a:r>
              <a:rPr lang="pt-BR" sz="1200" dirty="0"/>
              <a:t>   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998124" y="2759205"/>
            <a:ext cx="78128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Também desenvolveu recomendações para as </a:t>
            </a:r>
            <a:r>
              <a:rPr lang="pt-BR" sz="20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empresas públicas e os seus auditores independentes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para o SEC (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Securities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Exchange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Commission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(instituição equivalente à Comissão de Valores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Mobilários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CVM brasileira) e outros reguladores, e para instituições de ensino.</a:t>
            </a:r>
          </a:p>
          <a:p>
            <a:endParaRPr lang="pt-BR" sz="2400" dirty="0">
              <a:solidFill>
                <a:srgbClr val="0000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6455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19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11" name="Retângulo de cantos arredondados 14"/>
          <p:cNvSpPr/>
          <p:nvPr/>
        </p:nvSpPr>
        <p:spPr>
          <a:xfrm>
            <a:off x="2039233" y="2365629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1241349" y="2790612"/>
            <a:ext cx="781286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Comissão Nacional foi patrocinada conjuntamente por cinco grandes associações profissionais com sede nos Estados Unidos: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American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Accounting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Association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(AAA),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Instituto Americano de Contadores Públicos Certificados (AICPA),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Financial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Executives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(FEI),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</a:t>
            </a:r>
            <a:r>
              <a:rPr lang="pt-BR" sz="20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Instituto de Auditores Internos (IIA )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da Associação Nacional de Contabilistas (agora o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Institute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Management </a:t>
            </a:r>
            <a:r>
              <a:rPr lang="pt-BR" sz="20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Accountants</a:t>
            </a:r>
            <a:r>
              <a:rPr lang="pt-BR" sz="20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[IMA]). </a:t>
            </a:r>
          </a:p>
          <a:p>
            <a:endParaRPr lang="pt-BR" dirty="0"/>
          </a:p>
        </p:txBody>
      </p:sp>
      <p:sp>
        <p:nvSpPr>
          <p:cNvPr id="15" name="Retângulo 14"/>
          <p:cNvSpPr/>
          <p:nvPr/>
        </p:nvSpPr>
        <p:spPr>
          <a:xfrm>
            <a:off x="3563888" y="6010165"/>
            <a:ext cx="28803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5"/>
              </a:rPr>
              <a:t>http://www.coso.org/aboutus.htm</a:t>
            </a:r>
            <a:r>
              <a:rPr lang="pt-BR" sz="12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70639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Retângulo 6"/>
          <p:cNvSpPr/>
          <p:nvPr/>
        </p:nvSpPr>
        <p:spPr>
          <a:xfrm>
            <a:off x="700514" y="1901560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>
                <a:solidFill>
                  <a:srgbClr val="0000CC"/>
                </a:solidFill>
                <a:latin typeface="Bookman Old Style" panose="0205060405050502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Faz parte da competência do docente a capacidade de não só fazer bem aquilo que se faz, mas fazer o bem com aquilo que se faz. </a:t>
            </a:r>
          </a:p>
          <a:p>
            <a:r>
              <a:rPr lang="pt-BR" sz="4000" dirty="0">
                <a:solidFill>
                  <a:srgbClr val="0000CC"/>
                </a:solidFill>
                <a:latin typeface="Bookman Old Style" panose="0205060405050502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(Mário Sérgio </a:t>
            </a:r>
            <a:r>
              <a:rPr lang="pt-BR" sz="4000" dirty="0" err="1">
                <a:solidFill>
                  <a:srgbClr val="0000CC"/>
                </a:solidFill>
                <a:latin typeface="Bookman Old Style" panose="0205060405050502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Cortella</a:t>
            </a:r>
            <a:r>
              <a:rPr lang="pt-BR" sz="4000" dirty="0">
                <a:solidFill>
                  <a:srgbClr val="0000CC"/>
                </a:solidFill>
                <a:latin typeface="Bookman Old Style" panose="0205060405050502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690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20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39491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11" name="Retângulo de cantos arredondados 14"/>
          <p:cNvSpPr/>
          <p:nvPr/>
        </p:nvSpPr>
        <p:spPr>
          <a:xfrm>
            <a:off x="1656780" y="-545830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809863" y="2653948"/>
            <a:ext cx="78128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nome popular 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</a:t>
            </a:r>
            <a:r>
              <a:rPr lang="pt-BR" sz="2400" b="1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Treadway</a:t>
            </a:r>
            <a:r>
              <a:rPr lang="pt-BR" sz="2400" b="1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Comissão“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decorre do sobrenome do primeiro presidente da Comissão Nacional (James C. </a:t>
            </a:r>
            <a:r>
              <a:rPr lang="pt-BR" sz="24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Treadway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Jr.).</a:t>
            </a:r>
          </a:p>
          <a:p>
            <a:endParaRPr lang="pt-BR" dirty="0"/>
          </a:p>
        </p:txBody>
      </p:sp>
      <p:sp>
        <p:nvSpPr>
          <p:cNvPr id="9" name="Retângulo de cantos arredondados 14"/>
          <p:cNvSpPr/>
          <p:nvPr/>
        </p:nvSpPr>
        <p:spPr>
          <a:xfrm>
            <a:off x="2039233" y="2243336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</a:p>
        </p:txBody>
      </p:sp>
      <p:sp>
        <p:nvSpPr>
          <p:cNvPr id="10" name="Retângulo 9"/>
          <p:cNvSpPr/>
          <p:nvPr/>
        </p:nvSpPr>
        <p:spPr>
          <a:xfrm>
            <a:off x="847101" y="3831808"/>
            <a:ext cx="80383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objetivo da COSO é subsidiar a liderança da instituição para lidar com três temas inter-relacionados: Enterprise </a:t>
            </a:r>
            <a:r>
              <a:rPr lang="pt-BR" sz="2400" dirty="0" err="1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Risk</a:t>
            </a: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Management (ERM)(Gerenciamento de Riscos Empresariais), controle interno, e de dissuasão da fraude.</a:t>
            </a:r>
          </a:p>
        </p:txBody>
      </p:sp>
    </p:spTree>
    <p:extLst>
      <p:ext uri="{BB962C8B-B14F-4D97-AF65-F5344CB8AC3E}">
        <p14:creationId xmlns:p14="http://schemas.microsoft.com/office/powerpoint/2010/main" val="238573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21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11" name="Retângulo de cantos arredondados 14"/>
          <p:cNvSpPr/>
          <p:nvPr/>
        </p:nvSpPr>
        <p:spPr>
          <a:xfrm>
            <a:off x="1656780" y="-545830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</a:p>
        </p:txBody>
      </p:sp>
      <p:sp>
        <p:nvSpPr>
          <p:cNvPr id="9" name="Retângulo de cantos arredondados 14"/>
          <p:cNvSpPr/>
          <p:nvPr/>
        </p:nvSpPr>
        <p:spPr>
          <a:xfrm>
            <a:off x="2039233" y="2365629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</a:p>
        </p:txBody>
      </p:sp>
      <p:sp>
        <p:nvSpPr>
          <p:cNvPr id="10" name="Retângulo 9"/>
          <p:cNvSpPr/>
          <p:nvPr/>
        </p:nvSpPr>
        <p:spPr>
          <a:xfrm>
            <a:off x="1065183" y="2561743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400" dirty="0">
              <a:solidFill>
                <a:srgbClr val="0000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 relação ao controle interno o COSO publicou (em 1992) a estrutura integrada de Controle Interno. Esta estrutura foi revista e reeditada em Maio de 2013;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400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 relação à ERM, em 2004 COSO emitiu a Estrutura Integrada de Gerenciamento de Riscos Empresariais.</a:t>
            </a:r>
          </a:p>
        </p:txBody>
      </p:sp>
    </p:spTree>
    <p:extLst>
      <p:ext uri="{BB962C8B-B14F-4D97-AF65-F5344CB8AC3E}">
        <p14:creationId xmlns:p14="http://schemas.microsoft.com/office/powerpoint/2010/main" val="327560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22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11" name="Retângulo de cantos arredondados 14"/>
          <p:cNvSpPr/>
          <p:nvPr/>
        </p:nvSpPr>
        <p:spPr>
          <a:xfrm>
            <a:off x="1656780" y="-545830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</a:p>
        </p:txBody>
      </p:sp>
      <p:sp>
        <p:nvSpPr>
          <p:cNvPr id="9" name="Retângulo de cantos arredondados 14"/>
          <p:cNvSpPr/>
          <p:nvPr/>
        </p:nvSpPr>
        <p:spPr>
          <a:xfrm>
            <a:off x="2039233" y="2365629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 I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5"/>
          <a:srcRect l="7948" t="13881" r="23068" b="14720"/>
          <a:stretch/>
        </p:blipFill>
        <p:spPr>
          <a:xfrm>
            <a:off x="2039233" y="2926119"/>
            <a:ext cx="5004048" cy="291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95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23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Retângulo de cantos arredondados 14"/>
          <p:cNvSpPr/>
          <p:nvPr/>
        </p:nvSpPr>
        <p:spPr>
          <a:xfrm>
            <a:off x="1656780" y="-545830"/>
            <a:ext cx="5112568" cy="393576"/>
          </a:xfrm>
          <a:prstGeom prst="roundRect">
            <a:avLst/>
          </a:prstGeom>
          <a:solidFill>
            <a:srgbClr val="003399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COSO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5"/>
          <a:srcRect l="7948" t="13881" r="23068" b="14720"/>
          <a:stretch/>
        </p:blipFill>
        <p:spPr>
          <a:xfrm>
            <a:off x="56771" y="230311"/>
            <a:ext cx="8868292" cy="543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075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24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93700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5"/>
          <a:srcRect l="40183" t="25128" r="23068" b="16418"/>
          <a:stretch/>
        </p:blipFill>
        <p:spPr>
          <a:xfrm>
            <a:off x="611561" y="0"/>
            <a:ext cx="8136904" cy="6532447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966272" y="6197529"/>
            <a:ext cx="70979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6"/>
              </a:rPr>
              <a:t>http://www.iiabrasil.org.br/new/2013/downs/coso/COSO_ICIF_2013_Sumario_Executivo.pdf</a:t>
            </a:r>
            <a:r>
              <a:rPr lang="pt-BR" sz="12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009326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25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1907704" y="1644836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Questionário de AV CI</a:t>
            </a:r>
          </a:p>
        </p:txBody>
      </p:sp>
      <p:sp>
        <p:nvSpPr>
          <p:cNvPr id="4" name="Retângulo 3"/>
          <p:cNvSpPr/>
          <p:nvPr/>
        </p:nvSpPr>
        <p:spPr>
          <a:xfrm>
            <a:off x="772255" y="2336679"/>
            <a:ext cx="75025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Questionário com 15 perguntas para avaliar nas atividades dos fiscais qual o grau de atendimento dos 5 (cinco) elementos de controle interno: ambiente de controle, análise de riscos, atividades de controle, informação/comunicação e monitoramento</a:t>
            </a:r>
            <a:r>
              <a:rPr lang="pt-BR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pt-BR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EXEMPLO PT 1.3.1 EM BRANCO</a:t>
            </a:r>
            <a:r>
              <a:rPr lang="pt-BR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93437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26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708185" y="1772816"/>
            <a:ext cx="7920880" cy="864096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Tabela de  OCL – ATVCF – ANÁLISE EQUIPE AUDIT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95537" y="2775178"/>
            <a:ext cx="84969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Tabela contendo análise da equipe sobre as respostas dos fiscais a questionário abrangendo a correlação entre as obrigações normativas e contratuais de cada contrato e as respectivas atividades de controle/memória de cálculo/documentação suporte, eventualmente existentes e utilizadas pela fiscalização</a:t>
            </a:r>
            <a:endParaRPr lang="pt-BR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58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27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708185" y="1772816"/>
            <a:ext cx="7920880" cy="864096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Tabela de  OLC – ATVCF – ANÁLISE EQUIPE AUDIT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234" y="2830166"/>
            <a:ext cx="8287220" cy="223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28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95536" y="1918731"/>
            <a:ext cx="82089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Através das constatações dos trabalhos anteriores e da presente auditoria, vislumbramos a necessidade de se aprimorar o paradigma de contratações do PJERJ, conforme ilustração a seguir:</a:t>
            </a:r>
            <a:endParaRPr kumimoji="0" lang="pt-BR" altLang="pt-B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3" name="Imagem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90" y="3068960"/>
            <a:ext cx="8649479" cy="213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Arredondado 6"/>
          <p:cNvSpPr/>
          <p:nvPr/>
        </p:nvSpPr>
        <p:spPr>
          <a:xfrm>
            <a:off x="6588224" y="4509120"/>
            <a:ext cx="2304256" cy="576064"/>
          </a:xfrm>
          <a:prstGeom prst="round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Como fiscalizar o que contratarei?</a:t>
            </a:r>
          </a:p>
        </p:txBody>
      </p:sp>
    </p:spTree>
    <p:extLst>
      <p:ext uri="{BB962C8B-B14F-4D97-AF65-F5344CB8AC3E}">
        <p14:creationId xmlns:p14="http://schemas.microsoft.com/office/powerpoint/2010/main" val="134432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29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Seta para a Direita 7"/>
          <p:cNvSpPr/>
          <p:nvPr/>
        </p:nvSpPr>
        <p:spPr>
          <a:xfrm>
            <a:off x="395536" y="2262320"/>
            <a:ext cx="2664296" cy="3182902"/>
          </a:xfrm>
          <a:prstGeom prst="right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PLANEJA-MENTO DA CONTRA-TAÇÃO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3410953" y="1979633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TR/PB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3410953" y="2647603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Conteúdo da Fiscalização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3424808" y="3284984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Sugestão de Fiscalização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424808" y="3924334"/>
            <a:ext cx="5231610" cy="872818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Utilizar Sugestões de Aprimoramento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3444846" y="4879851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Def. Objetiva de Av. </a:t>
            </a:r>
            <a:r>
              <a:rPr lang="pt-BR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Qualid</a:t>
            </a:r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085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5" grpId="0" animBg="1"/>
      <p:bldP spid="13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o explicativo em seta para a direita 3"/>
          <p:cNvSpPr>
            <a:spLocks noChangeArrowheads="1"/>
          </p:cNvSpPr>
          <p:nvPr/>
        </p:nvSpPr>
        <p:spPr bwMode="auto">
          <a:xfrm>
            <a:off x="467544" y="2030071"/>
            <a:ext cx="2769018" cy="2695073"/>
          </a:xfrm>
          <a:prstGeom prst="rightArrowCallout">
            <a:avLst>
              <a:gd name="adj1" fmla="val 25000"/>
              <a:gd name="adj2" fmla="val 25000"/>
              <a:gd name="adj3" fmla="val 24994"/>
              <a:gd name="adj4" fmla="val 64977"/>
            </a:avLst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1ª) </a:t>
            </a:r>
            <a:r>
              <a:rPr kumimoji="0" lang="pt-BR" altLang="pt-BR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Avaliar o controle interno da fiscalização contratual</a:t>
            </a: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kumimoji="0" lang="pt-BR" altLang="pt-BR" sz="2000" b="1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percepção dos fiscais</a:t>
            </a:r>
            <a:endParaRPr kumimoji="0" lang="pt-BR" altLang="pt-BR" sz="3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0" name="Texto explicativo em seta para a direita 7"/>
          <p:cNvSpPr>
            <a:spLocks noChangeArrowheads="1"/>
          </p:cNvSpPr>
          <p:nvPr/>
        </p:nvSpPr>
        <p:spPr bwMode="auto">
          <a:xfrm>
            <a:off x="3656847" y="2030071"/>
            <a:ext cx="2769017" cy="2695073"/>
          </a:xfrm>
          <a:prstGeom prst="rightArrowCallout">
            <a:avLst>
              <a:gd name="adj1" fmla="val 25000"/>
              <a:gd name="adj2" fmla="val 25000"/>
              <a:gd name="adj3" fmla="val 24994"/>
              <a:gd name="adj4" fmla="val 64977"/>
            </a:avLst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2ª) </a:t>
            </a:r>
            <a:r>
              <a:rPr kumimoji="0" lang="pt-BR" altLang="pt-BR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Avaliar o controle interno da fiscalização contratual</a:t>
            </a: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kumimoji="0" lang="pt-BR" altLang="pt-BR" sz="2000" b="1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pela equipe da DGCOI</a:t>
            </a:r>
            <a:endParaRPr kumimoji="0" lang="pt-BR" altLang="pt-BR" sz="3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1" name="Retângulo 8"/>
          <p:cNvSpPr>
            <a:spLocks noChangeArrowheads="1"/>
          </p:cNvSpPr>
          <p:nvPr/>
        </p:nvSpPr>
        <p:spPr bwMode="auto">
          <a:xfrm>
            <a:off x="6846149" y="2018040"/>
            <a:ext cx="1854972" cy="2695073"/>
          </a:xfrm>
          <a:prstGeom prst="rect">
            <a:avLst/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3ª) </a:t>
            </a:r>
            <a:r>
              <a:rPr kumimoji="0" lang="pt-BR" altLang="pt-BR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Avaliar efetividade da fiscalização contratual</a:t>
            </a:r>
            <a:r>
              <a:rPr kumimoji="0" lang="pt-BR" altLang="pt-BR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kumimoji="0" lang="pt-BR" altLang="pt-BR" sz="20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avaliação da execução/ prestação dos serviços</a:t>
            </a:r>
            <a:endParaRPr kumimoji="0" lang="pt-BR" altLang="pt-B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7043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30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979712" y="1625581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Conteúdo da Fiscalização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2249989"/>
            <a:ext cx="6990265" cy="344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07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31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2051720" y="1687643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Sugestão de Fiscalização</a:t>
            </a:r>
          </a:p>
        </p:txBody>
      </p:sp>
      <p:sp>
        <p:nvSpPr>
          <p:cNvPr id="4" name="Retângulo 3"/>
          <p:cNvSpPr/>
          <p:nvPr/>
        </p:nvSpPr>
        <p:spPr>
          <a:xfrm>
            <a:off x="857525" y="2477355"/>
            <a:ext cx="7620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 concomitantemente à elaboração do termo de referência, seja também elaborado documento orientador aos fiscais contendo o conteúdo da fiscalização (as obrigações que deverão ser fiscalizadas), bem como a forma sugestiva através da qual a fiscalização exercerá seu papel, facilitando e orientando a atuação do fiscal;</a:t>
            </a:r>
            <a:endParaRPr lang="pt-BR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46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32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1223628" y="1890336"/>
            <a:ext cx="6840760" cy="55075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Utilizar Sugestões de Aprimoramento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683568" y="2603103"/>
            <a:ext cx="7620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Implementação de documento/formulário que possa ser utilizado pelos fiscais para registrar as sugestões de aprimoramento de cláusulas contratuais, com base na sua experiência de fiscalizar a execução do contrato, de forma a possibilitar a melhoria contínua dos Termos de Contrato e dos Termos de Referência, bem como o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aprendizado institucional</a:t>
            </a: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pt-BR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74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33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395536" y="2022211"/>
            <a:ext cx="8433908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Def. Objetiva de Avaliação de Qualidade</a:t>
            </a:r>
          </a:p>
        </p:txBody>
      </p:sp>
      <p:sp>
        <p:nvSpPr>
          <p:cNvPr id="4" name="Retângulo 3"/>
          <p:cNvSpPr/>
          <p:nvPr/>
        </p:nvSpPr>
        <p:spPr>
          <a:xfrm>
            <a:off x="683568" y="2825774"/>
            <a:ext cx="81458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Aprimoramento da definição de qualidade da prestação de serviço, de forma a tornar mais objetiva a aferição desta obrigação, estabelecendo critérios norteadores para se apurar a mencionada “qualidade e satisfação da prestação do serviço”.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91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34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Seta para a Direita 7"/>
          <p:cNvSpPr/>
          <p:nvPr/>
        </p:nvSpPr>
        <p:spPr>
          <a:xfrm>
            <a:off x="395536" y="2262320"/>
            <a:ext cx="2664296" cy="3182902"/>
          </a:xfrm>
          <a:prstGeom prst="right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OUTROS AVANÇOS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3203848" y="1927523"/>
            <a:ext cx="5688632" cy="128545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Capacitação Operacional para Fiscais de Contrato, complementar à Capacitação de Aspectos Legais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203848" y="3311893"/>
            <a:ext cx="5688632" cy="872818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Capacitação em Gestão de Riscos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3203848" y="4276722"/>
            <a:ext cx="5688632" cy="1816574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Documentação do Impacto e da frequência de eventual descumprimento contratual para subsidiar avaliação de riscos em contratações</a:t>
            </a:r>
          </a:p>
        </p:txBody>
      </p:sp>
    </p:spTree>
    <p:extLst>
      <p:ext uri="{BB962C8B-B14F-4D97-AF65-F5344CB8AC3E}">
        <p14:creationId xmlns:p14="http://schemas.microsoft.com/office/powerpoint/2010/main" val="293843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35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83568" y="1812600"/>
            <a:ext cx="793455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Promoção de capacitação específica em fiscalização contratual, contendo questões práticas, tais como: elaboração de procedimentos de controle para aferição/comprovação do cumprimento contratual, memória de cálculo/documentação suporte para preenchimento de todos os formulários previstos no MAN-DGLOG-005-01 (REMAC (FRM-DGLOG-005-04,10), Livro de Registro do Fiscal (FRM-DGLOG-005-22), etc.), orientações referentes à formalização, ao conteúdo e ao registro da fiscalização e dos eventuais auxiliares dos fiscais, entre outras;</a:t>
            </a:r>
            <a:endParaRPr lang="pt-BR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Verificação da viabilidade de realizar capacitação sobre gerenciamento de riscos, para todos os fiscais de contratos, gestores, substitutos e auxiliares da fiscalização; </a:t>
            </a:r>
          </a:p>
        </p:txBody>
      </p:sp>
    </p:spTree>
    <p:extLst>
      <p:ext uri="{BB962C8B-B14F-4D97-AF65-F5344CB8AC3E}">
        <p14:creationId xmlns:p14="http://schemas.microsoft.com/office/powerpoint/2010/main" val="152696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36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7544" y="1878001"/>
            <a:ext cx="79345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"/>
            </a:pP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Possibilidade de ser iniciado o registro da análise do impacto e frequência do descumprimento contratual, de forma a futuramente subsidiar a análise de riscos do poder; </a:t>
            </a:r>
          </a:p>
        </p:txBody>
      </p:sp>
    </p:spTree>
    <p:extLst>
      <p:ext uri="{BB962C8B-B14F-4D97-AF65-F5344CB8AC3E}">
        <p14:creationId xmlns:p14="http://schemas.microsoft.com/office/powerpoint/2010/main" val="9847575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37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Seta para a Direita 7"/>
          <p:cNvSpPr/>
          <p:nvPr/>
        </p:nvSpPr>
        <p:spPr>
          <a:xfrm rot="5400000">
            <a:off x="4131764" y="-963437"/>
            <a:ext cx="1456538" cy="6624737"/>
          </a:xfrm>
          <a:prstGeom prst="right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SERÁ INTERESSANTE?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979086"/>
              </p:ext>
            </p:extLst>
          </p:nvPr>
        </p:nvGraphicFramePr>
        <p:xfrm>
          <a:off x="683568" y="3273294"/>
          <a:ext cx="8064896" cy="2114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79188990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4032352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88283352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752072060"/>
                    </a:ext>
                  </a:extLst>
                </a:gridCol>
              </a:tblGrid>
              <a:tr h="422898">
                <a:tc>
                  <a:txBody>
                    <a:bodyPr/>
                    <a:lstStyle/>
                    <a:p>
                      <a:r>
                        <a:rPr lang="pt-BR" dirty="0"/>
                        <a:t>OBRIGAÇÕES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SUGESTÃO DE FISC.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POSSÍV.</a:t>
                      </a:r>
                      <a:r>
                        <a:rPr lang="pt-BR" baseline="0" dirty="0"/>
                        <a:t> IMPACTO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PRIORIDADE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379183"/>
                  </a:ext>
                </a:extLst>
              </a:tr>
              <a:tr h="422898">
                <a:tc>
                  <a:txBody>
                    <a:bodyPr/>
                    <a:lstStyle/>
                    <a:p>
                      <a:r>
                        <a:rPr lang="pt-BR" dirty="0"/>
                        <a:t>1 - EPI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1 – INSPEÇÃO...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1 – </a:t>
                      </a:r>
                      <a:r>
                        <a:rPr lang="pt-BR" baseline="0" dirty="0"/>
                        <a:t> X-Y% / ALTO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1 - 0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757035"/>
                  </a:ext>
                </a:extLst>
              </a:tr>
              <a:tr h="4228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2 - XXXXXXXXXXXX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2 - XXXXXXXXXXXX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2 - </a:t>
                      </a:r>
                      <a:r>
                        <a:rPr lang="pt-BR" baseline="0" dirty="0"/>
                        <a:t>W-Z%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2 - 1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433261"/>
                  </a:ext>
                </a:extLst>
              </a:tr>
              <a:tr h="4228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3 - XXXXXXXXXXXX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3 - XXXXXXXXXXXX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3 - </a:t>
                      </a:r>
                      <a:r>
                        <a:rPr lang="pt-BR" baseline="0" dirty="0"/>
                        <a:t>V-X%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3 - 2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78502"/>
                  </a:ext>
                </a:extLst>
              </a:tr>
              <a:tr h="4228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4 - CRACHÁ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4 – INSPEÇÃO...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4 -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4 - 3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907111"/>
                  </a:ext>
                </a:extLst>
              </a:tr>
            </a:tbl>
          </a:graphicData>
        </a:graphic>
      </p:graphicFrame>
      <p:sp>
        <p:nvSpPr>
          <p:cNvPr id="14" name="Retângulo 13"/>
          <p:cNvSpPr/>
          <p:nvPr/>
        </p:nvSpPr>
        <p:spPr>
          <a:xfrm>
            <a:off x="2051720" y="5629221"/>
            <a:ext cx="4968552" cy="509419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Planejamento da Contratação</a:t>
            </a:r>
          </a:p>
        </p:txBody>
      </p:sp>
    </p:spTree>
    <p:extLst>
      <p:ext uri="{BB962C8B-B14F-4D97-AF65-F5344CB8AC3E}">
        <p14:creationId xmlns:p14="http://schemas.microsoft.com/office/powerpoint/2010/main" val="356341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559652" y="1629450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>
                <a:solidFill>
                  <a:srgbClr val="0000CC"/>
                </a:solidFill>
                <a:latin typeface="Bookman Old Style" panose="0205060405050502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Em face de uma situação grave, há duas alternativas básicas. A primeira delas é reconhecer e render-se, isto é desistir. A outra é reconhecer e enfrentar </a:t>
            </a:r>
          </a:p>
          <a:p>
            <a:r>
              <a:rPr lang="pt-BR" sz="4000" dirty="0">
                <a:solidFill>
                  <a:srgbClr val="0000CC"/>
                </a:solidFill>
                <a:latin typeface="Bookman Old Style" panose="0205060405050502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(Mário Sérgio </a:t>
            </a:r>
            <a:r>
              <a:rPr lang="pt-BR" sz="4000" dirty="0" err="1">
                <a:solidFill>
                  <a:srgbClr val="0000CC"/>
                </a:solidFill>
                <a:latin typeface="Bookman Old Style" panose="0205060405050502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Cortella</a:t>
            </a:r>
            <a:r>
              <a:rPr lang="pt-BR" sz="4000" dirty="0">
                <a:solidFill>
                  <a:srgbClr val="0000CC"/>
                </a:solidFill>
                <a:latin typeface="Bookman Old Style" panose="02050604050505020204" pitchFamily="18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671" y="5649132"/>
            <a:ext cx="1111353" cy="87621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791580" y="5661248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38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1127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sp>
        <p:nvSpPr>
          <p:cNvPr id="9" name="Retângulo de cantos arredondados 7"/>
          <p:cNvSpPr/>
          <p:nvPr/>
        </p:nvSpPr>
        <p:spPr>
          <a:xfrm>
            <a:off x="1149013" y="2060848"/>
            <a:ext cx="7318222" cy="432675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Sugestões e contatos</a:t>
            </a:r>
          </a:p>
        </p:txBody>
      </p:sp>
      <p:pic>
        <p:nvPicPr>
          <p:cNvPr id="10" name="Picture 6" descr="email-to-fax-softwa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41" y="2798892"/>
            <a:ext cx="1271587" cy="138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telefone+fix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928" y="4486974"/>
            <a:ext cx="1295400" cy="129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750515" y="2789461"/>
            <a:ext cx="52578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l"/>
            <a:r>
              <a:rPr lang="pt-BR" sz="2400" b="0" dirty="0">
                <a:solidFill>
                  <a:schemeClr val="bg1"/>
                </a:solidFill>
                <a:hlinkClick r:id="rId5"/>
              </a:rPr>
              <a:t>fernandocamargo@tjrj.jus.br</a:t>
            </a:r>
            <a:endParaRPr lang="pt-BR" sz="2400" b="0" dirty="0">
              <a:solidFill>
                <a:schemeClr val="bg1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750515" y="4707141"/>
            <a:ext cx="5257801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pt-BR" sz="2800" dirty="0">
                <a:solidFill>
                  <a:srgbClr val="0000CC"/>
                </a:solidFill>
              </a:rPr>
              <a:t>970134010 (</a:t>
            </a:r>
            <a:r>
              <a:rPr lang="pt-BR" sz="2800" dirty="0" err="1">
                <a:solidFill>
                  <a:srgbClr val="0000CC"/>
                </a:solidFill>
              </a:rPr>
              <a:t>telegram</a:t>
            </a:r>
            <a:r>
              <a:rPr lang="pt-BR" sz="2800" dirty="0">
                <a:solidFill>
                  <a:srgbClr val="0000CC"/>
                </a:solidFill>
              </a:rPr>
              <a:t>)</a:t>
            </a:r>
          </a:p>
          <a:p>
            <a:pPr algn="l"/>
            <a:r>
              <a:rPr lang="pt-BR" sz="2800" dirty="0">
                <a:solidFill>
                  <a:srgbClr val="0000CC"/>
                </a:solidFill>
              </a:rPr>
              <a:t>981601764 (</a:t>
            </a:r>
            <a:r>
              <a:rPr lang="pt-BR" sz="2800" dirty="0" err="1">
                <a:solidFill>
                  <a:srgbClr val="0000CC"/>
                </a:solidFill>
              </a:rPr>
              <a:t>whatsapp</a:t>
            </a:r>
            <a:r>
              <a:rPr lang="pt-BR" sz="2800" dirty="0">
                <a:solidFill>
                  <a:srgbClr val="0000CC"/>
                </a:solidFill>
              </a:rPr>
              <a:t>)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6671" y="5649132"/>
            <a:ext cx="1111353" cy="876212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7"/>
          <a:srcRect l="4742" t="5348" r="3283" b="3746"/>
          <a:stretch/>
        </p:blipFill>
        <p:spPr>
          <a:xfrm>
            <a:off x="791580" y="5661248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39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80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o explicativo em seta para a direita 3"/>
          <p:cNvSpPr>
            <a:spLocks noChangeArrowheads="1"/>
          </p:cNvSpPr>
          <p:nvPr/>
        </p:nvSpPr>
        <p:spPr bwMode="auto">
          <a:xfrm>
            <a:off x="3779912" y="2894003"/>
            <a:ext cx="2769018" cy="2695073"/>
          </a:xfrm>
          <a:prstGeom prst="rightArrowCallout">
            <a:avLst>
              <a:gd name="adj1" fmla="val 25000"/>
              <a:gd name="adj2" fmla="val 25000"/>
              <a:gd name="adj3" fmla="val 24994"/>
              <a:gd name="adj4" fmla="val 64977"/>
            </a:avLst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1ª) </a:t>
            </a:r>
            <a:r>
              <a:rPr kumimoji="0" lang="pt-BR" altLang="pt-BR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Avaliar o controle interno da fiscalização contratual</a:t>
            </a: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kumimoji="0" lang="pt-BR" altLang="pt-BR" sz="2000" b="1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percepção dos fiscais</a:t>
            </a:r>
            <a:endParaRPr kumimoji="0" lang="pt-BR" altLang="pt-BR" sz="3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4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13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o explicativo em seta para a direita 7"/>
          <p:cNvSpPr>
            <a:spLocks noChangeArrowheads="1"/>
          </p:cNvSpPr>
          <p:nvPr/>
        </p:nvSpPr>
        <p:spPr bwMode="auto">
          <a:xfrm>
            <a:off x="3779912" y="2869822"/>
            <a:ext cx="2769017" cy="2695073"/>
          </a:xfrm>
          <a:prstGeom prst="rightArrowCallout">
            <a:avLst>
              <a:gd name="adj1" fmla="val 25000"/>
              <a:gd name="adj2" fmla="val 25000"/>
              <a:gd name="adj3" fmla="val 24994"/>
              <a:gd name="adj4" fmla="val 64977"/>
            </a:avLst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2ª) </a:t>
            </a:r>
            <a:r>
              <a:rPr kumimoji="0" lang="pt-BR" altLang="pt-BR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Avaliar o controle interno da fiscalização contratual</a:t>
            </a: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kumimoji="0" lang="pt-BR" altLang="pt-BR" sz="2000" b="1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pela equipe da DGCOI</a:t>
            </a:r>
            <a:endParaRPr kumimoji="0" lang="pt-BR" altLang="pt-BR" sz="3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5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28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Retângulo 8"/>
          <p:cNvSpPr>
            <a:spLocks noChangeArrowheads="1"/>
          </p:cNvSpPr>
          <p:nvPr/>
        </p:nvSpPr>
        <p:spPr bwMode="auto">
          <a:xfrm>
            <a:off x="3860538" y="2636912"/>
            <a:ext cx="1854972" cy="2695073"/>
          </a:xfrm>
          <a:prstGeom prst="rect">
            <a:avLst/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3ª) </a:t>
            </a:r>
            <a:r>
              <a:rPr kumimoji="0" lang="pt-BR" altLang="pt-BR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Avaliar efetividade da fiscalização contratual</a:t>
            </a:r>
            <a:r>
              <a:rPr kumimoji="0" lang="pt-BR" altLang="pt-BR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kumimoji="0" lang="pt-BR" altLang="pt-BR" sz="20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avaliação da execução/ prestação dos serviços</a:t>
            </a:r>
            <a:endParaRPr kumimoji="0" lang="pt-BR" altLang="pt-B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6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51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o explicativo em seta para a direita 7"/>
          <p:cNvSpPr>
            <a:spLocks noChangeArrowheads="1"/>
          </p:cNvSpPr>
          <p:nvPr/>
        </p:nvSpPr>
        <p:spPr bwMode="auto">
          <a:xfrm>
            <a:off x="3779912" y="2869822"/>
            <a:ext cx="2769017" cy="2695073"/>
          </a:xfrm>
          <a:prstGeom prst="rightArrowCallout">
            <a:avLst>
              <a:gd name="adj1" fmla="val 25000"/>
              <a:gd name="adj2" fmla="val 25000"/>
              <a:gd name="adj3" fmla="val 24994"/>
              <a:gd name="adj4" fmla="val 64977"/>
            </a:avLst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2ª) </a:t>
            </a:r>
            <a:r>
              <a:rPr kumimoji="0" lang="pt-BR" altLang="pt-BR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Avaliar o controle interno da fiscalização contratual</a:t>
            </a:r>
            <a:r>
              <a:rPr kumimoji="0" lang="pt-BR" altLang="pt-BR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kumimoji="0" lang="pt-BR" altLang="pt-BR" sz="2000" b="1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análise pela equipe da DGCOI</a:t>
            </a:r>
            <a:endParaRPr kumimoji="0" lang="pt-BR" altLang="pt-BR" sz="3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7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Seta para a Direita 3"/>
          <p:cNvSpPr/>
          <p:nvPr/>
        </p:nvSpPr>
        <p:spPr>
          <a:xfrm>
            <a:off x="323528" y="2865630"/>
            <a:ext cx="2736304" cy="223224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Estamos na segunda fase</a:t>
            </a:r>
          </a:p>
        </p:txBody>
      </p:sp>
    </p:spTree>
    <p:extLst>
      <p:ext uri="{BB962C8B-B14F-4D97-AF65-F5344CB8AC3E}">
        <p14:creationId xmlns:p14="http://schemas.microsoft.com/office/powerpoint/2010/main" val="38950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8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Seta para a Direita 7"/>
          <p:cNvSpPr/>
          <p:nvPr/>
        </p:nvSpPr>
        <p:spPr>
          <a:xfrm>
            <a:off x="395536" y="2262320"/>
            <a:ext cx="2664296" cy="2232248"/>
          </a:xfrm>
          <a:prstGeom prst="right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PASSOS DO TRABALHO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3410953" y="1979633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Seleção da amostra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3410953" y="2662694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com os Fiscais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3424808" y="3372404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Questionário de AV CI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3424808" y="4035504"/>
            <a:ext cx="5231610" cy="1556969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Tabela de  OCL – ATVCF – ANÁLISE EQUIPE AUDIT</a:t>
            </a:r>
          </a:p>
        </p:txBody>
      </p:sp>
    </p:spTree>
    <p:extLst>
      <p:ext uri="{BB962C8B-B14F-4D97-AF65-F5344CB8AC3E}">
        <p14:creationId xmlns:p14="http://schemas.microsoft.com/office/powerpoint/2010/main" val="133853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95" y="5661248"/>
            <a:ext cx="1111353" cy="87621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4" y="260648"/>
            <a:ext cx="7620000" cy="16668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4742" t="5348" r="3283" b="3746"/>
          <a:stretch/>
        </p:blipFill>
        <p:spPr>
          <a:xfrm>
            <a:off x="683568" y="5683412"/>
            <a:ext cx="1080120" cy="85404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3568" y="6537460"/>
            <a:ext cx="8208912" cy="238190"/>
          </a:xfrm>
          <a:prstGeom prst="rect">
            <a:avLst/>
          </a:prstGeom>
          <a:solidFill>
            <a:srgbClr val="FFFFFF"/>
          </a:solidFill>
          <a:ln w="3175">
            <a:solidFill>
              <a:srgbClr val="3A7DCE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pt-BR" sz="1000" b="1" u="sng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Mudança de paradigma nas contratações: Atuação da auditoria interna no aprimoramento da fiscalização contratual </a:t>
            </a:r>
            <a:r>
              <a:rPr lang="pt-BR" sz="1000" b="1" dirty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SLIDE </a:t>
            </a:r>
            <a:fld id="{289E5068-045D-49DE-8CF4-1656255E4250}" type="slidenum">
              <a:rPr lang="pt-BR" sz="1000" b="1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pPr lvl="0"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</a:pPr>
              <a:t>9</a:t>
            </a:fld>
            <a:endParaRPr lang="pt-BR" sz="1000" b="1" dirty="0">
              <a:solidFill>
                <a:srgbClr val="000066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2051720" y="1644836"/>
            <a:ext cx="5231610" cy="565373"/>
          </a:xfrm>
          <a:prstGeom prst="rect">
            <a:avLst/>
          </a:prstGeom>
          <a:solidFill>
            <a:srgbClr val="000099"/>
          </a:solidFill>
          <a:ln w="31750" cmpd="sng">
            <a:solidFill>
              <a:srgbClr val="000099"/>
            </a:solidFill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Seleção da amostra</a:t>
            </a:r>
          </a:p>
        </p:txBody>
      </p:sp>
      <p:pic>
        <p:nvPicPr>
          <p:cNvPr id="13" name="Imagem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124" y="2420888"/>
            <a:ext cx="7606324" cy="302433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tângulo 3"/>
          <p:cNvSpPr/>
          <p:nvPr/>
        </p:nvSpPr>
        <p:spPr>
          <a:xfrm>
            <a:off x="1029808" y="2803735"/>
            <a:ext cx="7030260" cy="17053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391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2358</TotalTime>
  <Words>2129</Words>
  <Application>Microsoft Office PowerPoint</Application>
  <PresentationFormat>Apresentação na tela (4:3)</PresentationFormat>
  <Paragraphs>179</Paragraphs>
  <Slides>39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39</vt:i4>
      </vt:variant>
    </vt:vector>
  </HeadingPairs>
  <TitlesOfParts>
    <vt:vector size="49" baseType="lpstr">
      <vt:lpstr>Arial</vt:lpstr>
      <vt:lpstr>Arial Narrow</vt:lpstr>
      <vt:lpstr>Bookman Old Style</vt:lpstr>
      <vt:lpstr>Calibri</vt:lpstr>
      <vt:lpstr>Fonte Ecológica Spranq</vt:lpstr>
      <vt:lpstr>MV Boli</vt:lpstr>
      <vt:lpstr>Times New Roman</vt:lpstr>
      <vt:lpstr>Verdana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TJERJ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Fernando Camargo Soares Neto</dc:creator>
  <cp:lastModifiedBy>FERNANDO CAMARGO</cp:lastModifiedBy>
  <cp:revision>286</cp:revision>
  <cp:lastPrinted>2015-04-09T21:48:13Z</cp:lastPrinted>
  <dcterms:created xsi:type="dcterms:W3CDTF">2015-02-09T10:21:43Z</dcterms:created>
  <dcterms:modified xsi:type="dcterms:W3CDTF">2016-06-09T15:19:55Z</dcterms:modified>
</cp:coreProperties>
</file>