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78" r:id="rId3"/>
    <p:sldId id="287" r:id="rId4"/>
    <p:sldId id="257" r:id="rId5"/>
    <p:sldId id="258" r:id="rId6"/>
    <p:sldId id="296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63" r:id="rId16"/>
    <p:sldId id="294" r:id="rId17"/>
    <p:sldId id="262" r:id="rId18"/>
    <p:sldId id="265" r:id="rId19"/>
    <p:sldId id="267" r:id="rId20"/>
    <p:sldId id="266" r:id="rId21"/>
    <p:sldId id="268" r:id="rId22"/>
    <p:sldId id="270" r:id="rId23"/>
    <p:sldId id="269" r:id="rId24"/>
    <p:sldId id="289" r:id="rId25"/>
    <p:sldId id="290" r:id="rId26"/>
    <p:sldId id="291" r:id="rId27"/>
    <p:sldId id="292" r:id="rId28"/>
    <p:sldId id="293" r:id="rId29"/>
    <p:sldId id="271" r:id="rId30"/>
    <p:sldId id="274" r:id="rId31"/>
    <p:sldId id="272" r:id="rId32"/>
    <p:sldId id="288" r:id="rId33"/>
    <p:sldId id="297" r:id="rId34"/>
    <p:sldId id="275" r:id="rId3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Estilo com Tema 1 - Ênfas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Estilo com Tema 1 - Ênfase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D7AC3CCA-C797-4891-BE02-D94E43425B78}" styleName="Estilo Mé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39" autoAdjust="0"/>
  </p:normalViewPr>
  <p:slideViewPr>
    <p:cSldViewPr>
      <p:cViewPr varScale="1">
        <p:scale>
          <a:sx n="111" d="100"/>
          <a:sy n="111" d="100"/>
        </p:scale>
        <p:origin x="420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90012" cy="90012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91AF08-B68D-4FF0-8BF3-F4275A0F0C46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3CE66405-3752-4642-A35A-04AA29815814}">
      <dgm:prSet phldrT="[Texto]"/>
      <dgm:spPr>
        <a:solidFill>
          <a:schemeClr val="tx1"/>
        </a:solidFill>
      </dgm:spPr>
      <dgm:t>
        <a:bodyPr/>
        <a:lstStyle/>
        <a:p>
          <a:r>
            <a:rPr lang="pt-BR" dirty="0" smtClean="0"/>
            <a:t>COBIT5 Princípios</a:t>
          </a:r>
          <a:endParaRPr lang="pt-BR" dirty="0"/>
        </a:p>
      </dgm:t>
    </dgm:pt>
    <dgm:pt modelId="{1F87E4A8-ED8F-40CD-A7AD-0021905432F2}" type="parTrans" cxnId="{192DF1F4-D43E-42C5-AAD7-389EE6D4D4E9}">
      <dgm:prSet/>
      <dgm:spPr/>
      <dgm:t>
        <a:bodyPr/>
        <a:lstStyle/>
        <a:p>
          <a:endParaRPr lang="pt-BR"/>
        </a:p>
      </dgm:t>
    </dgm:pt>
    <dgm:pt modelId="{9B26D727-1E89-4B5D-8245-D2986881E3AD}" type="sibTrans" cxnId="{192DF1F4-D43E-42C5-AAD7-389EE6D4D4E9}">
      <dgm:prSet/>
      <dgm:spPr/>
      <dgm:t>
        <a:bodyPr/>
        <a:lstStyle/>
        <a:p>
          <a:endParaRPr lang="pt-BR"/>
        </a:p>
      </dgm:t>
    </dgm:pt>
    <dgm:pt modelId="{CABE69C8-F27E-4EC1-8684-3A2244C232D8}">
      <dgm:prSet phldrT="[Texto]"/>
      <dgm:spPr>
        <a:solidFill>
          <a:schemeClr val="tx1"/>
        </a:solidFill>
      </dgm:spPr>
      <dgm:t>
        <a:bodyPr/>
        <a:lstStyle/>
        <a:p>
          <a:r>
            <a:rPr lang="pt-BR" dirty="0" smtClean="0"/>
            <a:t>1. Atender às necessidades das partes interessadas </a:t>
          </a:r>
          <a:endParaRPr lang="pt-BR" dirty="0"/>
        </a:p>
      </dgm:t>
    </dgm:pt>
    <dgm:pt modelId="{2CE34424-C956-4452-B362-8EB628966694}" type="parTrans" cxnId="{E6F67D90-6773-4D79-B06F-E2483572C722}">
      <dgm:prSet/>
      <dgm:spPr/>
      <dgm:t>
        <a:bodyPr/>
        <a:lstStyle/>
        <a:p>
          <a:endParaRPr lang="pt-BR"/>
        </a:p>
      </dgm:t>
    </dgm:pt>
    <dgm:pt modelId="{8CC4FC08-E312-471C-9647-991F43015CD1}" type="sibTrans" cxnId="{E6F67D90-6773-4D79-B06F-E2483572C722}">
      <dgm:prSet/>
      <dgm:spPr/>
      <dgm:t>
        <a:bodyPr/>
        <a:lstStyle/>
        <a:p>
          <a:endParaRPr lang="pt-BR"/>
        </a:p>
      </dgm:t>
    </dgm:pt>
    <dgm:pt modelId="{F9B92CF0-81F2-4C27-9DA8-FA5DF05835F5}">
      <dgm:prSet phldrT="[Texto]"/>
      <dgm:spPr>
        <a:solidFill>
          <a:schemeClr val="tx1"/>
        </a:solidFill>
      </dgm:spPr>
      <dgm:t>
        <a:bodyPr/>
        <a:lstStyle/>
        <a:p>
          <a:r>
            <a:rPr lang="pt-BR" dirty="0" smtClean="0"/>
            <a:t>3. Aplicação de um modelo único e integrado </a:t>
          </a:r>
          <a:endParaRPr lang="pt-BR" dirty="0"/>
        </a:p>
      </dgm:t>
    </dgm:pt>
    <dgm:pt modelId="{F10F6221-517A-4CD5-A718-BBDEF1E8241C}" type="parTrans" cxnId="{4CDCC2E6-FD14-420F-BF26-15C41B715967}">
      <dgm:prSet/>
      <dgm:spPr/>
      <dgm:t>
        <a:bodyPr/>
        <a:lstStyle/>
        <a:p>
          <a:endParaRPr lang="pt-BR"/>
        </a:p>
      </dgm:t>
    </dgm:pt>
    <dgm:pt modelId="{3955C59B-3859-4ACC-8EC4-E0BF5DE49B03}" type="sibTrans" cxnId="{4CDCC2E6-FD14-420F-BF26-15C41B715967}">
      <dgm:prSet/>
      <dgm:spPr/>
      <dgm:t>
        <a:bodyPr/>
        <a:lstStyle/>
        <a:p>
          <a:endParaRPr lang="pt-BR"/>
        </a:p>
      </dgm:t>
    </dgm:pt>
    <dgm:pt modelId="{CE560C88-D538-4A7B-96CC-A70B9ACBACCC}">
      <dgm:prSet phldrT="[Texto]"/>
      <dgm:spPr>
        <a:solidFill>
          <a:schemeClr val="tx1"/>
        </a:solidFill>
      </dgm:spPr>
      <dgm:t>
        <a:bodyPr/>
        <a:lstStyle/>
        <a:p>
          <a:r>
            <a:rPr lang="pt-BR" dirty="0" smtClean="0"/>
            <a:t>4. Facilitar a abordagem holística</a:t>
          </a:r>
          <a:endParaRPr lang="pt-BR" dirty="0"/>
        </a:p>
      </dgm:t>
    </dgm:pt>
    <dgm:pt modelId="{30E7CFEF-209A-4175-AB59-5AB2DB88C8E5}" type="parTrans" cxnId="{32653FB0-61B1-4C22-9E46-2E47A3206E1E}">
      <dgm:prSet/>
      <dgm:spPr/>
      <dgm:t>
        <a:bodyPr/>
        <a:lstStyle/>
        <a:p>
          <a:endParaRPr lang="pt-BR"/>
        </a:p>
      </dgm:t>
    </dgm:pt>
    <dgm:pt modelId="{5EA41D07-00EC-4992-971F-7A7765785342}" type="sibTrans" cxnId="{32653FB0-61B1-4C22-9E46-2E47A3206E1E}">
      <dgm:prSet/>
      <dgm:spPr/>
      <dgm:t>
        <a:bodyPr/>
        <a:lstStyle/>
        <a:p>
          <a:endParaRPr lang="pt-BR"/>
        </a:p>
      </dgm:t>
    </dgm:pt>
    <dgm:pt modelId="{89C5D3CA-3542-487A-9C21-0B45F02CB720}">
      <dgm:prSet phldrT="[Texto]"/>
      <dgm:spPr>
        <a:solidFill>
          <a:schemeClr val="tx1"/>
        </a:solidFill>
      </dgm:spPr>
      <dgm:t>
        <a:bodyPr/>
        <a:lstStyle/>
        <a:p>
          <a:r>
            <a:rPr lang="pt-BR" dirty="0" smtClean="0"/>
            <a:t>5. Separação governança da gestão</a:t>
          </a:r>
          <a:endParaRPr lang="pt-BR" dirty="0"/>
        </a:p>
      </dgm:t>
    </dgm:pt>
    <dgm:pt modelId="{9F9307ED-27EF-404F-A4F9-146AA02828FD}" type="parTrans" cxnId="{79D6EF3A-4EC2-4740-9452-AFE9CBA4AB94}">
      <dgm:prSet/>
      <dgm:spPr/>
      <dgm:t>
        <a:bodyPr/>
        <a:lstStyle/>
        <a:p>
          <a:endParaRPr lang="pt-BR"/>
        </a:p>
      </dgm:t>
    </dgm:pt>
    <dgm:pt modelId="{21B6BD62-8FAD-4CC8-8355-E57B4BDAFDE1}" type="sibTrans" cxnId="{79D6EF3A-4EC2-4740-9452-AFE9CBA4AB94}">
      <dgm:prSet/>
      <dgm:spPr/>
      <dgm:t>
        <a:bodyPr/>
        <a:lstStyle/>
        <a:p>
          <a:endParaRPr lang="pt-BR"/>
        </a:p>
      </dgm:t>
    </dgm:pt>
    <dgm:pt modelId="{EC0B968C-CA22-4B64-AFA5-2DC87541ECF4}">
      <dgm:prSet phldrT="[Texto]"/>
      <dgm:spPr>
        <a:solidFill>
          <a:schemeClr val="tx1"/>
        </a:solidFill>
      </dgm:spPr>
      <dgm:t>
        <a:bodyPr/>
        <a:lstStyle/>
        <a:p>
          <a:r>
            <a:rPr lang="pt-BR" dirty="0" smtClean="0"/>
            <a:t>2. Cobrir a instituição fim a fim </a:t>
          </a:r>
          <a:endParaRPr lang="pt-BR" dirty="0"/>
        </a:p>
      </dgm:t>
    </dgm:pt>
    <dgm:pt modelId="{630C83CB-6C7E-4AA9-9C62-F2BE6F08BFC5}" type="parTrans" cxnId="{A3513FCA-4282-4D2F-A602-E2C11E8612CC}">
      <dgm:prSet/>
      <dgm:spPr/>
      <dgm:t>
        <a:bodyPr/>
        <a:lstStyle/>
        <a:p>
          <a:endParaRPr lang="pt-BR"/>
        </a:p>
      </dgm:t>
    </dgm:pt>
    <dgm:pt modelId="{B85DE750-500D-499B-84F2-CADB3F3DA091}" type="sibTrans" cxnId="{A3513FCA-4282-4D2F-A602-E2C11E8612CC}">
      <dgm:prSet/>
      <dgm:spPr/>
      <dgm:t>
        <a:bodyPr/>
        <a:lstStyle/>
        <a:p>
          <a:endParaRPr lang="pt-BR"/>
        </a:p>
      </dgm:t>
    </dgm:pt>
    <dgm:pt modelId="{B99FF5FD-E6EA-4E88-B299-1AEE2994680E}" type="pres">
      <dgm:prSet presAssocID="{2B91AF08-B68D-4FF0-8BF3-F4275A0F0C4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B2398AC5-6A57-411E-B228-1F5D34FF9370}" type="pres">
      <dgm:prSet presAssocID="{3CE66405-3752-4642-A35A-04AA29815814}" presName="centerShape" presStyleLbl="node0" presStyleIdx="0" presStyleCnt="1"/>
      <dgm:spPr/>
      <dgm:t>
        <a:bodyPr/>
        <a:lstStyle/>
        <a:p>
          <a:endParaRPr lang="pt-BR"/>
        </a:p>
      </dgm:t>
    </dgm:pt>
    <dgm:pt modelId="{05AA9C3F-1D12-49FD-A904-EDB68CAB49FF}" type="pres">
      <dgm:prSet presAssocID="{2CE34424-C956-4452-B362-8EB628966694}" presName="parTrans" presStyleLbl="sibTrans2D1" presStyleIdx="0" presStyleCnt="5"/>
      <dgm:spPr/>
      <dgm:t>
        <a:bodyPr/>
        <a:lstStyle/>
        <a:p>
          <a:endParaRPr lang="pt-BR"/>
        </a:p>
      </dgm:t>
    </dgm:pt>
    <dgm:pt modelId="{6C3635E7-0EF4-4734-8E68-1B05DBDCCD8C}" type="pres">
      <dgm:prSet presAssocID="{2CE34424-C956-4452-B362-8EB628966694}" presName="connectorText" presStyleLbl="sibTrans2D1" presStyleIdx="0" presStyleCnt="5"/>
      <dgm:spPr/>
      <dgm:t>
        <a:bodyPr/>
        <a:lstStyle/>
        <a:p>
          <a:endParaRPr lang="pt-BR"/>
        </a:p>
      </dgm:t>
    </dgm:pt>
    <dgm:pt modelId="{299B8162-A25A-4EC4-88B4-367662B6D27A}" type="pres">
      <dgm:prSet presAssocID="{CABE69C8-F27E-4EC1-8684-3A2244C232D8}" presName="node" presStyleLbl="node1" presStyleIdx="0" presStyleCnt="5" custRadScaleRad="100005" custRadScaleInc="-126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EC1D028-93B2-42A2-A320-3ECF94F0DE8C}" type="pres">
      <dgm:prSet presAssocID="{630C83CB-6C7E-4AA9-9C62-F2BE6F08BFC5}" presName="parTrans" presStyleLbl="sibTrans2D1" presStyleIdx="1" presStyleCnt="5"/>
      <dgm:spPr/>
      <dgm:t>
        <a:bodyPr/>
        <a:lstStyle/>
        <a:p>
          <a:endParaRPr lang="pt-BR"/>
        </a:p>
      </dgm:t>
    </dgm:pt>
    <dgm:pt modelId="{877E6EE8-3E8F-4A75-B30B-EB1624416127}" type="pres">
      <dgm:prSet presAssocID="{630C83CB-6C7E-4AA9-9C62-F2BE6F08BFC5}" presName="connectorText" presStyleLbl="sibTrans2D1" presStyleIdx="1" presStyleCnt="5"/>
      <dgm:spPr/>
      <dgm:t>
        <a:bodyPr/>
        <a:lstStyle/>
        <a:p>
          <a:endParaRPr lang="pt-BR"/>
        </a:p>
      </dgm:t>
    </dgm:pt>
    <dgm:pt modelId="{59CB9E91-8DBC-4818-AB31-B518D28633FF}" type="pres">
      <dgm:prSet presAssocID="{EC0B968C-CA22-4B64-AFA5-2DC87541ECF4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EDD34B8-068F-4852-9865-28DFB1CC8B81}" type="pres">
      <dgm:prSet presAssocID="{F10F6221-517A-4CD5-A718-BBDEF1E8241C}" presName="parTrans" presStyleLbl="sibTrans2D1" presStyleIdx="2" presStyleCnt="5"/>
      <dgm:spPr/>
      <dgm:t>
        <a:bodyPr/>
        <a:lstStyle/>
        <a:p>
          <a:endParaRPr lang="pt-BR"/>
        </a:p>
      </dgm:t>
    </dgm:pt>
    <dgm:pt modelId="{697F3D75-548B-417A-8013-05597617410E}" type="pres">
      <dgm:prSet presAssocID="{F10F6221-517A-4CD5-A718-BBDEF1E8241C}" presName="connectorText" presStyleLbl="sibTrans2D1" presStyleIdx="2" presStyleCnt="5"/>
      <dgm:spPr/>
      <dgm:t>
        <a:bodyPr/>
        <a:lstStyle/>
        <a:p>
          <a:endParaRPr lang="pt-BR"/>
        </a:p>
      </dgm:t>
    </dgm:pt>
    <dgm:pt modelId="{952485D0-095B-4232-8D65-E29436B6A4BB}" type="pres">
      <dgm:prSet presAssocID="{F9B92CF0-81F2-4C27-9DA8-FA5DF05835F5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C7F9E82-1DBD-43F7-9516-F022336A104C}" type="pres">
      <dgm:prSet presAssocID="{30E7CFEF-209A-4175-AB59-5AB2DB88C8E5}" presName="parTrans" presStyleLbl="sibTrans2D1" presStyleIdx="3" presStyleCnt="5"/>
      <dgm:spPr/>
      <dgm:t>
        <a:bodyPr/>
        <a:lstStyle/>
        <a:p>
          <a:endParaRPr lang="pt-BR"/>
        </a:p>
      </dgm:t>
    </dgm:pt>
    <dgm:pt modelId="{5699FC11-F1B0-4951-B916-928568986054}" type="pres">
      <dgm:prSet presAssocID="{30E7CFEF-209A-4175-AB59-5AB2DB88C8E5}" presName="connectorText" presStyleLbl="sibTrans2D1" presStyleIdx="3" presStyleCnt="5"/>
      <dgm:spPr/>
      <dgm:t>
        <a:bodyPr/>
        <a:lstStyle/>
        <a:p>
          <a:endParaRPr lang="pt-BR"/>
        </a:p>
      </dgm:t>
    </dgm:pt>
    <dgm:pt modelId="{EB6F7E2C-3DCB-4575-8F1F-FDC3E21021FC}" type="pres">
      <dgm:prSet presAssocID="{CE560C88-D538-4A7B-96CC-A70B9ACBACCC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6C54EB8-7B10-4323-B4F5-5C3090EFEDC1}" type="pres">
      <dgm:prSet presAssocID="{9F9307ED-27EF-404F-A4F9-146AA02828FD}" presName="parTrans" presStyleLbl="sibTrans2D1" presStyleIdx="4" presStyleCnt="5"/>
      <dgm:spPr/>
      <dgm:t>
        <a:bodyPr/>
        <a:lstStyle/>
        <a:p>
          <a:endParaRPr lang="pt-BR"/>
        </a:p>
      </dgm:t>
    </dgm:pt>
    <dgm:pt modelId="{D6353932-9469-4FE4-87C8-5539652AC993}" type="pres">
      <dgm:prSet presAssocID="{9F9307ED-27EF-404F-A4F9-146AA02828FD}" presName="connectorText" presStyleLbl="sibTrans2D1" presStyleIdx="4" presStyleCnt="5"/>
      <dgm:spPr/>
      <dgm:t>
        <a:bodyPr/>
        <a:lstStyle/>
        <a:p>
          <a:endParaRPr lang="pt-BR"/>
        </a:p>
      </dgm:t>
    </dgm:pt>
    <dgm:pt modelId="{B8D1FEE7-934C-4BA6-AD0B-BD7BF25049B1}" type="pres">
      <dgm:prSet presAssocID="{89C5D3CA-3542-487A-9C21-0B45F02CB720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192DF1F4-D43E-42C5-AAD7-389EE6D4D4E9}" srcId="{2B91AF08-B68D-4FF0-8BF3-F4275A0F0C46}" destId="{3CE66405-3752-4642-A35A-04AA29815814}" srcOrd="0" destOrd="0" parTransId="{1F87E4A8-ED8F-40CD-A7AD-0021905432F2}" sibTransId="{9B26D727-1E89-4B5D-8245-D2986881E3AD}"/>
    <dgm:cxn modelId="{EE118D8D-D48B-4977-943E-14B8D644DE75}" type="presOf" srcId="{630C83CB-6C7E-4AA9-9C62-F2BE6F08BFC5}" destId="{877E6EE8-3E8F-4A75-B30B-EB1624416127}" srcOrd="1" destOrd="0" presId="urn:microsoft.com/office/officeart/2005/8/layout/radial5"/>
    <dgm:cxn modelId="{ED1206D2-9BC9-430B-8EA2-C4A43F5543A8}" type="presOf" srcId="{2CE34424-C956-4452-B362-8EB628966694}" destId="{6C3635E7-0EF4-4734-8E68-1B05DBDCCD8C}" srcOrd="1" destOrd="0" presId="urn:microsoft.com/office/officeart/2005/8/layout/radial5"/>
    <dgm:cxn modelId="{73FEA49C-254B-4A7A-9A74-7C1206925506}" type="presOf" srcId="{EC0B968C-CA22-4B64-AFA5-2DC87541ECF4}" destId="{59CB9E91-8DBC-4818-AB31-B518D28633FF}" srcOrd="0" destOrd="0" presId="urn:microsoft.com/office/officeart/2005/8/layout/radial5"/>
    <dgm:cxn modelId="{6532938B-90F8-4EBD-BF02-0E43892C538A}" type="presOf" srcId="{F10F6221-517A-4CD5-A718-BBDEF1E8241C}" destId="{6EDD34B8-068F-4852-9865-28DFB1CC8B81}" srcOrd="0" destOrd="0" presId="urn:microsoft.com/office/officeart/2005/8/layout/radial5"/>
    <dgm:cxn modelId="{32653FB0-61B1-4C22-9E46-2E47A3206E1E}" srcId="{3CE66405-3752-4642-A35A-04AA29815814}" destId="{CE560C88-D538-4A7B-96CC-A70B9ACBACCC}" srcOrd="3" destOrd="0" parTransId="{30E7CFEF-209A-4175-AB59-5AB2DB88C8E5}" sibTransId="{5EA41D07-00EC-4992-971F-7A7765785342}"/>
    <dgm:cxn modelId="{E0E26CAA-8839-4ADE-97B5-F6318FB5BC0D}" type="presOf" srcId="{9F9307ED-27EF-404F-A4F9-146AA02828FD}" destId="{D6353932-9469-4FE4-87C8-5539652AC993}" srcOrd="1" destOrd="0" presId="urn:microsoft.com/office/officeart/2005/8/layout/radial5"/>
    <dgm:cxn modelId="{D00151F9-46D6-4C7A-8157-571B6C53A795}" type="presOf" srcId="{630C83CB-6C7E-4AA9-9C62-F2BE6F08BFC5}" destId="{1EC1D028-93B2-42A2-A320-3ECF94F0DE8C}" srcOrd="0" destOrd="0" presId="urn:microsoft.com/office/officeart/2005/8/layout/radial5"/>
    <dgm:cxn modelId="{2336F768-F96F-462E-9E24-1D91A0A37CA8}" type="presOf" srcId="{2CE34424-C956-4452-B362-8EB628966694}" destId="{05AA9C3F-1D12-49FD-A904-EDB68CAB49FF}" srcOrd="0" destOrd="0" presId="urn:microsoft.com/office/officeart/2005/8/layout/radial5"/>
    <dgm:cxn modelId="{485046CC-33BA-4CAC-8E0C-78098CA3AD43}" type="presOf" srcId="{F10F6221-517A-4CD5-A718-BBDEF1E8241C}" destId="{697F3D75-548B-417A-8013-05597617410E}" srcOrd="1" destOrd="0" presId="urn:microsoft.com/office/officeart/2005/8/layout/radial5"/>
    <dgm:cxn modelId="{7C33623D-F978-46C1-8CDC-906B61991322}" type="presOf" srcId="{9F9307ED-27EF-404F-A4F9-146AA02828FD}" destId="{E6C54EB8-7B10-4323-B4F5-5C3090EFEDC1}" srcOrd="0" destOrd="0" presId="urn:microsoft.com/office/officeart/2005/8/layout/radial5"/>
    <dgm:cxn modelId="{E6F67D90-6773-4D79-B06F-E2483572C722}" srcId="{3CE66405-3752-4642-A35A-04AA29815814}" destId="{CABE69C8-F27E-4EC1-8684-3A2244C232D8}" srcOrd="0" destOrd="0" parTransId="{2CE34424-C956-4452-B362-8EB628966694}" sibTransId="{8CC4FC08-E312-471C-9647-991F43015CD1}"/>
    <dgm:cxn modelId="{5A44E4F3-0C84-4138-9FCE-3F86346B6415}" type="presOf" srcId="{3CE66405-3752-4642-A35A-04AA29815814}" destId="{B2398AC5-6A57-411E-B228-1F5D34FF9370}" srcOrd="0" destOrd="0" presId="urn:microsoft.com/office/officeart/2005/8/layout/radial5"/>
    <dgm:cxn modelId="{79D6EF3A-4EC2-4740-9452-AFE9CBA4AB94}" srcId="{3CE66405-3752-4642-A35A-04AA29815814}" destId="{89C5D3CA-3542-487A-9C21-0B45F02CB720}" srcOrd="4" destOrd="0" parTransId="{9F9307ED-27EF-404F-A4F9-146AA02828FD}" sibTransId="{21B6BD62-8FAD-4CC8-8355-E57B4BDAFDE1}"/>
    <dgm:cxn modelId="{B1EEAEEE-7315-4B6F-8C97-3BDEC29CA0A0}" type="presOf" srcId="{30E7CFEF-209A-4175-AB59-5AB2DB88C8E5}" destId="{5699FC11-F1B0-4951-B916-928568986054}" srcOrd="1" destOrd="0" presId="urn:microsoft.com/office/officeart/2005/8/layout/radial5"/>
    <dgm:cxn modelId="{4CDCC2E6-FD14-420F-BF26-15C41B715967}" srcId="{3CE66405-3752-4642-A35A-04AA29815814}" destId="{F9B92CF0-81F2-4C27-9DA8-FA5DF05835F5}" srcOrd="2" destOrd="0" parTransId="{F10F6221-517A-4CD5-A718-BBDEF1E8241C}" sibTransId="{3955C59B-3859-4ACC-8EC4-E0BF5DE49B03}"/>
    <dgm:cxn modelId="{82E8E1A2-646A-49E7-8188-3F493FB90773}" type="presOf" srcId="{89C5D3CA-3542-487A-9C21-0B45F02CB720}" destId="{B8D1FEE7-934C-4BA6-AD0B-BD7BF25049B1}" srcOrd="0" destOrd="0" presId="urn:microsoft.com/office/officeart/2005/8/layout/radial5"/>
    <dgm:cxn modelId="{D09FCBAF-BFD8-4F13-A501-512F4D1DA573}" type="presOf" srcId="{F9B92CF0-81F2-4C27-9DA8-FA5DF05835F5}" destId="{952485D0-095B-4232-8D65-E29436B6A4BB}" srcOrd="0" destOrd="0" presId="urn:microsoft.com/office/officeart/2005/8/layout/radial5"/>
    <dgm:cxn modelId="{AD9F9A0F-674D-493E-915F-A0062F4E604E}" type="presOf" srcId="{2B91AF08-B68D-4FF0-8BF3-F4275A0F0C46}" destId="{B99FF5FD-E6EA-4E88-B299-1AEE2994680E}" srcOrd="0" destOrd="0" presId="urn:microsoft.com/office/officeart/2005/8/layout/radial5"/>
    <dgm:cxn modelId="{A3455D30-86E7-4B38-90E8-22F52641F833}" type="presOf" srcId="{CABE69C8-F27E-4EC1-8684-3A2244C232D8}" destId="{299B8162-A25A-4EC4-88B4-367662B6D27A}" srcOrd="0" destOrd="0" presId="urn:microsoft.com/office/officeart/2005/8/layout/radial5"/>
    <dgm:cxn modelId="{23B2D5F7-AEC8-44BB-B28E-DDFD228A7C59}" type="presOf" srcId="{CE560C88-D538-4A7B-96CC-A70B9ACBACCC}" destId="{EB6F7E2C-3DCB-4575-8F1F-FDC3E21021FC}" srcOrd="0" destOrd="0" presId="urn:microsoft.com/office/officeart/2005/8/layout/radial5"/>
    <dgm:cxn modelId="{4B1F445C-A83E-440D-A644-0C5BE8C5C178}" type="presOf" srcId="{30E7CFEF-209A-4175-AB59-5AB2DB88C8E5}" destId="{0C7F9E82-1DBD-43F7-9516-F022336A104C}" srcOrd="0" destOrd="0" presId="urn:microsoft.com/office/officeart/2005/8/layout/radial5"/>
    <dgm:cxn modelId="{A3513FCA-4282-4D2F-A602-E2C11E8612CC}" srcId="{3CE66405-3752-4642-A35A-04AA29815814}" destId="{EC0B968C-CA22-4B64-AFA5-2DC87541ECF4}" srcOrd="1" destOrd="0" parTransId="{630C83CB-6C7E-4AA9-9C62-F2BE6F08BFC5}" sibTransId="{B85DE750-500D-499B-84F2-CADB3F3DA091}"/>
    <dgm:cxn modelId="{F39EE9D9-3BA4-4626-901C-22FBCA2FAB95}" type="presParOf" srcId="{B99FF5FD-E6EA-4E88-B299-1AEE2994680E}" destId="{B2398AC5-6A57-411E-B228-1F5D34FF9370}" srcOrd="0" destOrd="0" presId="urn:microsoft.com/office/officeart/2005/8/layout/radial5"/>
    <dgm:cxn modelId="{0EB26E7A-63D5-4383-9839-4BDA44DFDCF9}" type="presParOf" srcId="{B99FF5FD-E6EA-4E88-B299-1AEE2994680E}" destId="{05AA9C3F-1D12-49FD-A904-EDB68CAB49FF}" srcOrd="1" destOrd="0" presId="urn:microsoft.com/office/officeart/2005/8/layout/radial5"/>
    <dgm:cxn modelId="{7A966926-6CF4-4354-BA1F-B4C7F0C4AA8D}" type="presParOf" srcId="{05AA9C3F-1D12-49FD-A904-EDB68CAB49FF}" destId="{6C3635E7-0EF4-4734-8E68-1B05DBDCCD8C}" srcOrd="0" destOrd="0" presId="urn:microsoft.com/office/officeart/2005/8/layout/radial5"/>
    <dgm:cxn modelId="{1A616038-C3A2-4CC2-B76B-572479FFE85F}" type="presParOf" srcId="{B99FF5FD-E6EA-4E88-B299-1AEE2994680E}" destId="{299B8162-A25A-4EC4-88B4-367662B6D27A}" srcOrd="2" destOrd="0" presId="urn:microsoft.com/office/officeart/2005/8/layout/radial5"/>
    <dgm:cxn modelId="{05596DB0-88B9-43FE-B971-11B39E6586A8}" type="presParOf" srcId="{B99FF5FD-E6EA-4E88-B299-1AEE2994680E}" destId="{1EC1D028-93B2-42A2-A320-3ECF94F0DE8C}" srcOrd="3" destOrd="0" presId="urn:microsoft.com/office/officeart/2005/8/layout/radial5"/>
    <dgm:cxn modelId="{D54B402C-FFB8-4FE8-96F0-F525187CBF72}" type="presParOf" srcId="{1EC1D028-93B2-42A2-A320-3ECF94F0DE8C}" destId="{877E6EE8-3E8F-4A75-B30B-EB1624416127}" srcOrd="0" destOrd="0" presId="urn:microsoft.com/office/officeart/2005/8/layout/radial5"/>
    <dgm:cxn modelId="{E4665877-CBB3-41DE-AEC2-0E2677366964}" type="presParOf" srcId="{B99FF5FD-E6EA-4E88-B299-1AEE2994680E}" destId="{59CB9E91-8DBC-4818-AB31-B518D28633FF}" srcOrd="4" destOrd="0" presId="urn:microsoft.com/office/officeart/2005/8/layout/radial5"/>
    <dgm:cxn modelId="{B0DB5A52-2C93-4B1A-93A0-C7DE5A08BC6F}" type="presParOf" srcId="{B99FF5FD-E6EA-4E88-B299-1AEE2994680E}" destId="{6EDD34B8-068F-4852-9865-28DFB1CC8B81}" srcOrd="5" destOrd="0" presId="urn:microsoft.com/office/officeart/2005/8/layout/radial5"/>
    <dgm:cxn modelId="{CEAB6B90-15C6-4B89-9B8F-1BE60A647116}" type="presParOf" srcId="{6EDD34B8-068F-4852-9865-28DFB1CC8B81}" destId="{697F3D75-548B-417A-8013-05597617410E}" srcOrd="0" destOrd="0" presId="urn:microsoft.com/office/officeart/2005/8/layout/radial5"/>
    <dgm:cxn modelId="{A9724141-570E-4EE6-BC69-BB8420B9901C}" type="presParOf" srcId="{B99FF5FD-E6EA-4E88-B299-1AEE2994680E}" destId="{952485D0-095B-4232-8D65-E29436B6A4BB}" srcOrd="6" destOrd="0" presId="urn:microsoft.com/office/officeart/2005/8/layout/radial5"/>
    <dgm:cxn modelId="{DD1A8297-DAA1-4645-BAE5-F808BD3FCFD2}" type="presParOf" srcId="{B99FF5FD-E6EA-4E88-B299-1AEE2994680E}" destId="{0C7F9E82-1DBD-43F7-9516-F022336A104C}" srcOrd="7" destOrd="0" presId="urn:microsoft.com/office/officeart/2005/8/layout/radial5"/>
    <dgm:cxn modelId="{0B0DDF43-5311-456C-BEE9-298017512431}" type="presParOf" srcId="{0C7F9E82-1DBD-43F7-9516-F022336A104C}" destId="{5699FC11-F1B0-4951-B916-928568986054}" srcOrd="0" destOrd="0" presId="urn:microsoft.com/office/officeart/2005/8/layout/radial5"/>
    <dgm:cxn modelId="{86D9293C-64A5-46DC-8994-6BF07F7AEB5E}" type="presParOf" srcId="{B99FF5FD-E6EA-4E88-B299-1AEE2994680E}" destId="{EB6F7E2C-3DCB-4575-8F1F-FDC3E21021FC}" srcOrd="8" destOrd="0" presId="urn:microsoft.com/office/officeart/2005/8/layout/radial5"/>
    <dgm:cxn modelId="{EB0E3292-1EB2-45DE-B3A6-BDA3932C104C}" type="presParOf" srcId="{B99FF5FD-E6EA-4E88-B299-1AEE2994680E}" destId="{E6C54EB8-7B10-4323-B4F5-5C3090EFEDC1}" srcOrd="9" destOrd="0" presId="urn:microsoft.com/office/officeart/2005/8/layout/radial5"/>
    <dgm:cxn modelId="{CF8AB349-FC73-4B86-9C71-2444195678CA}" type="presParOf" srcId="{E6C54EB8-7B10-4323-B4F5-5C3090EFEDC1}" destId="{D6353932-9469-4FE4-87C8-5539652AC993}" srcOrd="0" destOrd="0" presId="urn:microsoft.com/office/officeart/2005/8/layout/radial5"/>
    <dgm:cxn modelId="{D6A1A364-165B-4629-9F75-91A86D915336}" type="presParOf" srcId="{B99FF5FD-E6EA-4E88-B299-1AEE2994680E}" destId="{B8D1FEE7-934C-4BA6-AD0B-BD7BF25049B1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9783C1-B462-40EA-B2DE-32C6E57DBF38}" type="datetimeFigureOut">
              <a:rPr lang="pt-BR" smtClean="0"/>
              <a:t>09/06/2016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034750-3F80-42E3-A82C-B7C4B9E8D9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3464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798638" y="901700"/>
            <a:ext cx="3551237" cy="2663825"/>
          </a:xfrm>
          <a:ln/>
        </p:spPr>
      </p:sp>
      <p:sp>
        <p:nvSpPr>
          <p:cNvPr id="279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7219" y="3852333"/>
            <a:ext cx="5717977" cy="460828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83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798638" y="901700"/>
            <a:ext cx="3551237" cy="2663825"/>
          </a:xfrm>
          <a:ln/>
        </p:spPr>
      </p:sp>
      <p:sp>
        <p:nvSpPr>
          <p:cNvPr id="279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7219" y="3852333"/>
            <a:ext cx="5717977" cy="460828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894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05704-3621-4A9E-8342-3E7E3D389EFE}" type="datetimeFigureOut">
              <a:rPr lang="pt-BR" smtClean="0"/>
              <a:t>09/06/2016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EBE33-34AD-4C69-8B20-F09FE05916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456630"/>
      </p:ext>
    </p:extLst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05704-3621-4A9E-8342-3E7E3D389EFE}" type="datetimeFigureOut">
              <a:rPr lang="pt-BR" smtClean="0"/>
              <a:t>09/06/2016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EBE33-34AD-4C69-8B20-F09FE05916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5061036"/>
      </p:ext>
    </p:extLst>
  </p:cSld>
  <p:clrMapOvr>
    <a:masterClrMapping/>
  </p:clrMapOvr>
  <p:transition spd="slow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05704-3621-4A9E-8342-3E7E3D389EFE}" type="datetimeFigureOut">
              <a:rPr lang="pt-BR" smtClean="0"/>
              <a:t>09/06/2016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EBE33-34AD-4C69-8B20-F09FE05916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4165440"/>
      </p:ext>
    </p:extLst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05704-3621-4A9E-8342-3E7E3D389EFE}" type="datetimeFigureOut">
              <a:rPr lang="pt-BR" smtClean="0"/>
              <a:t>09/06/2016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EBE33-34AD-4C69-8B20-F09FE05916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2245915"/>
      </p:ext>
    </p:extLst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05704-3621-4A9E-8342-3E7E3D389EFE}" type="datetimeFigureOut">
              <a:rPr lang="pt-BR" smtClean="0"/>
              <a:t>09/06/2016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EBE33-34AD-4C69-8B20-F09FE05916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3121167"/>
      </p:ext>
    </p:extLst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05704-3621-4A9E-8342-3E7E3D389EFE}" type="datetimeFigureOut">
              <a:rPr lang="pt-BR" smtClean="0"/>
              <a:t>09/06/2016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EBE33-34AD-4C69-8B20-F09FE05916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8891670"/>
      </p:ext>
    </p:extLst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05704-3621-4A9E-8342-3E7E3D389EFE}" type="datetimeFigureOut">
              <a:rPr lang="pt-BR" smtClean="0"/>
              <a:t>09/06/2016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EBE33-34AD-4C69-8B20-F09FE05916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4244314"/>
      </p:ext>
    </p:extLst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05704-3621-4A9E-8342-3E7E3D389EFE}" type="datetimeFigureOut">
              <a:rPr lang="pt-BR" smtClean="0"/>
              <a:t>09/06/2016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EBE33-34AD-4C69-8B20-F09FE05916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5035419"/>
      </p:ext>
    </p:extLst>
  </p:cSld>
  <p:clrMapOvr>
    <a:masterClrMapping/>
  </p:clrMapOvr>
  <p:transition spd="slow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05704-3621-4A9E-8342-3E7E3D389EFE}" type="datetimeFigureOut">
              <a:rPr lang="pt-BR" smtClean="0"/>
              <a:t>09/06/2016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EBE33-34AD-4C69-8B20-F09FE05916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7068203"/>
      </p:ext>
    </p:extLst>
  </p:cSld>
  <p:clrMapOvr>
    <a:masterClrMapping/>
  </p:clrMapOvr>
  <p:transition spd="slow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05704-3621-4A9E-8342-3E7E3D389EFE}" type="datetimeFigureOut">
              <a:rPr lang="pt-BR" smtClean="0"/>
              <a:t>09/06/2016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EBE33-34AD-4C69-8B20-F09FE05916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0797181"/>
      </p:ext>
    </p:extLst>
  </p:cSld>
  <p:clrMapOvr>
    <a:masterClrMapping/>
  </p:clrMapOvr>
  <p:transition spd="slow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05704-3621-4A9E-8342-3E7E3D389EFE}" type="datetimeFigureOut">
              <a:rPr lang="pt-BR" smtClean="0"/>
              <a:t>09/06/2016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EBE33-34AD-4C69-8B20-F09FE05916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8992393"/>
      </p:ext>
    </p:extLst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Blur radius="2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005704-3621-4A9E-8342-3E7E3D389EFE}" type="datetimeFigureOut">
              <a:rPr lang="pt-BR" smtClean="0"/>
              <a:t>09/06/2016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EBE33-34AD-4C69-8B20-F09FE05916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8686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4869192"/>
            <a:ext cx="9144000" cy="1988808"/>
          </a:xfrm>
          <a:prstGeom prst="rect">
            <a:avLst/>
          </a:prstGeom>
          <a:solidFill>
            <a:srgbClr val="FFFFF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424" y="3219143"/>
            <a:ext cx="7772400" cy="1470025"/>
          </a:xfrm>
        </p:spPr>
        <p:txBody>
          <a:bodyPr>
            <a:normAutofit fontScale="90000"/>
          </a:bodyPr>
          <a:lstStyle/>
          <a:p>
            <a:pPr algn="l"/>
            <a:r>
              <a:rPr lang="pt-BR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Abordagem prática de Governança e Gestão de TI – Visão de auditoria </a:t>
            </a:r>
            <a:endParaRPr lang="pt-BR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231688" y="5049216"/>
            <a:ext cx="6400800" cy="1620216"/>
          </a:xfrm>
        </p:spPr>
        <p:txBody>
          <a:bodyPr anchor="ctr">
            <a:normAutofit/>
          </a:bodyPr>
          <a:lstStyle/>
          <a:p>
            <a:pPr algn="r"/>
            <a:r>
              <a:rPr lang="pt-BR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Governança de TI</a:t>
            </a:r>
          </a:p>
          <a:p>
            <a:pPr algn="r"/>
            <a:r>
              <a:rPr lang="pt-BR" sz="1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Wadson Sampaio Pereira</a:t>
            </a:r>
          </a:p>
          <a:p>
            <a:pPr algn="r"/>
            <a:r>
              <a:rPr lang="pt-BR" sz="1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Coordenador de Auditoria de TI - STJ</a:t>
            </a:r>
            <a:endParaRPr lang="pt-BR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0" y="4869192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2099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7" name="Retângulo 36"/>
          <p:cNvSpPr/>
          <p:nvPr/>
        </p:nvSpPr>
        <p:spPr>
          <a:xfrm>
            <a:off x="0" y="1268712"/>
            <a:ext cx="9144000" cy="55892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 vert="horz" lIns="0" tIns="45720" rIns="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/>
            <a:r>
              <a:rPr lang="pt-BR" sz="5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Agenda</a:t>
            </a:r>
            <a:endParaRPr lang="pt-BR" sz="54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251424" y="1628760"/>
            <a:ext cx="8229600" cy="4472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pt-BR" altLang="pt-BR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Organização da CAUT;</a:t>
            </a: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pt-BR" altLang="pt-BR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Quebra de paradigma;</a:t>
            </a: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pt-BR" altLang="pt-BR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Cenário encontrado;</a:t>
            </a: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pt-BR" altLang="pt-BR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Abordagem conceitual (vantagens e desvantagens);</a:t>
            </a: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pt-BR" altLang="pt-BR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Abordagem </a:t>
            </a:r>
            <a:r>
              <a:rPr lang="pt-BR" altLang="pt-BR" dirty="0">
                <a:solidFill>
                  <a:schemeClr val="bg1"/>
                </a:solidFill>
                <a:latin typeface="Century Gothic" panose="020B0502020202020204" pitchFamily="34" charset="0"/>
              </a:rPr>
              <a:t>pontual (vantagens e desvantagens</a:t>
            </a:r>
            <a:r>
              <a:rPr lang="pt-BR" altLang="pt-BR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);</a:t>
            </a: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pt-BR" altLang="pt-BR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Auditoria baseadas em riscos;</a:t>
            </a: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pt-BR" altLang="pt-BR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Novos mecanismos.</a:t>
            </a: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endParaRPr lang="pt-BR" altLang="pt-BR" sz="3200" dirty="0" smtClean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2386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ângulo 36"/>
          <p:cNvSpPr/>
          <p:nvPr/>
        </p:nvSpPr>
        <p:spPr>
          <a:xfrm>
            <a:off x="0" y="1174428"/>
            <a:ext cx="9144000" cy="5589288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0" y="0"/>
            <a:ext cx="9144000" cy="1268712"/>
          </a:xfrm>
          <a:prstGeom prst="rect">
            <a:avLst/>
          </a:prstGeom>
          <a:solidFill>
            <a:srgbClr val="FFFFF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424" y="165375"/>
            <a:ext cx="8641152" cy="833301"/>
          </a:xfrm>
        </p:spPr>
        <p:txBody>
          <a:bodyPr anchor="ctr">
            <a:normAutofit/>
          </a:bodyPr>
          <a:lstStyle/>
          <a:p>
            <a:pPr algn="l"/>
            <a:r>
              <a:rPr lang="pt-BR" sz="3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Organização da CAUT</a:t>
            </a:r>
            <a:endParaRPr lang="pt-BR" sz="3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0" y="1268712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>
            <a:off x="1241556" y="1988808"/>
            <a:ext cx="0" cy="990132"/>
          </a:xfrm>
          <a:prstGeom prst="line">
            <a:avLst/>
          </a:prstGeom>
          <a:ln w="38100"/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7" name="Conector reto 16"/>
          <p:cNvCxnSpPr/>
          <p:nvPr/>
        </p:nvCxnSpPr>
        <p:spPr>
          <a:xfrm>
            <a:off x="1241556" y="2469184"/>
            <a:ext cx="3508010" cy="14690"/>
          </a:xfrm>
          <a:prstGeom prst="line">
            <a:avLst/>
          </a:prstGeom>
          <a:ln w="38100"/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0" name="Conector reto 19"/>
          <p:cNvCxnSpPr/>
          <p:nvPr/>
        </p:nvCxnSpPr>
        <p:spPr>
          <a:xfrm>
            <a:off x="4763455" y="2469184"/>
            <a:ext cx="0" cy="689780"/>
          </a:xfrm>
          <a:prstGeom prst="line">
            <a:avLst/>
          </a:prstGeom>
          <a:ln w="38100"/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2" name="Conector reto 21"/>
          <p:cNvCxnSpPr/>
          <p:nvPr/>
        </p:nvCxnSpPr>
        <p:spPr>
          <a:xfrm>
            <a:off x="2681748" y="3158964"/>
            <a:ext cx="4138094" cy="14690"/>
          </a:xfrm>
          <a:prstGeom prst="line">
            <a:avLst/>
          </a:prstGeom>
          <a:ln w="38100"/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4" name="Conector reto 23"/>
          <p:cNvCxnSpPr/>
          <p:nvPr/>
        </p:nvCxnSpPr>
        <p:spPr>
          <a:xfrm>
            <a:off x="2681748" y="3158964"/>
            <a:ext cx="0" cy="689780"/>
          </a:xfrm>
          <a:prstGeom prst="line">
            <a:avLst/>
          </a:prstGeom>
          <a:ln w="38100"/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6" name="Conector reto 25"/>
          <p:cNvCxnSpPr/>
          <p:nvPr/>
        </p:nvCxnSpPr>
        <p:spPr>
          <a:xfrm>
            <a:off x="4072233" y="3173654"/>
            <a:ext cx="0" cy="689780"/>
          </a:xfrm>
          <a:prstGeom prst="line">
            <a:avLst/>
          </a:prstGeom>
          <a:ln w="38100"/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7" name="Conector reto 26"/>
          <p:cNvCxnSpPr/>
          <p:nvPr/>
        </p:nvCxnSpPr>
        <p:spPr>
          <a:xfrm>
            <a:off x="5437338" y="3166309"/>
            <a:ext cx="0" cy="689780"/>
          </a:xfrm>
          <a:prstGeom prst="line">
            <a:avLst/>
          </a:prstGeom>
          <a:ln w="38100"/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9" name="Conector reto 28"/>
          <p:cNvCxnSpPr/>
          <p:nvPr/>
        </p:nvCxnSpPr>
        <p:spPr>
          <a:xfrm>
            <a:off x="6822300" y="3166309"/>
            <a:ext cx="0" cy="689780"/>
          </a:xfrm>
          <a:prstGeom prst="line">
            <a:avLst/>
          </a:prstGeom>
          <a:ln w="38100"/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1" name="Conector reto 30"/>
          <p:cNvCxnSpPr/>
          <p:nvPr/>
        </p:nvCxnSpPr>
        <p:spPr>
          <a:xfrm>
            <a:off x="4080466" y="3969072"/>
            <a:ext cx="0" cy="689780"/>
          </a:xfrm>
          <a:prstGeom prst="line">
            <a:avLst/>
          </a:prstGeom>
          <a:ln w="38100"/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2" name="Conector reto 31"/>
          <p:cNvCxnSpPr/>
          <p:nvPr/>
        </p:nvCxnSpPr>
        <p:spPr>
          <a:xfrm>
            <a:off x="3394470" y="4647834"/>
            <a:ext cx="1368985" cy="3673"/>
          </a:xfrm>
          <a:prstGeom prst="line">
            <a:avLst/>
          </a:prstGeom>
          <a:ln w="38100"/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6" name="Conector reto 35"/>
          <p:cNvCxnSpPr/>
          <p:nvPr/>
        </p:nvCxnSpPr>
        <p:spPr>
          <a:xfrm>
            <a:off x="3402703" y="4629472"/>
            <a:ext cx="0" cy="689780"/>
          </a:xfrm>
          <a:prstGeom prst="line">
            <a:avLst/>
          </a:prstGeom>
          <a:ln w="38100"/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9" name="Conector reto 38"/>
          <p:cNvCxnSpPr/>
          <p:nvPr/>
        </p:nvCxnSpPr>
        <p:spPr>
          <a:xfrm>
            <a:off x="4749566" y="4658852"/>
            <a:ext cx="0" cy="689780"/>
          </a:xfrm>
          <a:prstGeom prst="line">
            <a:avLst/>
          </a:prstGeom>
          <a:ln w="38100"/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" name="Retângulo de cantos arredondados 2"/>
          <p:cNvSpPr/>
          <p:nvPr/>
        </p:nvSpPr>
        <p:spPr>
          <a:xfrm>
            <a:off x="296430" y="1628760"/>
            <a:ext cx="1890252" cy="72009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600" b="1" dirty="0" smtClean="0"/>
              <a:t>Presidência do Tribunal</a:t>
            </a:r>
            <a:endParaRPr lang="pt-BR" sz="1600" b="1" dirty="0"/>
          </a:p>
        </p:txBody>
      </p:sp>
      <p:sp>
        <p:nvSpPr>
          <p:cNvPr id="7" name="Retângulo de cantos arredondados 6"/>
          <p:cNvSpPr/>
          <p:nvPr/>
        </p:nvSpPr>
        <p:spPr>
          <a:xfrm>
            <a:off x="317811" y="2618892"/>
            <a:ext cx="1890252" cy="72009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600" b="1" dirty="0" smtClean="0"/>
              <a:t>Secretaria do Tribunal</a:t>
            </a:r>
            <a:endParaRPr lang="pt-BR" sz="1600" b="1" dirty="0"/>
          </a:p>
        </p:txBody>
      </p:sp>
      <p:sp>
        <p:nvSpPr>
          <p:cNvPr id="8" name="Retângulo de cantos arredondados 7"/>
          <p:cNvSpPr/>
          <p:nvPr/>
        </p:nvSpPr>
        <p:spPr>
          <a:xfrm>
            <a:off x="3804440" y="2109136"/>
            <a:ext cx="1890252" cy="72009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600" b="1" dirty="0" smtClean="0"/>
              <a:t>Secretaria de Controle Interno</a:t>
            </a:r>
            <a:endParaRPr lang="pt-BR" sz="1600" b="1" dirty="0"/>
          </a:p>
        </p:txBody>
      </p:sp>
      <p:sp>
        <p:nvSpPr>
          <p:cNvPr id="10" name="Retângulo de cantos arredondados 9"/>
          <p:cNvSpPr/>
          <p:nvPr/>
        </p:nvSpPr>
        <p:spPr>
          <a:xfrm>
            <a:off x="2160814" y="3698607"/>
            <a:ext cx="1075228" cy="72009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600" b="1" dirty="0" smtClean="0"/>
              <a:t>CAUD</a:t>
            </a:r>
            <a:endParaRPr lang="pt-BR" sz="1600" b="1" dirty="0"/>
          </a:p>
        </p:txBody>
      </p:sp>
      <p:sp>
        <p:nvSpPr>
          <p:cNvPr id="11" name="Retângulo de cantos arredondados 10"/>
          <p:cNvSpPr/>
          <p:nvPr/>
        </p:nvSpPr>
        <p:spPr>
          <a:xfrm>
            <a:off x="4908424" y="3698607"/>
            <a:ext cx="1075228" cy="72009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600" b="1" dirty="0" smtClean="0"/>
              <a:t>COAD</a:t>
            </a:r>
            <a:endParaRPr lang="pt-BR" sz="1600" b="1" dirty="0"/>
          </a:p>
        </p:txBody>
      </p:sp>
      <p:sp>
        <p:nvSpPr>
          <p:cNvPr id="12" name="Retângulo de cantos arredondados 11"/>
          <p:cNvSpPr/>
          <p:nvPr/>
        </p:nvSpPr>
        <p:spPr>
          <a:xfrm>
            <a:off x="6282228" y="3698607"/>
            <a:ext cx="1075228" cy="72009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600" b="1" dirty="0" smtClean="0"/>
              <a:t>COAP</a:t>
            </a:r>
            <a:endParaRPr lang="pt-BR" sz="1600" b="1" dirty="0"/>
          </a:p>
        </p:txBody>
      </p:sp>
      <p:sp>
        <p:nvSpPr>
          <p:cNvPr id="13" name="Retângulo de cantos arredondados 12"/>
          <p:cNvSpPr/>
          <p:nvPr/>
        </p:nvSpPr>
        <p:spPr>
          <a:xfrm>
            <a:off x="2856856" y="4959204"/>
            <a:ext cx="1075228" cy="72009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600" b="1" dirty="0" smtClean="0"/>
              <a:t>SAETI</a:t>
            </a:r>
            <a:endParaRPr lang="pt-BR" sz="1600" b="1" dirty="0"/>
          </a:p>
        </p:txBody>
      </p:sp>
      <p:sp>
        <p:nvSpPr>
          <p:cNvPr id="14" name="Retângulo de cantos arredondados 13"/>
          <p:cNvSpPr/>
          <p:nvPr/>
        </p:nvSpPr>
        <p:spPr>
          <a:xfrm>
            <a:off x="4211952" y="4959204"/>
            <a:ext cx="1075228" cy="72009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600" b="1" dirty="0" smtClean="0"/>
              <a:t>SAGTI</a:t>
            </a:r>
            <a:endParaRPr lang="pt-BR" sz="1600" b="1" dirty="0"/>
          </a:p>
        </p:txBody>
      </p:sp>
      <p:sp>
        <p:nvSpPr>
          <p:cNvPr id="9" name="Retângulo de cantos arredondados 8"/>
          <p:cNvSpPr/>
          <p:nvPr/>
        </p:nvSpPr>
        <p:spPr>
          <a:xfrm>
            <a:off x="3534619" y="3698607"/>
            <a:ext cx="1075228" cy="72009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600" b="1" dirty="0" smtClean="0"/>
              <a:t>CAUT</a:t>
            </a:r>
            <a:endParaRPr lang="pt-BR" sz="1600" b="1" dirty="0"/>
          </a:p>
        </p:txBody>
      </p:sp>
      <p:sp>
        <p:nvSpPr>
          <p:cNvPr id="28" name="CaixaDeTexto 27"/>
          <p:cNvSpPr txBox="1"/>
          <p:nvPr/>
        </p:nvSpPr>
        <p:spPr>
          <a:xfrm>
            <a:off x="2141676" y="5776167"/>
            <a:ext cx="2003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chemeClr val="bg1"/>
                </a:solidFill>
              </a:rPr>
              <a:t>Seção de Auditoria Especializada em TI 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0" name="CaixaDeTexto 29"/>
          <p:cNvSpPr txBox="1"/>
          <p:nvPr/>
        </p:nvSpPr>
        <p:spPr>
          <a:xfrm>
            <a:off x="4107514" y="5768822"/>
            <a:ext cx="2003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chemeClr val="bg1"/>
                </a:solidFill>
              </a:rPr>
              <a:t>Seção de Auditoria de Gestão de TI 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11407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ângulo 36"/>
          <p:cNvSpPr/>
          <p:nvPr/>
        </p:nvSpPr>
        <p:spPr>
          <a:xfrm>
            <a:off x="0" y="1268712"/>
            <a:ext cx="9144000" cy="5589288"/>
          </a:xfrm>
          <a:prstGeom prst="rect">
            <a:avLst/>
          </a:prstGeom>
          <a:solidFill>
            <a:srgbClr val="000000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0" y="0"/>
            <a:ext cx="9144000" cy="1268712"/>
          </a:xfrm>
          <a:prstGeom prst="rect">
            <a:avLst/>
          </a:prstGeom>
          <a:solidFill>
            <a:srgbClr val="FFFFF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424" y="165375"/>
            <a:ext cx="8641152" cy="833301"/>
          </a:xfrm>
        </p:spPr>
        <p:txBody>
          <a:bodyPr anchor="ctr">
            <a:normAutofit/>
          </a:bodyPr>
          <a:lstStyle/>
          <a:p>
            <a:pPr algn="l"/>
            <a:r>
              <a:rPr lang="pt-BR" sz="3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Quebra de paradigma... </a:t>
            </a:r>
            <a:r>
              <a:rPr lang="pt-BR" sz="3600" smtClean="0">
                <a:solidFill>
                  <a:schemeClr val="bg1"/>
                </a:solidFill>
                <a:latin typeface="Century Gothic" panose="020B0502020202020204" pitchFamily="34" charset="0"/>
              </a:rPr>
              <a:t>A SOGRA!</a:t>
            </a:r>
            <a:endParaRPr lang="pt-BR" sz="3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0" y="1268712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030" name="Picture 6" descr="http://www.mamaetagarela.com/wp-content/uploads/2015/03/sogra-maluca-2-300x239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92" y="1434087"/>
            <a:ext cx="2926905" cy="2331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Sog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791" y="4329120"/>
            <a:ext cx="2427252" cy="2427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251424" y="3918977"/>
            <a:ext cx="26891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 smtClean="0">
                <a:solidFill>
                  <a:schemeClr val="bg1"/>
                </a:solidFill>
              </a:rPr>
              <a:t>Como o auditado nos via...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5472120" y="3918976"/>
            <a:ext cx="23403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 smtClean="0">
                <a:solidFill>
                  <a:schemeClr val="bg1"/>
                </a:solidFill>
              </a:rPr>
              <a:t>Como o auditado nos recebia... </a:t>
            </a:r>
            <a:endParaRPr lang="pt-BR" sz="2800" dirty="0">
              <a:solidFill>
                <a:schemeClr val="bg1"/>
              </a:solidFill>
            </a:endParaRPr>
          </a:p>
        </p:txBody>
      </p:sp>
      <p:pic>
        <p:nvPicPr>
          <p:cNvPr id="5" name="Picture 2" descr="http://novohamburgo.org/site/wp-content/uploads/2010/04/sogra280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891" y="1407205"/>
            <a:ext cx="4140891" cy="2331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11"/>
          <p:cNvSpPr txBox="1"/>
          <p:nvPr/>
        </p:nvSpPr>
        <p:spPr>
          <a:xfrm>
            <a:off x="5052587" y="5631223"/>
            <a:ext cx="28803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solidFill>
                  <a:schemeClr val="bg1"/>
                </a:solidFill>
              </a:rPr>
              <a:t>O que o auditado gostaria de fazer com a SCI... </a:t>
            </a:r>
            <a:endParaRPr lang="pt-B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6343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ângulo 36"/>
          <p:cNvSpPr/>
          <p:nvPr/>
        </p:nvSpPr>
        <p:spPr>
          <a:xfrm>
            <a:off x="0" y="1268712"/>
            <a:ext cx="9144000" cy="5589288"/>
          </a:xfrm>
          <a:prstGeom prst="rect">
            <a:avLst/>
          </a:prstGeom>
          <a:solidFill>
            <a:srgbClr val="000000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0" y="0"/>
            <a:ext cx="9144000" cy="1268712"/>
          </a:xfrm>
          <a:prstGeom prst="rect">
            <a:avLst/>
          </a:prstGeom>
          <a:solidFill>
            <a:srgbClr val="FFFFF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424" y="165375"/>
            <a:ext cx="8641152" cy="833301"/>
          </a:xfrm>
        </p:spPr>
        <p:txBody>
          <a:bodyPr anchor="ctr">
            <a:normAutofit/>
          </a:bodyPr>
          <a:lstStyle/>
          <a:p>
            <a:pPr algn="l"/>
            <a:r>
              <a:rPr lang="pt-BR" sz="3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Cenário encontrado</a:t>
            </a:r>
            <a:endParaRPr lang="pt-BR" sz="3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0" y="1268712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Subtítulo 2"/>
          <p:cNvSpPr>
            <a:spLocks noGrp="1"/>
          </p:cNvSpPr>
          <p:nvPr>
            <p:ph type="subTitle" idx="1"/>
          </p:nvPr>
        </p:nvSpPr>
        <p:spPr>
          <a:xfrm>
            <a:off x="656478" y="1628760"/>
            <a:ext cx="7831044" cy="4680624"/>
          </a:xfrm>
        </p:spPr>
        <p:txBody>
          <a:bodyPr anchor="t">
            <a:noAutofit/>
          </a:bodyPr>
          <a:lstStyle/>
          <a:p>
            <a:pPr marL="457200" indent="-457200" algn="l">
              <a:lnSpc>
                <a:spcPct val="170000"/>
              </a:lnSpc>
              <a:spcBef>
                <a:spcPts val="0"/>
              </a:spcBef>
              <a:spcAft>
                <a:spcPts val="600"/>
              </a:spcAft>
              <a:buFont typeface="Century Gothic" panose="020B0502020202020204" pitchFamily="34" charset="0"/>
              <a:buChar char="►"/>
            </a:pPr>
            <a:r>
              <a:rPr lang="pt-BR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Ausência de Controles internos; (Quem são? Onde vivem? Como se reproduzem)</a:t>
            </a:r>
          </a:p>
          <a:p>
            <a:pPr marL="457200" indent="-457200" algn="l">
              <a:lnSpc>
                <a:spcPct val="170000"/>
              </a:lnSpc>
              <a:spcBef>
                <a:spcPts val="0"/>
              </a:spcBef>
              <a:spcAft>
                <a:spcPts val="600"/>
              </a:spcAft>
              <a:buFont typeface="Century Gothic" panose="020B0502020202020204" pitchFamily="34" charset="0"/>
              <a:buChar char="►"/>
            </a:pPr>
            <a:r>
              <a:rPr lang="pt-BR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Ausência de </a:t>
            </a:r>
            <a:r>
              <a:rPr lang="pt-BR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PLANEJAMENTO</a:t>
            </a:r>
          </a:p>
          <a:p>
            <a:pPr marL="914400" lvl="1" indent="-457200" algn="l">
              <a:lnSpc>
                <a:spcPct val="17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E assim vai...</a:t>
            </a:r>
          </a:p>
          <a:p>
            <a:pPr marL="914400" lvl="1" indent="-457200" algn="l">
              <a:lnSpc>
                <a:spcPct val="17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 resultado?</a:t>
            </a:r>
          </a:p>
        </p:txBody>
      </p:sp>
    </p:spTree>
    <p:extLst>
      <p:ext uri="{BB962C8B-B14F-4D97-AF65-F5344CB8AC3E}">
        <p14:creationId xmlns:p14="http://schemas.microsoft.com/office/powerpoint/2010/main" val="262130479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ângulo 36"/>
          <p:cNvSpPr/>
          <p:nvPr/>
        </p:nvSpPr>
        <p:spPr>
          <a:xfrm>
            <a:off x="0" y="1268712"/>
            <a:ext cx="9144000" cy="5589288"/>
          </a:xfrm>
          <a:prstGeom prst="rect">
            <a:avLst/>
          </a:prstGeom>
          <a:solidFill>
            <a:srgbClr val="000000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0" y="0"/>
            <a:ext cx="9144000" cy="1268712"/>
          </a:xfrm>
          <a:prstGeom prst="rect">
            <a:avLst/>
          </a:prstGeom>
          <a:solidFill>
            <a:srgbClr val="FFFFF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424" y="165375"/>
            <a:ext cx="8641152" cy="833301"/>
          </a:xfrm>
        </p:spPr>
        <p:txBody>
          <a:bodyPr anchor="ctr">
            <a:normAutofit/>
          </a:bodyPr>
          <a:lstStyle/>
          <a:p>
            <a:pPr algn="l"/>
            <a:r>
              <a:rPr lang="pt-BR" sz="3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Cenário encontrado</a:t>
            </a:r>
            <a:endParaRPr lang="pt-BR" sz="3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0" y="1268712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Subtítulo 2"/>
          <p:cNvSpPr>
            <a:spLocks noGrp="1"/>
          </p:cNvSpPr>
          <p:nvPr>
            <p:ph type="subTitle" idx="1"/>
          </p:nvPr>
        </p:nvSpPr>
        <p:spPr>
          <a:xfrm>
            <a:off x="656478" y="1628760"/>
            <a:ext cx="7831044" cy="4680624"/>
          </a:xfrm>
        </p:spPr>
        <p:txBody>
          <a:bodyPr anchor="t">
            <a:noAutofit/>
          </a:bodyPr>
          <a:lstStyle/>
          <a:p>
            <a:pPr lvl="1" indent="-457200" algn="l">
              <a:lnSpc>
                <a:spcPct val="170000"/>
              </a:lnSpc>
              <a:spcBef>
                <a:spcPts val="0"/>
              </a:spcBef>
              <a:spcAft>
                <a:spcPts val="600"/>
              </a:spcAft>
              <a:buFont typeface="Century Gothic" panose="020B0502020202020204" pitchFamily="34" charset="0"/>
              <a:buChar char="►"/>
            </a:pPr>
            <a:r>
              <a:rPr lang="pt-BR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Síndrome de </a:t>
            </a:r>
            <a:r>
              <a:rPr lang="pt-BR" sz="2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Chicó</a:t>
            </a:r>
            <a:r>
              <a:rPr lang="pt-BR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(Como foram implantados os controles</a:t>
            </a:r>
            <a:r>
              <a:rPr lang="pt-BR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?)</a:t>
            </a:r>
            <a:endParaRPr lang="pt-BR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'não sei, só sei que foi assim!!' (chicó)-4DbpoqJvoy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51664" y="2970396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55526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3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611560" y="2276872"/>
            <a:ext cx="7851648" cy="1828800"/>
          </a:xfrm>
        </p:spPr>
        <p:txBody>
          <a:bodyPr>
            <a:normAutofit/>
          </a:bodyPr>
          <a:lstStyle/>
          <a:p>
            <a:pPr algn="ctr"/>
            <a:r>
              <a:rPr lang="pt-BR" dirty="0" smtClean="0">
                <a:solidFill>
                  <a:schemeClr val="bg1"/>
                </a:solidFill>
              </a:rPr>
              <a:t>Abordagem conceitual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08793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Rectangle 43"/>
          <p:cNvSpPr>
            <a:spLocks noGrp="1" noChangeArrowheads="1"/>
          </p:cNvSpPr>
          <p:nvPr>
            <p:ph type="title"/>
          </p:nvPr>
        </p:nvSpPr>
        <p:spPr>
          <a:xfrm>
            <a:off x="250825" y="510952"/>
            <a:ext cx="8621713" cy="685800"/>
          </a:xfrm>
        </p:spPr>
        <p:txBody>
          <a:bodyPr anchor="b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altLang="pt-BR" sz="3200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Modelos</a:t>
            </a:r>
            <a:r>
              <a:rPr lang="en-US" altLang="pt-BR" sz="3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/</a:t>
            </a:r>
            <a:r>
              <a:rPr lang="en-US" altLang="pt-BR" sz="3200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Normas</a:t>
            </a:r>
            <a:r>
              <a:rPr lang="en-US" altLang="pt-BR" sz="3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para </a:t>
            </a:r>
            <a:r>
              <a:rPr lang="en-US" altLang="pt-BR" sz="3200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Gestão</a:t>
            </a:r>
            <a:r>
              <a:rPr lang="en-US" altLang="pt-BR" sz="3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e </a:t>
            </a:r>
            <a:r>
              <a:rPr lang="en-US" altLang="pt-BR" sz="3200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Governança</a:t>
            </a:r>
            <a:r>
              <a:rPr lang="en-US" altLang="pt-BR" sz="3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de TI</a:t>
            </a:r>
            <a:endParaRPr lang="pt-BR" altLang="pt-BR" sz="3200" b="1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78852" name="AutoShape 3"/>
          <p:cNvSpPr>
            <a:spLocks noChangeArrowheads="1"/>
          </p:cNvSpPr>
          <p:nvPr/>
        </p:nvSpPr>
        <p:spPr bwMode="auto">
          <a:xfrm>
            <a:off x="3000375" y="1520825"/>
            <a:ext cx="3971925" cy="1143000"/>
          </a:xfrm>
          <a:prstGeom prst="triangle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>
            <a:headEnd/>
            <a:tailEnd/>
          </a:ln>
          <a:ex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CC00"/>
              </a:buClr>
              <a:defRPr/>
            </a:pPr>
            <a:r>
              <a:rPr lang="pt-BR" altLang="pt-BR" sz="20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</a:rPr>
              <a:t>Governança de TI</a:t>
            </a:r>
          </a:p>
        </p:txBody>
      </p:sp>
      <p:sp>
        <p:nvSpPr>
          <p:cNvPr id="78853" name="Rectangle 9"/>
          <p:cNvSpPr>
            <a:spLocks noChangeArrowheads="1"/>
          </p:cNvSpPr>
          <p:nvPr/>
        </p:nvSpPr>
        <p:spPr bwMode="auto">
          <a:xfrm>
            <a:off x="3071813" y="2816225"/>
            <a:ext cx="339725" cy="2063750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eaVert" wrap="none" lIns="0" tIns="0" rIns="0" bIns="0" anchor="ctr" anchorCtr="1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defRPr/>
            </a:pPr>
            <a:r>
              <a:rPr lang="en-US" altLang="pt-BR" b="1" dirty="0" err="1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Serviços</a:t>
            </a:r>
            <a:endParaRPr lang="en-US" altLang="pt-BR" b="1" dirty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78854" name="Rectangle 10"/>
          <p:cNvSpPr>
            <a:spLocks noChangeArrowheads="1"/>
          </p:cNvSpPr>
          <p:nvPr/>
        </p:nvSpPr>
        <p:spPr bwMode="auto">
          <a:xfrm>
            <a:off x="3667125" y="2816225"/>
            <a:ext cx="339725" cy="2063750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eaVert" wrap="none" lIns="0" tIns="0" rIns="0" bIns="0" anchor="ctr" anchorCtr="1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defRPr/>
            </a:pPr>
            <a:r>
              <a:rPr lang="en-US" altLang="pt-BR" b="1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Aplicações</a:t>
            </a:r>
          </a:p>
        </p:txBody>
      </p:sp>
      <p:sp>
        <p:nvSpPr>
          <p:cNvPr id="78855" name="Rectangle 11"/>
          <p:cNvSpPr>
            <a:spLocks noChangeArrowheads="1"/>
          </p:cNvSpPr>
          <p:nvPr/>
        </p:nvSpPr>
        <p:spPr bwMode="auto">
          <a:xfrm>
            <a:off x="4819650" y="2816225"/>
            <a:ext cx="339725" cy="2063750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eaVert" wrap="none" lIns="0" tIns="0" rIns="0" bIns="0" anchor="ctr" anchorCtr="1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defRPr/>
            </a:pPr>
            <a:r>
              <a:rPr lang="en-US" altLang="pt-BR" b="1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Projetos</a:t>
            </a:r>
          </a:p>
        </p:txBody>
      </p:sp>
      <p:sp>
        <p:nvSpPr>
          <p:cNvPr id="78856" name="Rectangle 12"/>
          <p:cNvSpPr>
            <a:spLocks noChangeArrowheads="1"/>
          </p:cNvSpPr>
          <p:nvPr/>
        </p:nvSpPr>
        <p:spPr bwMode="auto">
          <a:xfrm>
            <a:off x="5976938" y="2816225"/>
            <a:ext cx="339725" cy="2063750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eaVert" wrap="none" lIns="0" tIns="0" rIns="0" bIns="0" anchor="ctr" anchorCtr="1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defRPr/>
            </a:pPr>
            <a:r>
              <a:rPr lang="en-US" altLang="pt-BR" b="1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Planejamento</a:t>
            </a:r>
          </a:p>
        </p:txBody>
      </p:sp>
      <p:sp>
        <p:nvSpPr>
          <p:cNvPr id="78857" name="Rectangle 13"/>
          <p:cNvSpPr>
            <a:spLocks noChangeArrowheads="1"/>
          </p:cNvSpPr>
          <p:nvPr/>
        </p:nvSpPr>
        <p:spPr bwMode="auto">
          <a:xfrm>
            <a:off x="4243388" y="2827338"/>
            <a:ext cx="339725" cy="2063750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eaVert" wrap="none" lIns="0" tIns="0" rIns="0" bIns="0" anchor="ctr" anchorCtr="1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defRPr/>
            </a:pPr>
            <a:r>
              <a:rPr lang="en-US" altLang="pt-BR" b="1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Segurança</a:t>
            </a:r>
          </a:p>
        </p:txBody>
      </p:sp>
      <p:sp>
        <p:nvSpPr>
          <p:cNvPr id="78858" name="Rectangle 14"/>
          <p:cNvSpPr>
            <a:spLocks noChangeArrowheads="1"/>
          </p:cNvSpPr>
          <p:nvPr/>
        </p:nvSpPr>
        <p:spPr bwMode="auto">
          <a:xfrm>
            <a:off x="6553200" y="2827338"/>
            <a:ext cx="339725" cy="2063750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eaVert" wrap="none" lIns="0" tIns="0" rIns="0" bIns="0" anchor="ctr" anchorCtr="1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defRPr/>
            </a:pPr>
            <a:r>
              <a:rPr lang="en-US" altLang="pt-BR" b="1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Qualidade</a:t>
            </a:r>
          </a:p>
        </p:txBody>
      </p:sp>
      <p:sp>
        <p:nvSpPr>
          <p:cNvPr id="78859" name="Rectangle 48"/>
          <p:cNvSpPr>
            <a:spLocks noChangeArrowheads="1"/>
          </p:cNvSpPr>
          <p:nvPr/>
        </p:nvSpPr>
        <p:spPr bwMode="auto">
          <a:xfrm>
            <a:off x="1631950" y="3482975"/>
            <a:ext cx="1152525" cy="719138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  <a:extLst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CC00"/>
              </a:buClr>
              <a:defRPr/>
            </a:pPr>
            <a:r>
              <a:rPr lang="pt-BR" altLang="pt-BR" sz="14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</a:rPr>
              <a:t>ITIL</a:t>
            </a:r>
          </a:p>
          <a:p>
            <a:pPr algn="ctr" eaLnBrk="1" hangingPunct="1">
              <a:spcBef>
                <a:spcPct val="20000"/>
              </a:spcBef>
              <a:buClr>
                <a:srgbClr val="FFCC00"/>
              </a:buClr>
              <a:defRPr/>
            </a:pPr>
            <a:r>
              <a:rPr lang="pt-BR" altLang="pt-BR" sz="1400" b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</a:rPr>
              <a:t>ISO </a:t>
            </a:r>
            <a:r>
              <a:rPr lang="pt-BR" altLang="pt-BR" sz="14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</a:rPr>
              <a:t>20000</a:t>
            </a:r>
          </a:p>
        </p:txBody>
      </p:sp>
      <p:cxnSp>
        <p:nvCxnSpPr>
          <p:cNvPr id="93195" name="AutoShape 49"/>
          <p:cNvCxnSpPr>
            <a:cxnSpLocks noChangeShapeType="1"/>
            <a:stCxn id="78859" idx="3"/>
            <a:endCxn id="78853" idx="1"/>
          </p:cNvCxnSpPr>
          <p:nvPr/>
        </p:nvCxnSpPr>
        <p:spPr bwMode="auto">
          <a:xfrm>
            <a:off x="2784475" y="3843338"/>
            <a:ext cx="287338" cy="4762"/>
          </a:xfrm>
          <a:prstGeom prst="straightConnector1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8861" name="Rectangle 50"/>
          <p:cNvSpPr>
            <a:spLocks noChangeArrowheads="1"/>
          </p:cNvSpPr>
          <p:nvPr/>
        </p:nvSpPr>
        <p:spPr bwMode="auto">
          <a:xfrm>
            <a:off x="1631950" y="5626100"/>
            <a:ext cx="1152525" cy="719138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  <a:extLst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CC00"/>
              </a:buClr>
              <a:defRPr/>
            </a:pPr>
            <a:r>
              <a:rPr lang="pt-BR" altLang="pt-BR" sz="14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</a:rPr>
              <a:t>CMMI</a:t>
            </a:r>
          </a:p>
          <a:p>
            <a:pPr algn="ctr" eaLnBrk="1" hangingPunct="1">
              <a:spcBef>
                <a:spcPct val="20000"/>
              </a:spcBef>
              <a:buClr>
                <a:srgbClr val="FFCC00"/>
              </a:buClr>
              <a:defRPr/>
            </a:pPr>
            <a:r>
              <a:rPr lang="pt-BR" altLang="pt-BR" sz="14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</a:rPr>
              <a:t>MPS.BR</a:t>
            </a:r>
          </a:p>
          <a:p>
            <a:pPr algn="ctr" eaLnBrk="1" hangingPunct="1">
              <a:spcBef>
                <a:spcPct val="20000"/>
              </a:spcBef>
              <a:buClr>
                <a:srgbClr val="FFCC00"/>
              </a:buClr>
              <a:defRPr/>
            </a:pPr>
            <a:r>
              <a:rPr lang="pt-BR" altLang="pt-BR" sz="14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</a:rPr>
              <a:t>ISO 15504</a:t>
            </a:r>
          </a:p>
        </p:txBody>
      </p:sp>
      <p:cxnSp>
        <p:nvCxnSpPr>
          <p:cNvPr id="93197" name="AutoShape 51"/>
          <p:cNvCxnSpPr>
            <a:cxnSpLocks noChangeShapeType="1"/>
            <a:stCxn id="78861" idx="0"/>
            <a:endCxn id="78854" idx="2"/>
          </p:cNvCxnSpPr>
          <p:nvPr/>
        </p:nvCxnSpPr>
        <p:spPr bwMode="auto">
          <a:xfrm flipV="1">
            <a:off x="2208213" y="4879975"/>
            <a:ext cx="1628775" cy="746125"/>
          </a:xfrm>
          <a:prstGeom prst="straightConnector1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8863" name="Rectangle 52"/>
          <p:cNvSpPr>
            <a:spLocks noChangeArrowheads="1"/>
          </p:cNvSpPr>
          <p:nvPr/>
        </p:nvSpPr>
        <p:spPr bwMode="auto">
          <a:xfrm>
            <a:off x="3038475" y="5626100"/>
            <a:ext cx="1152525" cy="719138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  <a:extLst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CC00"/>
              </a:buClr>
              <a:defRPr/>
            </a:pPr>
            <a:r>
              <a:rPr lang="pt-BR" altLang="pt-BR" sz="16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</a:rPr>
              <a:t>ISO </a:t>
            </a:r>
            <a:r>
              <a:rPr lang="pt-BR" altLang="pt-BR" sz="1600" b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</a:rPr>
              <a:t>27002</a:t>
            </a:r>
            <a:endParaRPr lang="pt-BR" altLang="pt-BR" sz="1600" b="1" dirty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algn="ctr" eaLnBrk="1" hangingPunct="1">
              <a:spcBef>
                <a:spcPct val="20000"/>
              </a:spcBef>
              <a:buClr>
                <a:srgbClr val="FFCC00"/>
              </a:buClr>
              <a:defRPr/>
            </a:pPr>
            <a:r>
              <a:rPr lang="pt-BR" altLang="pt-BR" sz="16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</a:rPr>
              <a:t>ISO 27001</a:t>
            </a:r>
          </a:p>
        </p:txBody>
      </p:sp>
      <p:cxnSp>
        <p:nvCxnSpPr>
          <p:cNvPr id="93199" name="AutoShape 53"/>
          <p:cNvCxnSpPr>
            <a:cxnSpLocks noChangeShapeType="1"/>
            <a:stCxn id="78863" idx="0"/>
            <a:endCxn id="78857" idx="2"/>
          </p:cNvCxnSpPr>
          <p:nvPr/>
        </p:nvCxnSpPr>
        <p:spPr bwMode="auto">
          <a:xfrm flipV="1">
            <a:off x="3614738" y="4891088"/>
            <a:ext cx="798512" cy="735012"/>
          </a:xfrm>
          <a:prstGeom prst="straightConnector1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8865" name="Rectangle 54"/>
          <p:cNvSpPr>
            <a:spLocks noChangeArrowheads="1"/>
          </p:cNvSpPr>
          <p:nvPr/>
        </p:nvSpPr>
        <p:spPr bwMode="auto">
          <a:xfrm>
            <a:off x="4429125" y="5626100"/>
            <a:ext cx="1152525" cy="719138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  <a:extLst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CC00"/>
              </a:buClr>
              <a:defRPr/>
            </a:pPr>
            <a:r>
              <a:rPr lang="pt-BR" altLang="pt-BR" sz="1600" b="1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</a:rPr>
              <a:t>PMBOK</a:t>
            </a:r>
          </a:p>
          <a:p>
            <a:pPr algn="ctr" eaLnBrk="1" hangingPunct="1">
              <a:spcBef>
                <a:spcPct val="20000"/>
              </a:spcBef>
              <a:buClr>
                <a:srgbClr val="FFCC00"/>
              </a:buClr>
              <a:defRPr/>
            </a:pPr>
            <a:r>
              <a:rPr lang="pt-BR" altLang="pt-BR" sz="1600" b="1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</a:rPr>
              <a:t>PRINCE 2</a:t>
            </a:r>
          </a:p>
        </p:txBody>
      </p:sp>
      <p:cxnSp>
        <p:nvCxnSpPr>
          <p:cNvPr id="93201" name="AutoShape 55"/>
          <p:cNvCxnSpPr>
            <a:cxnSpLocks noChangeShapeType="1"/>
            <a:stCxn id="78865" idx="0"/>
            <a:endCxn id="78855" idx="2"/>
          </p:cNvCxnSpPr>
          <p:nvPr/>
        </p:nvCxnSpPr>
        <p:spPr bwMode="auto">
          <a:xfrm flipH="1" flipV="1">
            <a:off x="4989513" y="4879975"/>
            <a:ext cx="15875" cy="746125"/>
          </a:xfrm>
          <a:prstGeom prst="straightConnector1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8867" name="Rectangle 56"/>
          <p:cNvSpPr>
            <a:spLocks noChangeArrowheads="1"/>
          </p:cNvSpPr>
          <p:nvPr/>
        </p:nvSpPr>
        <p:spPr bwMode="auto">
          <a:xfrm>
            <a:off x="1631950" y="1728788"/>
            <a:ext cx="1152525" cy="719137"/>
          </a:xfrm>
          <a:prstGeom prst="rect">
            <a:avLst/>
          </a:prstGeom>
          <a:solidFill>
            <a:schemeClr val="bg2"/>
          </a:solidFill>
          <a:ln>
            <a:headEnd/>
            <a:tailEnd/>
          </a:ln>
          <a:extLst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CC00"/>
              </a:buClr>
              <a:defRPr/>
            </a:pPr>
            <a:r>
              <a:rPr lang="pt-BR" altLang="pt-BR" sz="16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</a:rPr>
              <a:t>COBIT</a:t>
            </a:r>
          </a:p>
        </p:txBody>
      </p:sp>
      <p:cxnSp>
        <p:nvCxnSpPr>
          <p:cNvPr id="93203" name="AutoShape 57"/>
          <p:cNvCxnSpPr>
            <a:cxnSpLocks noChangeShapeType="1"/>
            <a:stCxn id="78867" idx="3"/>
            <a:endCxn id="78852" idx="1"/>
          </p:cNvCxnSpPr>
          <p:nvPr/>
        </p:nvCxnSpPr>
        <p:spPr bwMode="auto">
          <a:xfrm>
            <a:off x="2784475" y="2089150"/>
            <a:ext cx="1209675" cy="3175"/>
          </a:xfrm>
          <a:prstGeom prst="straightConnector1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8869" name="Rectangle 58"/>
          <p:cNvSpPr>
            <a:spLocks noChangeArrowheads="1"/>
          </p:cNvSpPr>
          <p:nvPr/>
        </p:nvSpPr>
        <p:spPr bwMode="auto">
          <a:xfrm>
            <a:off x="7226300" y="5626100"/>
            <a:ext cx="1152525" cy="719138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  <a:extLst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CC00"/>
              </a:buClr>
              <a:defRPr/>
            </a:pPr>
            <a:r>
              <a:rPr lang="pt-BR" altLang="pt-BR" sz="1600" b="1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</a:rPr>
              <a:t>BSC-TI</a:t>
            </a:r>
          </a:p>
        </p:txBody>
      </p:sp>
      <p:cxnSp>
        <p:nvCxnSpPr>
          <p:cNvPr id="93205" name="AutoShape 59"/>
          <p:cNvCxnSpPr>
            <a:cxnSpLocks noChangeShapeType="1"/>
            <a:stCxn id="78869" idx="0"/>
            <a:endCxn id="78856" idx="2"/>
          </p:cNvCxnSpPr>
          <p:nvPr/>
        </p:nvCxnSpPr>
        <p:spPr bwMode="auto">
          <a:xfrm flipH="1" flipV="1">
            <a:off x="6146800" y="4879975"/>
            <a:ext cx="1655763" cy="746125"/>
          </a:xfrm>
          <a:prstGeom prst="straightConnector1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8871" name="Rectangle 60"/>
          <p:cNvSpPr>
            <a:spLocks noChangeArrowheads="1"/>
          </p:cNvSpPr>
          <p:nvPr/>
        </p:nvSpPr>
        <p:spPr bwMode="auto">
          <a:xfrm>
            <a:off x="7215188" y="3505200"/>
            <a:ext cx="1152525" cy="719138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  <a:extLst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CC00"/>
              </a:buClr>
              <a:defRPr/>
            </a:pPr>
            <a:r>
              <a:rPr lang="pt-BR" altLang="pt-BR" sz="16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</a:rPr>
              <a:t>ISO 9000</a:t>
            </a:r>
          </a:p>
          <a:p>
            <a:pPr algn="ctr" eaLnBrk="1" hangingPunct="1">
              <a:spcBef>
                <a:spcPct val="20000"/>
              </a:spcBef>
              <a:buClr>
                <a:srgbClr val="FFCC00"/>
              </a:buClr>
              <a:defRPr/>
            </a:pPr>
            <a:r>
              <a:rPr lang="pt-BR" altLang="pt-BR" sz="1600" b="1" dirty="0" err="1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</a:rPr>
              <a:t>Six</a:t>
            </a:r>
            <a:r>
              <a:rPr lang="pt-BR" altLang="pt-BR" sz="16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</a:rPr>
              <a:t> Sigma</a:t>
            </a:r>
          </a:p>
        </p:txBody>
      </p:sp>
      <p:cxnSp>
        <p:nvCxnSpPr>
          <p:cNvPr id="93207" name="AutoShape 61"/>
          <p:cNvCxnSpPr>
            <a:cxnSpLocks noChangeShapeType="1"/>
            <a:stCxn id="78871" idx="1"/>
            <a:endCxn id="78858" idx="3"/>
          </p:cNvCxnSpPr>
          <p:nvPr/>
        </p:nvCxnSpPr>
        <p:spPr bwMode="auto">
          <a:xfrm flipH="1" flipV="1">
            <a:off x="6892925" y="3859213"/>
            <a:ext cx="322263" cy="6350"/>
          </a:xfrm>
          <a:prstGeom prst="straightConnector1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8873" name="Rectangle 62"/>
          <p:cNvSpPr>
            <a:spLocks noChangeArrowheads="1"/>
          </p:cNvSpPr>
          <p:nvPr/>
        </p:nvSpPr>
        <p:spPr bwMode="auto">
          <a:xfrm>
            <a:off x="5397500" y="2816225"/>
            <a:ext cx="339725" cy="2063750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eaVert" wrap="none" lIns="0" tIns="0" rIns="0" bIns="0" anchor="ctr" anchorCtr="1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defRPr/>
            </a:pPr>
            <a:r>
              <a:rPr lang="en-US" altLang="pt-BR" b="1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Contratações</a:t>
            </a:r>
          </a:p>
        </p:txBody>
      </p:sp>
      <p:sp>
        <p:nvSpPr>
          <p:cNvPr id="78874" name="Rectangle 63"/>
          <p:cNvSpPr>
            <a:spLocks noChangeArrowheads="1"/>
          </p:cNvSpPr>
          <p:nvPr/>
        </p:nvSpPr>
        <p:spPr bwMode="auto">
          <a:xfrm>
            <a:off x="5859463" y="5626100"/>
            <a:ext cx="1152525" cy="719138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  <a:extLst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CC00"/>
              </a:buClr>
              <a:defRPr/>
            </a:pPr>
            <a:r>
              <a:rPr lang="pt-BR" altLang="pt-BR" sz="1400" b="1" dirty="0" err="1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</a:rPr>
              <a:t>eSCM</a:t>
            </a:r>
            <a:r>
              <a:rPr lang="pt-BR" altLang="pt-BR" sz="14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</a:rPr>
              <a:t>-CL</a:t>
            </a:r>
          </a:p>
          <a:p>
            <a:pPr algn="ctr" eaLnBrk="1" hangingPunct="1">
              <a:spcBef>
                <a:spcPct val="20000"/>
              </a:spcBef>
              <a:buClr>
                <a:srgbClr val="FFCC00"/>
              </a:buClr>
              <a:defRPr/>
            </a:pPr>
            <a:r>
              <a:rPr lang="pt-BR" altLang="pt-BR" sz="1400" b="1" dirty="0" err="1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</a:rPr>
              <a:t>eSCM</a:t>
            </a:r>
            <a:r>
              <a:rPr lang="pt-BR" altLang="pt-BR" sz="1400" b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</a:rPr>
              <a:t>-SP</a:t>
            </a:r>
          </a:p>
        </p:txBody>
      </p:sp>
      <p:cxnSp>
        <p:nvCxnSpPr>
          <p:cNvPr id="93210" name="AutoShape 64"/>
          <p:cNvCxnSpPr>
            <a:cxnSpLocks noChangeShapeType="1"/>
            <a:stCxn id="78874" idx="0"/>
            <a:endCxn id="78873" idx="2"/>
          </p:cNvCxnSpPr>
          <p:nvPr/>
        </p:nvCxnSpPr>
        <p:spPr bwMode="auto">
          <a:xfrm flipH="1" flipV="1">
            <a:off x="5567363" y="4879975"/>
            <a:ext cx="868362" cy="746125"/>
          </a:xfrm>
          <a:prstGeom prst="straightConnector1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8876" name="Rectangle 5"/>
          <p:cNvSpPr>
            <a:spLocks noChangeArrowheads="1"/>
          </p:cNvSpPr>
          <p:nvPr/>
        </p:nvSpPr>
        <p:spPr bwMode="auto">
          <a:xfrm>
            <a:off x="3071813" y="5049838"/>
            <a:ext cx="3960812" cy="381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headEnd/>
            <a:tailEnd/>
          </a:ln>
          <a:ex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CC00"/>
              </a:buClr>
              <a:defRPr/>
            </a:pPr>
            <a:r>
              <a:rPr lang="en-US" altLang="pt-BR" sz="2000" b="1" dirty="0" err="1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Gestão</a:t>
            </a:r>
            <a:r>
              <a:rPr lang="en-US" altLang="pt-BR" sz="20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de TI</a:t>
            </a:r>
          </a:p>
        </p:txBody>
      </p:sp>
    </p:spTree>
    <p:extLst>
      <p:ext uri="{BB962C8B-B14F-4D97-AF65-F5344CB8AC3E}">
        <p14:creationId xmlns:p14="http://schemas.microsoft.com/office/powerpoint/2010/main" val="115714424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bg1"/>
                </a:solidFill>
              </a:rPr>
              <a:t>Princípios do COBIT 5 </a:t>
            </a:r>
            <a:endParaRPr lang="pt-BR" dirty="0">
              <a:solidFill>
                <a:schemeClr val="bg1"/>
              </a:solidFill>
            </a:endParaRPr>
          </a:p>
        </p:txBody>
      </p:sp>
      <p:graphicFrame>
        <p:nvGraphicFramePr>
          <p:cNvPr id="14" name="Espaço Reservado para Conteúdo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0870056"/>
              </p:ext>
            </p:extLst>
          </p:nvPr>
        </p:nvGraphicFramePr>
        <p:xfrm>
          <a:off x="-180528" y="1268712"/>
          <a:ext cx="9163116" cy="4968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6897460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>
                <a:solidFill>
                  <a:schemeClr val="bg1"/>
                </a:solidFill>
              </a:rPr>
              <a:t>Separando Governança de Gestão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" name="Retângulo de cantos arredondados 3"/>
          <p:cNvSpPr/>
          <p:nvPr/>
        </p:nvSpPr>
        <p:spPr>
          <a:xfrm>
            <a:off x="384372" y="2228345"/>
            <a:ext cx="8375257" cy="187532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pt-BR" sz="2000" b="1" dirty="0">
                <a:solidFill>
                  <a:schemeClr val="tx1"/>
                </a:solidFill>
              </a:rPr>
              <a:t>GOVERNANÇA</a:t>
            </a:r>
            <a:endParaRPr lang="pt-BR" sz="1350" b="1" dirty="0">
              <a:solidFill>
                <a:schemeClr val="tx1"/>
              </a:solidFill>
            </a:endParaRPr>
          </a:p>
        </p:txBody>
      </p:sp>
      <p:sp>
        <p:nvSpPr>
          <p:cNvPr id="5" name="Retângulo de cantos arredondados 4"/>
          <p:cNvSpPr/>
          <p:nvPr/>
        </p:nvSpPr>
        <p:spPr>
          <a:xfrm>
            <a:off x="384372" y="4306273"/>
            <a:ext cx="8375257" cy="15103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pt-BR" sz="2400" b="1" dirty="0" smtClean="0">
                <a:solidFill>
                  <a:schemeClr val="tx1"/>
                </a:solidFill>
              </a:rPr>
              <a:t>Gestão</a:t>
            </a:r>
            <a:endParaRPr lang="pt-BR" sz="2400" b="1" dirty="0">
              <a:solidFill>
                <a:schemeClr val="tx1"/>
              </a:solidFill>
            </a:endParaRPr>
          </a:p>
        </p:txBody>
      </p:sp>
      <p:sp>
        <p:nvSpPr>
          <p:cNvPr id="8" name="Retângulo de cantos arredondados 7"/>
          <p:cNvSpPr/>
          <p:nvPr/>
        </p:nvSpPr>
        <p:spPr>
          <a:xfrm>
            <a:off x="3770382" y="2451887"/>
            <a:ext cx="1603234" cy="7141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50" dirty="0"/>
              <a:t>ANALISAR </a:t>
            </a:r>
          </a:p>
          <a:p>
            <a:pPr algn="ctr"/>
            <a:r>
              <a:rPr lang="pt-BR" sz="1350" dirty="0"/>
              <a:t>(EVALUATE)</a:t>
            </a:r>
          </a:p>
        </p:txBody>
      </p:sp>
      <p:sp>
        <p:nvSpPr>
          <p:cNvPr id="9" name="Fluxograma: Terminação 8"/>
          <p:cNvSpPr/>
          <p:nvPr/>
        </p:nvSpPr>
        <p:spPr>
          <a:xfrm>
            <a:off x="953081" y="5041338"/>
            <a:ext cx="1174751" cy="446483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/>
              <a:t>Planejamento</a:t>
            </a:r>
          </a:p>
          <a:p>
            <a:pPr algn="ctr"/>
            <a:r>
              <a:rPr lang="pt-BR" sz="900" dirty="0"/>
              <a:t>(APO)</a:t>
            </a:r>
          </a:p>
        </p:txBody>
      </p:sp>
      <p:sp>
        <p:nvSpPr>
          <p:cNvPr id="10" name="Fluxograma: Terminação 9"/>
          <p:cNvSpPr/>
          <p:nvPr/>
        </p:nvSpPr>
        <p:spPr>
          <a:xfrm>
            <a:off x="3072785" y="5041338"/>
            <a:ext cx="1174751" cy="446483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/>
              <a:t>Construção</a:t>
            </a:r>
          </a:p>
          <a:p>
            <a:pPr algn="ctr"/>
            <a:r>
              <a:rPr lang="pt-BR" sz="900" dirty="0"/>
              <a:t> (BAI)</a:t>
            </a:r>
          </a:p>
        </p:txBody>
      </p:sp>
      <p:sp>
        <p:nvSpPr>
          <p:cNvPr id="11" name="Fluxograma: Terminação 10"/>
          <p:cNvSpPr/>
          <p:nvPr/>
        </p:nvSpPr>
        <p:spPr>
          <a:xfrm>
            <a:off x="5187937" y="5041338"/>
            <a:ext cx="1174751" cy="446483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/>
              <a:t>Execução </a:t>
            </a:r>
          </a:p>
          <a:p>
            <a:pPr algn="ctr"/>
            <a:r>
              <a:rPr lang="pt-BR" sz="900" dirty="0"/>
              <a:t>(DSS)</a:t>
            </a:r>
          </a:p>
        </p:txBody>
      </p:sp>
      <p:sp>
        <p:nvSpPr>
          <p:cNvPr id="12" name="Fluxograma: Terminação 11"/>
          <p:cNvSpPr/>
          <p:nvPr/>
        </p:nvSpPr>
        <p:spPr>
          <a:xfrm>
            <a:off x="7303090" y="5041338"/>
            <a:ext cx="1174751" cy="446483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/>
              <a:t>Monitoramento </a:t>
            </a:r>
          </a:p>
          <a:p>
            <a:pPr algn="ctr"/>
            <a:r>
              <a:rPr lang="pt-BR" sz="900" dirty="0"/>
              <a:t>(MEA)</a:t>
            </a:r>
          </a:p>
        </p:txBody>
      </p:sp>
      <p:sp>
        <p:nvSpPr>
          <p:cNvPr id="3" name="Seta para cima 2"/>
          <p:cNvSpPr/>
          <p:nvPr/>
        </p:nvSpPr>
        <p:spPr>
          <a:xfrm rot="18701858">
            <a:off x="6483351" y="2405889"/>
            <a:ext cx="215900" cy="2889250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13" name="Seta para cima 12"/>
          <p:cNvSpPr/>
          <p:nvPr/>
        </p:nvSpPr>
        <p:spPr>
          <a:xfrm rot="13738011">
            <a:off x="2450634" y="2417637"/>
            <a:ext cx="215900" cy="2889250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7" name="Retângulo de cantos arredondados 6"/>
          <p:cNvSpPr/>
          <p:nvPr/>
        </p:nvSpPr>
        <p:spPr>
          <a:xfrm>
            <a:off x="2167149" y="3277780"/>
            <a:ext cx="1603234" cy="7141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50" dirty="0"/>
              <a:t>DIRIGIR</a:t>
            </a:r>
          </a:p>
          <a:p>
            <a:pPr algn="ctr"/>
            <a:r>
              <a:rPr lang="pt-BR" sz="1350" dirty="0"/>
              <a:t>(DIRECT)</a:t>
            </a:r>
          </a:p>
        </p:txBody>
      </p:sp>
      <p:sp>
        <p:nvSpPr>
          <p:cNvPr id="6" name="Retângulo de cantos arredondados 5"/>
          <p:cNvSpPr/>
          <p:nvPr/>
        </p:nvSpPr>
        <p:spPr>
          <a:xfrm>
            <a:off x="5373616" y="3277780"/>
            <a:ext cx="1603234" cy="7141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50" dirty="0"/>
              <a:t>MONITORAR</a:t>
            </a:r>
          </a:p>
          <a:p>
            <a:pPr algn="ctr"/>
            <a:r>
              <a:rPr lang="pt-BR" sz="1350" dirty="0"/>
              <a:t>(MONITOR)</a:t>
            </a:r>
          </a:p>
        </p:txBody>
      </p:sp>
      <p:sp>
        <p:nvSpPr>
          <p:cNvPr id="14" name="Seta para cima 13"/>
          <p:cNvSpPr/>
          <p:nvPr/>
        </p:nvSpPr>
        <p:spPr>
          <a:xfrm>
            <a:off x="4449767" y="3269088"/>
            <a:ext cx="244463" cy="1037186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cxnSp>
        <p:nvCxnSpPr>
          <p:cNvPr id="16" name="Conector de seta reta 15"/>
          <p:cNvCxnSpPr>
            <a:stCxn id="9" idx="3"/>
          </p:cNvCxnSpPr>
          <p:nvPr/>
        </p:nvCxnSpPr>
        <p:spPr>
          <a:xfrm>
            <a:off x="2127832" y="5264579"/>
            <a:ext cx="84093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ector de seta reta 17"/>
          <p:cNvCxnSpPr/>
          <p:nvPr/>
        </p:nvCxnSpPr>
        <p:spPr>
          <a:xfrm>
            <a:off x="6362688" y="5264579"/>
            <a:ext cx="84093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Conector de seta reta 18"/>
          <p:cNvCxnSpPr/>
          <p:nvPr/>
        </p:nvCxnSpPr>
        <p:spPr>
          <a:xfrm>
            <a:off x="4247536" y="5264579"/>
            <a:ext cx="84093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Retângulo de cantos arredondados 20"/>
          <p:cNvSpPr/>
          <p:nvPr/>
        </p:nvSpPr>
        <p:spPr>
          <a:xfrm>
            <a:off x="3401844" y="1417638"/>
            <a:ext cx="2373468" cy="6717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NECESSIDADE DO NEGÓCIO</a:t>
            </a:r>
            <a:r>
              <a:rPr lang="pt-BR" sz="825" dirty="0" smtClean="0"/>
              <a:t> </a:t>
            </a:r>
            <a:endParaRPr lang="pt-BR" sz="825" dirty="0"/>
          </a:p>
        </p:txBody>
      </p:sp>
      <p:sp>
        <p:nvSpPr>
          <p:cNvPr id="22" name="Seta para cima 21"/>
          <p:cNvSpPr/>
          <p:nvPr/>
        </p:nvSpPr>
        <p:spPr>
          <a:xfrm rot="10800000">
            <a:off x="4449767" y="2096588"/>
            <a:ext cx="244463" cy="251919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23" name="Fluxograma: Terminação 22"/>
          <p:cNvSpPr/>
          <p:nvPr/>
        </p:nvSpPr>
        <p:spPr>
          <a:xfrm>
            <a:off x="3984623" y="3545419"/>
            <a:ext cx="1174751" cy="446483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/>
              <a:t>Retorno do gerenciamento</a:t>
            </a:r>
          </a:p>
        </p:txBody>
      </p:sp>
    </p:spTree>
    <p:extLst>
      <p:ext uri="{BB962C8B-B14F-4D97-AF65-F5344CB8AC3E}">
        <p14:creationId xmlns:p14="http://schemas.microsoft.com/office/powerpoint/2010/main" val="57566602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611560" y="2276872"/>
            <a:ext cx="7851648" cy="1828800"/>
          </a:xfrm>
        </p:spPr>
        <p:txBody>
          <a:bodyPr/>
          <a:lstStyle/>
          <a:p>
            <a:pPr algn="ctr"/>
            <a:r>
              <a:rPr lang="pt-BR" dirty="0" smtClean="0">
                <a:solidFill>
                  <a:schemeClr val="bg1"/>
                </a:solidFill>
              </a:rPr>
              <a:t>Abordagem pontual</a:t>
            </a:r>
            <a:br>
              <a:rPr lang="pt-BR" dirty="0" smtClean="0">
                <a:solidFill>
                  <a:schemeClr val="bg1"/>
                </a:solidFill>
              </a:rPr>
            </a:br>
            <a:r>
              <a:rPr lang="pt-BR" dirty="0" smtClean="0">
                <a:solidFill>
                  <a:schemeClr val="bg1"/>
                </a:solidFill>
              </a:rPr>
              <a:t>“Dividir para conquistar”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50208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229600" cy="1143000"/>
          </a:xfrm>
        </p:spPr>
        <p:txBody>
          <a:bodyPr vert="horz" lIns="0" tIns="45720" rIns="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  <a:latin typeface="Calibri" panose="020F0502020204030204" pitchFamily="34" charset="0"/>
              </a:rPr>
              <a:t>Direcionamento interno do CNJ</a:t>
            </a: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556792"/>
            <a:ext cx="4464496" cy="47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467544" y="1614279"/>
            <a:ext cx="2821124" cy="22467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1400" b="1" dirty="0" smtClean="0">
                <a:latin typeface="Calibri" panose="020F0502020204030204" pitchFamily="34" charset="0"/>
              </a:rPr>
              <a:t>Resolução 198/2015</a:t>
            </a:r>
          </a:p>
          <a:p>
            <a:pPr algn="ctr"/>
            <a:r>
              <a:rPr lang="pt-BR" sz="1400" dirty="0" smtClean="0">
                <a:latin typeface="Calibri" panose="020F0502020204030204" pitchFamily="34" charset="0"/>
              </a:rPr>
              <a:t>Institui o Comitê de Governança de Tecnologia da Informação e Comunicação (CGTIC) no CNJ para formular e conduzir diretrizes de governança, bem como analisar periodicamente a efetividade dessas diretrizes, propor normas e mecanismos institucionais para melhoria contínua do CNJ.</a:t>
            </a:r>
            <a:endParaRPr lang="pt-BR" sz="1400" dirty="0">
              <a:latin typeface="Calibri" panose="020F0502020204030204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467544" y="3988802"/>
            <a:ext cx="2821124" cy="16004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1400" b="1" dirty="0" smtClean="0">
                <a:latin typeface="Calibri" panose="020F0502020204030204" pitchFamily="34" charset="0"/>
              </a:rPr>
              <a:t>Resolução 210/2015</a:t>
            </a:r>
          </a:p>
          <a:p>
            <a:pPr algn="ctr"/>
            <a:r>
              <a:rPr lang="pt-BR" sz="1400" dirty="0" smtClean="0">
                <a:latin typeface="Calibri" panose="020F0502020204030204" pitchFamily="34" charset="0"/>
              </a:rPr>
              <a:t>Define </a:t>
            </a:r>
            <a:r>
              <a:rPr lang="pt-BR" sz="1400" dirty="0">
                <a:latin typeface="Calibri" panose="020F0502020204030204" pitchFamily="34" charset="0"/>
              </a:rPr>
              <a:t>os procedimentos de transferência de bens de TIC do CNJ, para atender ao projeto “Modernização da Infraestrutura da Tecnologia da Informação no Poder Judiciário.</a:t>
            </a:r>
          </a:p>
        </p:txBody>
      </p:sp>
      <p:sp>
        <p:nvSpPr>
          <p:cNvPr id="8" name="Seta para a direita 7"/>
          <p:cNvSpPr/>
          <p:nvPr/>
        </p:nvSpPr>
        <p:spPr>
          <a:xfrm>
            <a:off x="3419872" y="2348880"/>
            <a:ext cx="504056" cy="324847"/>
          </a:xfrm>
          <a:prstGeom prst="rightArrow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latin typeface="Calibri" panose="020F0502020204030204" pitchFamily="34" charset="0"/>
            </a:endParaRPr>
          </a:p>
        </p:txBody>
      </p:sp>
      <p:sp>
        <p:nvSpPr>
          <p:cNvPr id="9" name="Seta para a direita 8"/>
          <p:cNvSpPr/>
          <p:nvPr/>
        </p:nvSpPr>
        <p:spPr>
          <a:xfrm rot="19399858">
            <a:off x="3419872" y="4149080"/>
            <a:ext cx="504056" cy="324847"/>
          </a:xfrm>
          <a:prstGeom prst="rightArrow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73939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74028"/>
          </a:xfrm>
        </p:spPr>
        <p:txBody>
          <a:bodyPr vert="horz" lIns="0" tIns="45720" rIns="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  <a:latin typeface="Calibri" panose="020F0502020204030204" pitchFamily="34" charset="0"/>
              </a:rPr>
              <a:t>Direcionamento externo do CNJ</a:t>
            </a: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119943"/>
            <a:ext cx="3048968" cy="3234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1631988" y="1466200"/>
            <a:ext cx="2965626" cy="7386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1400" b="1" dirty="0" smtClean="0">
                <a:latin typeface="+mj-lt"/>
              </a:rPr>
              <a:t>Portaria113/2013</a:t>
            </a:r>
          </a:p>
          <a:p>
            <a:pPr algn="ctr"/>
            <a:r>
              <a:rPr lang="pt-BR" sz="1400" dirty="0" smtClean="0">
                <a:latin typeface="+mj-lt"/>
              </a:rPr>
              <a:t>Planejamento e Gestão estratégica no PJ – Estratégia do Judiciário 2020</a:t>
            </a:r>
            <a:endParaRPr lang="pt-BR" sz="1400" dirty="0">
              <a:latin typeface="+mj-lt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5292080" y="1412776"/>
            <a:ext cx="3672408" cy="529375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1200" b="1" dirty="0" smtClean="0">
                <a:latin typeface="+mj-lt"/>
              </a:rPr>
              <a:t>Resolução 211/2015</a:t>
            </a:r>
          </a:p>
          <a:p>
            <a:pPr algn="ctr"/>
            <a:r>
              <a:rPr lang="pt-BR" sz="1200" dirty="0" smtClean="0">
                <a:latin typeface="+mj-lt"/>
              </a:rPr>
              <a:t>institui </a:t>
            </a:r>
            <a:r>
              <a:rPr lang="pt-BR" sz="1200" dirty="0">
                <a:latin typeface="+mj-lt"/>
              </a:rPr>
              <a:t>a Estratégia Nacional de Tecnologia da Informação e Comunicação do Poder Judiciário (ENTIC-JUD) para o </a:t>
            </a:r>
            <a:r>
              <a:rPr lang="pt-BR" sz="1200" dirty="0" err="1">
                <a:latin typeface="+mj-lt"/>
              </a:rPr>
              <a:t>sexênio</a:t>
            </a:r>
            <a:r>
              <a:rPr lang="pt-BR" sz="1200" dirty="0">
                <a:latin typeface="+mj-lt"/>
              </a:rPr>
              <a:t> 2015-2020, em harmonia com os </a:t>
            </a:r>
            <a:r>
              <a:rPr lang="pt-BR" sz="1200" dirty="0" err="1">
                <a:latin typeface="+mj-lt"/>
              </a:rPr>
              <a:t>macrodesafios</a:t>
            </a:r>
            <a:r>
              <a:rPr lang="pt-BR" sz="1200" dirty="0">
                <a:latin typeface="+mj-lt"/>
              </a:rPr>
              <a:t> do Poder Judiciário, em especial o que estabelece a “Melhoria da infraestrutura e governança de TIC</a:t>
            </a:r>
            <a:r>
              <a:rPr lang="pt-BR" sz="1200" dirty="0" smtClean="0">
                <a:latin typeface="+mj-lt"/>
              </a:rPr>
              <a:t>”.</a:t>
            </a:r>
          </a:p>
          <a:p>
            <a:pPr algn="ctr"/>
            <a:endParaRPr lang="pt-BR" sz="1100" dirty="0">
              <a:latin typeface="+mj-lt"/>
            </a:endParaRPr>
          </a:p>
          <a:p>
            <a:r>
              <a:rPr lang="pt-BR" sz="900" dirty="0">
                <a:latin typeface="+mj-lt"/>
              </a:rPr>
              <a:t>Art. 12. Os órgãos deverão constituir e manter estruturas organizacionais adequadas e compatíveis com a relevância e demanda de TIC, considerando, no mínimo, os seguintes macroprocessos:</a:t>
            </a:r>
          </a:p>
          <a:p>
            <a:r>
              <a:rPr lang="pt-BR" sz="900" b="1" dirty="0">
                <a:latin typeface="+mj-lt"/>
              </a:rPr>
              <a:t>I - macroprocesso de governança e de gestão:</a:t>
            </a:r>
          </a:p>
          <a:p>
            <a:r>
              <a:rPr lang="pt-BR" sz="900" b="1" dirty="0">
                <a:latin typeface="+mj-lt"/>
              </a:rPr>
              <a:t>a) de planejamento;</a:t>
            </a:r>
          </a:p>
          <a:p>
            <a:r>
              <a:rPr lang="pt-BR" sz="900" b="1" dirty="0">
                <a:latin typeface="+mj-lt"/>
              </a:rPr>
              <a:t>b) orçamentária;</a:t>
            </a:r>
          </a:p>
          <a:p>
            <a:r>
              <a:rPr lang="pt-BR" sz="900" b="1" dirty="0">
                <a:latin typeface="+mj-lt"/>
              </a:rPr>
              <a:t>c) de aquisições e contratações de soluções;</a:t>
            </a:r>
          </a:p>
          <a:p>
            <a:r>
              <a:rPr lang="pt-BR" sz="900" b="1" dirty="0">
                <a:latin typeface="+mj-lt"/>
              </a:rPr>
              <a:t>d) de projetos;</a:t>
            </a:r>
          </a:p>
          <a:p>
            <a:r>
              <a:rPr lang="pt-BR" sz="900" b="1" dirty="0">
                <a:latin typeface="+mj-lt"/>
              </a:rPr>
              <a:t>e) de capacitação;</a:t>
            </a:r>
          </a:p>
          <a:p>
            <a:r>
              <a:rPr lang="pt-BR" sz="900" b="1" dirty="0">
                <a:latin typeface="+mj-lt"/>
              </a:rPr>
              <a:t>II – macroprocesso de segurança da informação:</a:t>
            </a:r>
          </a:p>
          <a:p>
            <a:r>
              <a:rPr lang="pt-BR" sz="900" b="1" dirty="0">
                <a:latin typeface="+mj-lt"/>
              </a:rPr>
              <a:t>a) de continuidade de serviços essenciais;</a:t>
            </a:r>
          </a:p>
          <a:p>
            <a:r>
              <a:rPr lang="pt-BR" sz="900" b="1" dirty="0">
                <a:latin typeface="+mj-lt"/>
              </a:rPr>
              <a:t>b) de incidentes de segurança;</a:t>
            </a:r>
          </a:p>
          <a:p>
            <a:r>
              <a:rPr lang="pt-BR" sz="900" b="1" dirty="0">
                <a:latin typeface="+mj-lt"/>
              </a:rPr>
              <a:t>c) de riscos;</a:t>
            </a:r>
          </a:p>
          <a:p>
            <a:r>
              <a:rPr lang="pt-BR" sz="900" b="1" dirty="0">
                <a:latin typeface="+mj-lt"/>
              </a:rPr>
              <a:t>III – macroprocesso de </a:t>
            </a:r>
            <a:r>
              <a:rPr lang="pt-BR" sz="900" b="1" i="1" dirty="0">
                <a:latin typeface="+mj-lt"/>
              </a:rPr>
              <a:t>software</a:t>
            </a:r>
            <a:r>
              <a:rPr lang="pt-BR" sz="900" b="1" dirty="0">
                <a:latin typeface="+mj-lt"/>
              </a:rPr>
              <a:t>:</a:t>
            </a:r>
          </a:p>
          <a:p>
            <a:r>
              <a:rPr lang="pt-BR" sz="900" b="1" dirty="0">
                <a:latin typeface="+mj-lt"/>
              </a:rPr>
              <a:t>a) de escopo e requisitos;</a:t>
            </a:r>
          </a:p>
          <a:p>
            <a:r>
              <a:rPr lang="pt-BR" sz="900" b="1" dirty="0">
                <a:latin typeface="+mj-lt"/>
              </a:rPr>
              <a:t>b) de arquitetura;</a:t>
            </a:r>
          </a:p>
          <a:p>
            <a:r>
              <a:rPr lang="pt-BR" sz="900" b="1" dirty="0">
                <a:latin typeface="+mj-lt"/>
              </a:rPr>
              <a:t>c) de processos de desenvolvimento e sustentação;</a:t>
            </a:r>
          </a:p>
          <a:p>
            <a:r>
              <a:rPr lang="pt-BR" sz="900" b="1" dirty="0">
                <a:latin typeface="+mj-lt"/>
              </a:rPr>
              <a:t>IV – macroprocesso de serviços:</a:t>
            </a:r>
          </a:p>
          <a:p>
            <a:r>
              <a:rPr lang="pt-BR" sz="900" b="1" dirty="0">
                <a:latin typeface="+mj-lt"/>
              </a:rPr>
              <a:t>a) de catálogo;</a:t>
            </a:r>
          </a:p>
          <a:p>
            <a:r>
              <a:rPr lang="pt-BR" sz="900" b="1" dirty="0">
                <a:latin typeface="+mj-lt"/>
              </a:rPr>
              <a:t>b) de requisições;</a:t>
            </a:r>
          </a:p>
          <a:p>
            <a:r>
              <a:rPr lang="pt-BR" sz="900" b="1" dirty="0">
                <a:latin typeface="+mj-lt"/>
              </a:rPr>
              <a:t>c) de incidentes;</a:t>
            </a:r>
          </a:p>
          <a:p>
            <a:r>
              <a:rPr lang="pt-BR" sz="900" b="1" dirty="0">
                <a:latin typeface="+mj-lt"/>
              </a:rPr>
              <a:t>d) de ativos de microinformática;</a:t>
            </a:r>
          </a:p>
          <a:p>
            <a:r>
              <a:rPr lang="pt-BR" sz="900" b="1" dirty="0">
                <a:latin typeface="+mj-lt"/>
              </a:rPr>
              <a:t>e) de central de serviços;</a:t>
            </a:r>
          </a:p>
          <a:p>
            <a:r>
              <a:rPr lang="pt-BR" sz="900" b="1" dirty="0">
                <a:latin typeface="+mj-lt"/>
              </a:rPr>
              <a:t>V – macroprocesso de infraestrutura:</a:t>
            </a:r>
          </a:p>
          <a:p>
            <a:r>
              <a:rPr lang="pt-BR" sz="900" b="1" dirty="0">
                <a:latin typeface="+mj-lt"/>
              </a:rPr>
              <a:t>a) de disponibilidade;</a:t>
            </a:r>
          </a:p>
          <a:p>
            <a:r>
              <a:rPr lang="pt-BR" sz="900" b="1" dirty="0">
                <a:latin typeface="+mj-lt"/>
              </a:rPr>
              <a:t>b) de capacidade;</a:t>
            </a:r>
          </a:p>
          <a:p>
            <a:r>
              <a:rPr lang="pt-BR" sz="900" b="1" dirty="0">
                <a:latin typeface="+mj-lt"/>
              </a:rPr>
              <a:t>c) de ativos de infraestrutura e de telecomunicação corporativas</a:t>
            </a:r>
            <a:r>
              <a:rPr lang="pt-BR" sz="900" b="1" dirty="0" smtClean="0">
                <a:latin typeface="+mj-lt"/>
              </a:rPr>
              <a:t>.</a:t>
            </a:r>
            <a:endParaRPr lang="pt-BR" sz="1000" dirty="0">
              <a:latin typeface="+mj-lt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915815" y="2394754"/>
            <a:ext cx="2304257" cy="17543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1200" b="1" dirty="0" smtClean="0">
                <a:latin typeface="+mj-lt"/>
              </a:rPr>
              <a:t>Resolução 182/2013</a:t>
            </a:r>
          </a:p>
          <a:p>
            <a:pPr algn="ctr"/>
            <a:r>
              <a:rPr lang="pt-BR" sz="1200" dirty="0" smtClean="0">
                <a:latin typeface="+mj-lt"/>
              </a:rPr>
              <a:t>Dispõe sobre diretrizes para as contratações de Solução de Tecnologia da Informação e Comunicação pelos órgãos submetidos ao controle administrativo e financeiro do Conselho Nacional de Justiça (CNJ).</a:t>
            </a:r>
            <a:endParaRPr lang="pt-BR" sz="1200" dirty="0">
              <a:latin typeface="+mj-lt"/>
            </a:endParaRPr>
          </a:p>
        </p:txBody>
      </p:sp>
      <p:sp>
        <p:nvSpPr>
          <p:cNvPr id="8" name="Seta para a direita 7"/>
          <p:cNvSpPr/>
          <p:nvPr/>
        </p:nvSpPr>
        <p:spPr>
          <a:xfrm rot="7205542">
            <a:off x="1823636" y="2458145"/>
            <a:ext cx="504056" cy="331344"/>
          </a:xfrm>
          <a:prstGeom prst="rightArrow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latin typeface="+mj-lt"/>
            </a:endParaRPr>
          </a:p>
        </p:txBody>
      </p:sp>
      <p:sp>
        <p:nvSpPr>
          <p:cNvPr id="10" name="Seta para a direita 9"/>
          <p:cNvSpPr/>
          <p:nvPr/>
        </p:nvSpPr>
        <p:spPr>
          <a:xfrm rot="10800000">
            <a:off x="4287436" y="4574951"/>
            <a:ext cx="514137" cy="324847"/>
          </a:xfrm>
          <a:prstGeom prst="rightArrow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9770568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AutoShape 3"/>
          <p:cNvSpPr>
            <a:spLocks noChangeArrowheads="1"/>
          </p:cNvSpPr>
          <p:nvPr/>
        </p:nvSpPr>
        <p:spPr bwMode="auto">
          <a:xfrm>
            <a:off x="3564161" y="1700931"/>
            <a:ext cx="3971925" cy="1143000"/>
          </a:xfrm>
          <a:prstGeom prst="triangle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>
            <a:headEnd/>
            <a:tailEnd/>
          </a:ln>
          <a:ex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CC00"/>
              </a:buClr>
              <a:defRPr/>
            </a:pPr>
            <a:r>
              <a:rPr lang="pt-BR" altLang="pt-BR" sz="20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Governança de TI</a:t>
            </a:r>
          </a:p>
        </p:txBody>
      </p:sp>
      <p:sp>
        <p:nvSpPr>
          <p:cNvPr id="71" name="Rectangle 9"/>
          <p:cNvSpPr>
            <a:spLocks noChangeArrowheads="1"/>
          </p:cNvSpPr>
          <p:nvPr/>
        </p:nvSpPr>
        <p:spPr bwMode="auto">
          <a:xfrm>
            <a:off x="3635599" y="2996331"/>
            <a:ext cx="339725" cy="2063750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eaVert" wrap="none" lIns="0" tIns="0" rIns="0" bIns="0" anchor="ctr" anchorCtr="1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defRPr/>
            </a:pPr>
            <a:r>
              <a:rPr lang="en-US" altLang="pt-BR" b="1" dirty="0" err="1">
                <a:solidFill>
                  <a:schemeClr val="accent3">
                    <a:lumMod val="50000"/>
                  </a:schemeClr>
                </a:solidFill>
                <a:latin typeface="+mj-lt"/>
                <a:cs typeface="Arial" pitchFamily="34" charset="0"/>
              </a:rPr>
              <a:t>Serviços</a:t>
            </a:r>
            <a:endParaRPr lang="en-US" altLang="pt-BR" b="1" dirty="0">
              <a:solidFill>
                <a:schemeClr val="accent3">
                  <a:lumMod val="50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72" name="Rectangle 10"/>
          <p:cNvSpPr>
            <a:spLocks noChangeArrowheads="1"/>
          </p:cNvSpPr>
          <p:nvPr/>
        </p:nvSpPr>
        <p:spPr bwMode="auto">
          <a:xfrm>
            <a:off x="4230911" y="2996331"/>
            <a:ext cx="339725" cy="2063750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eaVert" wrap="none" lIns="0" tIns="0" rIns="0" bIns="0" anchor="ctr" anchorCtr="1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defRPr/>
            </a:pPr>
            <a:r>
              <a:rPr lang="en-US" altLang="pt-BR" b="1" dirty="0" err="1">
                <a:solidFill>
                  <a:schemeClr val="accent3">
                    <a:lumMod val="50000"/>
                  </a:schemeClr>
                </a:solidFill>
                <a:latin typeface="+mj-lt"/>
                <a:cs typeface="Arial" pitchFamily="34" charset="0"/>
              </a:rPr>
              <a:t>Aplicações</a:t>
            </a:r>
            <a:endParaRPr lang="en-US" altLang="pt-BR" b="1" dirty="0">
              <a:solidFill>
                <a:schemeClr val="accent3">
                  <a:lumMod val="50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73" name="Rectangle 11"/>
          <p:cNvSpPr>
            <a:spLocks noChangeArrowheads="1"/>
          </p:cNvSpPr>
          <p:nvPr/>
        </p:nvSpPr>
        <p:spPr bwMode="auto">
          <a:xfrm>
            <a:off x="5383436" y="2996331"/>
            <a:ext cx="339725" cy="2063750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eaVert" wrap="none" lIns="0" tIns="0" rIns="0" bIns="0" anchor="ctr" anchorCtr="1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defRPr/>
            </a:pPr>
            <a:r>
              <a:rPr lang="en-US" altLang="pt-BR" b="1">
                <a:solidFill>
                  <a:schemeClr val="accent3">
                    <a:lumMod val="50000"/>
                  </a:schemeClr>
                </a:solidFill>
                <a:latin typeface="+mj-lt"/>
                <a:cs typeface="Arial" pitchFamily="34" charset="0"/>
              </a:rPr>
              <a:t>Projetos</a:t>
            </a:r>
          </a:p>
        </p:txBody>
      </p:sp>
      <p:sp>
        <p:nvSpPr>
          <p:cNvPr id="74" name="Rectangle 12"/>
          <p:cNvSpPr>
            <a:spLocks noChangeArrowheads="1"/>
          </p:cNvSpPr>
          <p:nvPr/>
        </p:nvSpPr>
        <p:spPr bwMode="auto">
          <a:xfrm>
            <a:off x="6540724" y="2996331"/>
            <a:ext cx="339725" cy="2063750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eaVert" wrap="none" lIns="0" tIns="0" rIns="0" bIns="0" anchor="ctr" anchorCtr="1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defRPr/>
            </a:pPr>
            <a:r>
              <a:rPr lang="en-US" altLang="pt-BR" b="1">
                <a:solidFill>
                  <a:schemeClr val="accent3">
                    <a:lumMod val="50000"/>
                  </a:schemeClr>
                </a:solidFill>
                <a:latin typeface="+mj-lt"/>
                <a:cs typeface="Arial" pitchFamily="34" charset="0"/>
              </a:rPr>
              <a:t>Planejamento</a:t>
            </a:r>
          </a:p>
        </p:txBody>
      </p:sp>
      <p:sp>
        <p:nvSpPr>
          <p:cNvPr id="75" name="Rectangle 13"/>
          <p:cNvSpPr>
            <a:spLocks noChangeArrowheads="1"/>
          </p:cNvSpPr>
          <p:nvPr/>
        </p:nvSpPr>
        <p:spPr bwMode="auto">
          <a:xfrm>
            <a:off x="4807174" y="3007444"/>
            <a:ext cx="339725" cy="2063750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eaVert" wrap="none" lIns="0" tIns="0" rIns="0" bIns="0" anchor="ctr" anchorCtr="1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defRPr/>
            </a:pPr>
            <a:r>
              <a:rPr lang="en-US" altLang="pt-BR" b="1">
                <a:solidFill>
                  <a:schemeClr val="accent3">
                    <a:lumMod val="50000"/>
                  </a:schemeClr>
                </a:solidFill>
                <a:latin typeface="+mj-lt"/>
                <a:cs typeface="Arial" pitchFamily="34" charset="0"/>
              </a:rPr>
              <a:t>Segurança</a:t>
            </a:r>
          </a:p>
        </p:txBody>
      </p:sp>
      <p:sp>
        <p:nvSpPr>
          <p:cNvPr id="76" name="Rectangle 14"/>
          <p:cNvSpPr>
            <a:spLocks noChangeArrowheads="1"/>
          </p:cNvSpPr>
          <p:nvPr/>
        </p:nvSpPr>
        <p:spPr bwMode="auto">
          <a:xfrm>
            <a:off x="7116986" y="3007444"/>
            <a:ext cx="339725" cy="2063750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eaVert" wrap="none" lIns="0" tIns="0" rIns="0" bIns="0" anchor="ctr" anchorCtr="1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defRPr/>
            </a:pPr>
            <a:r>
              <a:rPr lang="en-US" altLang="pt-BR" b="1">
                <a:solidFill>
                  <a:schemeClr val="accent3">
                    <a:lumMod val="50000"/>
                  </a:schemeClr>
                </a:solidFill>
                <a:latin typeface="+mj-lt"/>
                <a:cs typeface="Arial" pitchFamily="34" charset="0"/>
              </a:rPr>
              <a:t>Qualidade</a:t>
            </a:r>
          </a:p>
        </p:txBody>
      </p:sp>
      <p:sp>
        <p:nvSpPr>
          <p:cNvPr id="77" name="Rectangle 48"/>
          <p:cNvSpPr>
            <a:spLocks noChangeArrowheads="1"/>
          </p:cNvSpPr>
          <p:nvPr/>
        </p:nvSpPr>
        <p:spPr bwMode="auto">
          <a:xfrm>
            <a:off x="2195736" y="3663081"/>
            <a:ext cx="1152525" cy="719138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  <a:extLst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CC00"/>
              </a:buClr>
              <a:defRPr/>
            </a:pPr>
            <a:r>
              <a:rPr lang="pt-BR" altLang="pt-BR" sz="14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ITIL</a:t>
            </a:r>
          </a:p>
          <a:p>
            <a:pPr algn="ctr" eaLnBrk="1" hangingPunct="1">
              <a:spcBef>
                <a:spcPct val="20000"/>
              </a:spcBef>
              <a:buClr>
                <a:srgbClr val="FFCC00"/>
              </a:buClr>
              <a:defRPr/>
            </a:pPr>
            <a:r>
              <a:rPr lang="pt-BR" altLang="pt-BR" sz="1400" b="1" dirty="0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  <a:t>ISO </a:t>
            </a:r>
            <a:r>
              <a:rPr lang="pt-BR" altLang="pt-BR" sz="14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20000</a:t>
            </a:r>
          </a:p>
        </p:txBody>
      </p:sp>
      <p:cxnSp>
        <p:nvCxnSpPr>
          <p:cNvPr id="78" name="AutoShape 49"/>
          <p:cNvCxnSpPr>
            <a:cxnSpLocks noChangeShapeType="1"/>
            <a:stCxn id="77" idx="3"/>
            <a:endCxn id="71" idx="1"/>
          </p:cNvCxnSpPr>
          <p:nvPr/>
        </p:nvCxnSpPr>
        <p:spPr bwMode="auto">
          <a:xfrm>
            <a:off x="3348261" y="4023444"/>
            <a:ext cx="287338" cy="4762"/>
          </a:xfrm>
          <a:prstGeom prst="straightConnector1">
            <a:avLst/>
          </a:prstGeom>
          <a:ln>
            <a:headEnd/>
            <a:tailEnd type="triangl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sp>
        <p:nvSpPr>
          <p:cNvPr id="79" name="Rectangle 50"/>
          <p:cNvSpPr>
            <a:spLocks noChangeArrowheads="1"/>
          </p:cNvSpPr>
          <p:nvPr/>
        </p:nvSpPr>
        <p:spPr bwMode="auto">
          <a:xfrm>
            <a:off x="2195736" y="5806206"/>
            <a:ext cx="1152525" cy="719138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  <a:extLst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CC00"/>
              </a:buClr>
              <a:defRPr/>
            </a:pPr>
            <a:r>
              <a:rPr lang="pt-BR" altLang="pt-BR" sz="14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CMMI</a:t>
            </a:r>
          </a:p>
          <a:p>
            <a:pPr algn="ctr" eaLnBrk="1" hangingPunct="1">
              <a:spcBef>
                <a:spcPct val="20000"/>
              </a:spcBef>
              <a:buClr>
                <a:srgbClr val="FFCC00"/>
              </a:buClr>
              <a:defRPr/>
            </a:pPr>
            <a:r>
              <a:rPr lang="pt-BR" altLang="pt-BR" sz="14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MPS.BR</a:t>
            </a:r>
          </a:p>
          <a:p>
            <a:pPr algn="ctr" eaLnBrk="1" hangingPunct="1">
              <a:spcBef>
                <a:spcPct val="20000"/>
              </a:spcBef>
              <a:buClr>
                <a:srgbClr val="FFCC00"/>
              </a:buClr>
              <a:defRPr/>
            </a:pPr>
            <a:r>
              <a:rPr lang="pt-BR" altLang="pt-BR" sz="14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ISO 15504</a:t>
            </a:r>
          </a:p>
        </p:txBody>
      </p:sp>
      <p:cxnSp>
        <p:nvCxnSpPr>
          <p:cNvPr id="80" name="AutoShape 51"/>
          <p:cNvCxnSpPr>
            <a:cxnSpLocks noChangeShapeType="1"/>
            <a:stCxn id="79" idx="0"/>
            <a:endCxn id="72" idx="2"/>
          </p:cNvCxnSpPr>
          <p:nvPr/>
        </p:nvCxnSpPr>
        <p:spPr bwMode="auto">
          <a:xfrm flipV="1">
            <a:off x="2771999" y="5060081"/>
            <a:ext cx="1628775" cy="746125"/>
          </a:xfrm>
          <a:prstGeom prst="straightConnector1">
            <a:avLst/>
          </a:prstGeom>
          <a:ln>
            <a:headEnd/>
            <a:tailEnd type="triangl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sp>
        <p:nvSpPr>
          <p:cNvPr id="81" name="Rectangle 52"/>
          <p:cNvSpPr>
            <a:spLocks noChangeArrowheads="1"/>
          </p:cNvSpPr>
          <p:nvPr/>
        </p:nvSpPr>
        <p:spPr bwMode="auto">
          <a:xfrm>
            <a:off x="3602261" y="5806206"/>
            <a:ext cx="1152525" cy="719138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  <a:extLst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CC00"/>
              </a:buClr>
              <a:defRPr/>
            </a:pPr>
            <a:r>
              <a:rPr lang="pt-BR" altLang="pt-BR" sz="16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ISO </a:t>
            </a:r>
            <a:r>
              <a:rPr lang="pt-BR" altLang="pt-BR" sz="1600" b="1" dirty="0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  <a:t>27002</a:t>
            </a:r>
            <a:endParaRPr lang="pt-BR" altLang="pt-BR" sz="1600" b="1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  <a:p>
            <a:pPr algn="ctr" eaLnBrk="1" hangingPunct="1">
              <a:spcBef>
                <a:spcPct val="20000"/>
              </a:spcBef>
              <a:buClr>
                <a:srgbClr val="FFCC00"/>
              </a:buClr>
              <a:defRPr/>
            </a:pPr>
            <a:r>
              <a:rPr lang="pt-BR" altLang="pt-BR" sz="16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ISO 27001</a:t>
            </a:r>
          </a:p>
        </p:txBody>
      </p:sp>
      <p:cxnSp>
        <p:nvCxnSpPr>
          <p:cNvPr id="82" name="AutoShape 53"/>
          <p:cNvCxnSpPr>
            <a:cxnSpLocks noChangeShapeType="1"/>
            <a:stCxn id="81" idx="0"/>
            <a:endCxn id="75" idx="2"/>
          </p:cNvCxnSpPr>
          <p:nvPr/>
        </p:nvCxnSpPr>
        <p:spPr bwMode="auto">
          <a:xfrm flipV="1">
            <a:off x="4178524" y="5071194"/>
            <a:ext cx="798512" cy="735012"/>
          </a:xfrm>
          <a:prstGeom prst="straightConnector1">
            <a:avLst/>
          </a:prstGeom>
          <a:ln>
            <a:headEnd/>
            <a:tailEnd type="triangl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sp>
        <p:nvSpPr>
          <p:cNvPr id="83" name="Rectangle 54"/>
          <p:cNvSpPr>
            <a:spLocks noChangeArrowheads="1"/>
          </p:cNvSpPr>
          <p:nvPr/>
        </p:nvSpPr>
        <p:spPr bwMode="auto">
          <a:xfrm>
            <a:off x="4992911" y="5806206"/>
            <a:ext cx="1152525" cy="719138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  <a:extLst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CC00"/>
              </a:buClr>
              <a:defRPr/>
            </a:pPr>
            <a:r>
              <a:rPr lang="pt-BR" altLang="pt-BR" sz="1600" b="1">
                <a:solidFill>
                  <a:schemeClr val="accent3">
                    <a:lumMod val="50000"/>
                  </a:schemeClr>
                </a:solidFill>
                <a:latin typeface="+mj-lt"/>
              </a:rPr>
              <a:t>PMBOK</a:t>
            </a:r>
          </a:p>
          <a:p>
            <a:pPr algn="ctr" eaLnBrk="1" hangingPunct="1">
              <a:spcBef>
                <a:spcPct val="20000"/>
              </a:spcBef>
              <a:buClr>
                <a:srgbClr val="FFCC00"/>
              </a:buClr>
              <a:defRPr/>
            </a:pPr>
            <a:r>
              <a:rPr lang="pt-BR" altLang="pt-BR" sz="1600" b="1">
                <a:solidFill>
                  <a:schemeClr val="accent3">
                    <a:lumMod val="50000"/>
                  </a:schemeClr>
                </a:solidFill>
                <a:latin typeface="+mj-lt"/>
              </a:rPr>
              <a:t>PRINCE 2</a:t>
            </a:r>
          </a:p>
        </p:txBody>
      </p:sp>
      <p:cxnSp>
        <p:nvCxnSpPr>
          <p:cNvPr id="84" name="AutoShape 55"/>
          <p:cNvCxnSpPr>
            <a:cxnSpLocks noChangeShapeType="1"/>
            <a:stCxn id="83" idx="0"/>
            <a:endCxn id="73" idx="2"/>
          </p:cNvCxnSpPr>
          <p:nvPr/>
        </p:nvCxnSpPr>
        <p:spPr bwMode="auto">
          <a:xfrm flipH="1" flipV="1">
            <a:off x="5553299" y="5060081"/>
            <a:ext cx="15875" cy="746125"/>
          </a:xfrm>
          <a:prstGeom prst="straightConnector1">
            <a:avLst/>
          </a:prstGeom>
          <a:ln>
            <a:headEnd/>
            <a:tailEnd type="triangl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sp>
        <p:nvSpPr>
          <p:cNvPr id="85" name="Rectangle 56"/>
          <p:cNvSpPr>
            <a:spLocks noChangeArrowheads="1"/>
          </p:cNvSpPr>
          <p:nvPr/>
        </p:nvSpPr>
        <p:spPr bwMode="auto">
          <a:xfrm>
            <a:off x="2195736" y="1908894"/>
            <a:ext cx="1152525" cy="719137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  <a:extLst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CC00"/>
              </a:buClr>
              <a:defRPr/>
            </a:pPr>
            <a:r>
              <a:rPr lang="pt-BR" altLang="pt-BR" sz="16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COBIT</a:t>
            </a:r>
          </a:p>
        </p:txBody>
      </p:sp>
      <p:cxnSp>
        <p:nvCxnSpPr>
          <p:cNvPr id="86" name="AutoShape 57"/>
          <p:cNvCxnSpPr>
            <a:cxnSpLocks noChangeShapeType="1"/>
            <a:stCxn id="85" idx="3"/>
            <a:endCxn id="70" idx="1"/>
          </p:cNvCxnSpPr>
          <p:nvPr/>
        </p:nvCxnSpPr>
        <p:spPr bwMode="auto">
          <a:xfrm>
            <a:off x="3348261" y="2269256"/>
            <a:ext cx="1209675" cy="3175"/>
          </a:xfrm>
          <a:prstGeom prst="straightConnector1">
            <a:avLst/>
          </a:prstGeom>
          <a:ln>
            <a:headEnd/>
            <a:tailEnd type="triangl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sp>
        <p:nvSpPr>
          <p:cNvPr id="87" name="Rectangle 58"/>
          <p:cNvSpPr>
            <a:spLocks noChangeArrowheads="1"/>
          </p:cNvSpPr>
          <p:nvPr/>
        </p:nvSpPr>
        <p:spPr bwMode="auto">
          <a:xfrm>
            <a:off x="7790086" y="5806206"/>
            <a:ext cx="1152525" cy="719138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  <a:extLst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CC00"/>
              </a:buClr>
              <a:defRPr/>
            </a:pPr>
            <a:r>
              <a:rPr lang="pt-BR" altLang="pt-BR" sz="1600" b="1">
                <a:solidFill>
                  <a:schemeClr val="accent3">
                    <a:lumMod val="50000"/>
                  </a:schemeClr>
                </a:solidFill>
                <a:latin typeface="+mj-lt"/>
              </a:rPr>
              <a:t>BSC-TI</a:t>
            </a:r>
          </a:p>
        </p:txBody>
      </p:sp>
      <p:cxnSp>
        <p:nvCxnSpPr>
          <p:cNvPr id="88" name="AutoShape 59"/>
          <p:cNvCxnSpPr>
            <a:cxnSpLocks noChangeShapeType="1"/>
            <a:stCxn id="87" idx="0"/>
            <a:endCxn id="74" idx="2"/>
          </p:cNvCxnSpPr>
          <p:nvPr/>
        </p:nvCxnSpPr>
        <p:spPr bwMode="auto">
          <a:xfrm flipH="1" flipV="1">
            <a:off x="6710586" y="5060081"/>
            <a:ext cx="1655763" cy="746125"/>
          </a:xfrm>
          <a:prstGeom prst="straightConnector1">
            <a:avLst/>
          </a:prstGeom>
          <a:ln>
            <a:headEnd/>
            <a:tailEnd type="triangl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sp>
        <p:nvSpPr>
          <p:cNvPr id="89" name="Rectangle 60"/>
          <p:cNvSpPr>
            <a:spLocks noChangeArrowheads="1"/>
          </p:cNvSpPr>
          <p:nvPr/>
        </p:nvSpPr>
        <p:spPr bwMode="auto">
          <a:xfrm>
            <a:off x="7778974" y="3685306"/>
            <a:ext cx="1152525" cy="719138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  <a:extLst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CC00"/>
              </a:buClr>
              <a:defRPr/>
            </a:pPr>
            <a:r>
              <a:rPr lang="pt-BR" altLang="pt-BR" sz="16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ISO 9000</a:t>
            </a:r>
          </a:p>
          <a:p>
            <a:pPr algn="ctr" eaLnBrk="1" hangingPunct="1">
              <a:spcBef>
                <a:spcPct val="20000"/>
              </a:spcBef>
              <a:buClr>
                <a:srgbClr val="FFCC00"/>
              </a:buClr>
              <a:defRPr/>
            </a:pPr>
            <a:r>
              <a:rPr lang="pt-BR" altLang="pt-BR" sz="1600" b="1" dirty="0" err="1">
                <a:solidFill>
                  <a:schemeClr val="accent3">
                    <a:lumMod val="50000"/>
                  </a:schemeClr>
                </a:solidFill>
                <a:latin typeface="+mj-lt"/>
              </a:rPr>
              <a:t>Six</a:t>
            </a:r>
            <a:r>
              <a:rPr lang="pt-BR" altLang="pt-BR" sz="16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 Sigma</a:t>
            </a:r>
          </a:p>
        </p:txBody>
      </p:sp>
      <p:cxnSp>
        <p:nvCxnSpPr>
          <p:cNvPr id="90" name="AutoShape 61"/>
          <p:cNvCxnSpPr>
            <a:cxnSpLocks noChangeShapeType="1"/>
            <a:stCxn id="89" idx="1"/>
            <a:endCxn id="76" idx="3"/>
          </p:cNvCxnSpPr>
          <p:nvPr/>
        </p:nvCxnSpPr>
        <p:spPr bwMode="auto">
          <a:xfrm flipH="1" flipV="1">
            <a:off x="7456711" y="4039319"/>
            <a:ext cx="322263" cy="6350"/>
          </a:xfrm>
          <a:prstGeom prst="straightConnector1">
            <a:avLst/>
          </a:prstGeom>
          <a:ln>
            <a:headEnd/>
            <a:tailEnd type="triangl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sp>
        <p:nvSpPr>
          <p:cNvPr id="91" name="Rectangle 62"/>
          <p:cNvSpPr>
            <a:spLocks noChangeArrowheads="1"/>
          </p:cNvSpPr>
          <p:nvPr/>
        </p:nvSpPr>
        <p:spPr bwMode="auto">
          <a:xfrm>
            <a:off x="5961286" y="2996331"/>
            <a:ext cx="339725" cy="2063750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eaVert" wrap="none" lIns="0" tIns="0" rIns="0" bIns="0" anchor="ctr" anchorCtr="1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defRPr/>
            </a:pPr>
            <a:r>
              <a:rPr lang="en-US" altLang="pt-BR" b="1">
                <a:solidFill>
                  <a:schemeClr val="accent3">
                    <a:lumMod val="50000"/>
                  </a:schemeClr>
                </a:solidFill>
                <a:latin typeface="+mj-lt"/>
                <a:cs typeface="Arial" pitchFamily="34" charset="0"/>
              </a:rPr>
              <a:t>Contratações</a:t>
            </a:r>
          </a:p>
        </p:txBody>
      </p:sp>
      <p:sp>
        <p:nvSpPr>
          <p:cNvPr id="92" name="Rectangle 63"/>
          <p:cNvSpPr>
            <a:spLocks noChangeArrowheads="1"/>
          </p:cNvSpPr>
          <p:nvPr/>
        </p:nvSpPr>
        <p:spPr bwMode="auto">
          <a:xfrm>
            <a:off x="6423249" y="5806206"/>
            <a:ext cx="1152525" cy="719138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  <a:extLst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CC00"/>
              </a:buClr>
              <a:defRPr/>
            </a:pPr>
            <a:r>
              <a:rPr lang="pt-BR" altLang="pt-BR" sz="1400" b="1" dirty="0" err="1">
                <a:solidFill>
                  <a:schemeClr val="accent3">
                    <a:lumMod val="50000"/>
                  </a:schemeClr>
                </a:solidFill>
                <a:latin typeface="+mj-lt"/>
              </a:rPr>
              <a:t>eSCM</a:t>
            </a:r>
            <a:r>
              <a:rPr lang="pt-BR" altLang="pt-BR" sz="14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-CL</a:t>
            </a:r>
          </a:p>
          <a:p>
            <a:pPr algn="ctr" eaLnBrk="1" hangingPunct="1">
              <a:spcBef>
                <a:spcPct val="20000"/>
              </a:spcBef>
              <a:buClr>
                <a:srgbClr val="FFCC00"/>
              </a:buClr>
              <a:defRPr/>
            </a:pPr>
            <a:r>
              <a:rPr lang="pt-BR" altLang="pt-BR" sz="1400" b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  <a:t>eSCM</a:t>
            </a:r>
            <a:r>
              <a:rPr lang="pt-BR" altLang="pt-BR" sz="1400" b="1" dirty="0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  <a:t>-SP</a:t>
            </a:r>
          </a:p>
        </p:txBody>
      </p:sp>
      <p:cxnSp>
        <p:nvCxnSpPr>
          <p:cNvPr id="93" name="AutoShape 64"/>
          <p:cNvCxnSpPr>
            <a:cxnSpLocks noChangeShapeType="1"/>
            <a:stCxn id="92" idx="0"/>
            <a:endCxn id="91" idx="2"/>
          </p:cNvCxnSpPr>
          <p:nvPr/>
        </p:nvCxnSpPr>
        <p:spPr bwMode="auto">
          <a:xfrm flipH="1" flipV="1">
            <a:off x="6131149" y="5060081"/>
            <a:ext cx="868362" cy="746125"/>
          </a:xfrm>
          <a:prstGeom prst="straightConnector1">
            <a:avLst/>
          </a:prstGeom>
          <a:ln>
            <a:headEnd/>
            <a:tailEnd type="triangl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sp>
        <p:nvSpPr>
          <p:cNvPr id="94" name="Rectangle 5"/>
          <p:cNvSpPr>
            <a:spLocks noChangeArrowheads="1"/>
          </p:cNvSpPr>
          <p:nvPr/>
        </p:nvSpPr>
        <p:spPr bwMode="auto">
          <a:xfrm>
            <a:off x="3635599" y="5229944"/>
            <a:ext cx="3960812" cy="381000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  <a:ex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CC00"/>
              </a:buClr>
              <a:defRPr/>
            </a:pPr>
            <a:r>
              <a:rPr lang="en-US" altLang="pt-BR" sz="2000" b="1" dirty="0" err="1">
                <a:solidFill>
                  <a:schemeClr val="accent3">
                    <a:lumMod val="50000"/>
                  </a:schemeClr>
                </a:solidFill>
                <a:latin typeface="+mj-lt"/>
                <a:cs typeface="Arial" pitchFamily="34" charset="0"/>
              </a:rPr>
              <a:t>Gestão</a:t>
            </a:r>
            <a:r>
              <a:rPr lang="en-US" altLang="pt-BR" sz="2000" b="1" dirty="0">
                <a:solidFill>
                  <a:schemeClr val="accent3">
                    <a:lumMod val="50000"/>
                  </a:schemeClr>
                </a:solidFill>
                <a:latin typeface="+mj-lt"/>
                <a:cs typeface="Arial" pitchFamily="34" charset="0"/>
              </a:rPr>
              <a:t> de TI</a:t>
            </a:r>
          </a:p>
        </p:txBody>
      </p:sp>
      <p:sp>
        <p:nvSpPr>
          <p:cNvPr id="78851" name="Rectangle 43"/>
          <p:cNvSpPr>
            <a:spLocks noGrp="1" noChangeArrowheads="1"/>
          </p:cNvSpPr>
          <p:nvPr>
            <p:ph type="title"/>
          </p:nvPr>
        </p:nvSpPr>
        <p:spPr>
          <a:xfrm>
            <a:off x="250825" y="304800"/>
            <a:ext cx="8621713" cy="685800"/>
          </a:xfrm>
        </p:spPr>
        <p:txBody>
          <a:bodyPr vert="horz" lIns="0" tIns="45720" rIns="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/>
            <a:r>
              <a:rPr lang="en-US" altLang="pt-BR" sz="32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Modelos</a:t>
            </a:r>
            <a:r>
              <a:rPr lang="en-US" altLang="pt-BR" sz="3200" b="1" dirty="0">
                <a:solidFill>
                  <a:schemeClr val="bg1"/>
                </a:solidFill>
                <a:latin typeface="Calibri" panose="020F0502020204030204" pitchFamily="34" charset="0"/>
              </a:rPr>
              <a:t>/</a:t>
            </a:r>
            <a:r>
              <a:rPr lang="en-US" altLang="pt-BR" sz="32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Normas</a:t>
            </a:r>
            <a:r>
              <a:rPr lang="en-US" altLang="pt-BR" sz="3200" b="1" dirty="0">
                <a:solidFill>
                  <a:schemeClr val="bg1"/>
                </a:solidFill>
                <a:latin typeface="Calibri" panose="020F0502020204030204" pitchFamily="34" charset="0"/>
              </a:rPr>
              <a:t> para </a:t>
            </a:r>
            <a:r>
              <a:rPr lang="en-US" altLang="pt-BR" sz="32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Gestão</a:t>
            </a:r>
            <a:r>
              <a:rPr lang="en-US" altLang="pt-BR" sz="3200" b="1" dirty="0">
                <a:solidFill>
                  <a:schemeClr val="bg1"/>
                </a:solidFill>
                <a:latin typeface="Calibri" panose="020F0502020204030204" pitchFamily="34" charset="0"/>
              </a:rPr>
              <a:t> e </a:t>
            </a:r>
            <a:r>
              <a:rPr lang="en-US" altLang="pt-BR" sz="32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Governança</a:t>
            </a:r>
            <a:r>
              <a:rPr lang="en-US" altLang="pt-BR" sz="3200" b="1" dirty="0">
                <a:solidFill>
                  <a:schemeClr val="bg1"/>
                </a:solidFill>
                <a:latin typeface="Calibri" panose="020F0502020204030204" pitchFamily="34" charset="0"/>
              </a:rPr>
              <a:t> de TI</a:t>
            </a:r>
            <a:endParaRPr lang="pt-BR" altLang="pt-BR" sz="32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8" name="CaixaDeTexto 27"/>
          <p:cNvSpPr txBox="1"/>
          <p:nvPr/>
        </p:nvSpPr>
        <p:spPr>
          <a:xfrm>
            <a:off x="6316663" y="1232842"/>
            <a:ext cx="2448272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14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Resolução 198/2015</a:t>
            </a:r>
          </a:p>
          <a:p>
            <a:pPr algn="ctr"/>
            <a:r>
              <a:rPr lang="pt-BR" sz="14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(CGTIC) </a:t>
            </a:r>
            <a:endParaRPr lang="pt-BR" sz="14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9" name="CaixaDeTexto 28"/>
          <p:cNvSpPr txBox="1"/>
          <p:nvPr/>
        </p:nvSpPr>
        <p:spPr>
          <a:xfrm>
            <a:off x="336203" y="2829384"/>
            <a:ext cx="2448272" cy="7386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14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Resolução 210/2015</a:t>
            </a:r>
          </a:p>
          <a:p>
            <a:pPr algn="ctr"/>
            <a:r>
              <a:rPr lang="pt-BR" sz="14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Transferência </a:t>
            </a:r>
            <a:r>
              <a:rPr lang="pt-BR" sz="14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de bens de TIC do </a:t>
            </a:r>
            <a:r>
              <a:rPr lang="pt-BR" sz="14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CNJ</a:t>
            </a:r>
            <a:endParaRPr lang="pt-BR" sz="14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0" name="CaixaDeTexto 29"/>
          <p:cNvSpPr txBox="1"/>
          <p:nvPr/>
        </p:nvSpPr>
        <p:spPr>
          <a:xfrm>
            <a:off x="1631988" y="1088826"/>
            <a:ext cx="2907476" cy="7386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14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Portaria113/2013</a:t>
            </a:r>
          </a:p>
          <a:p>
            <a:pPr algn="ctr"/>
            <a:r>
              <a:rPr lang="pt-BR" sz="14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Planejamento e Gestão estratégica no PJ – Estratégia do Judiciário 2020</a:t>
            </a:r>
            <a:endParaRPr lang="pt-BR" sz="14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1" name="CaixaDeTexto 30"/>
          <p:cNvSpPr txBox="1"/>
          <p:nvPr/>
        </p:nvSpPr>
        <p:spPr>
          <a:xfrm>
            <a:off x="142020" y="5013176"/>
            <a:ext cx="2448272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12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Resolução 182/2013</a:t>
            </a:r>
          </a:p>
          <a:p>
            <a:pPr algn="ctr"/>
            <a:r>
              <a:rPr lang="pt-BR" sz="12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Contratações de Solução de TIC</a:t>
            </a:r>
            <a:endParaRPr lang="pt-BR" sz="12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2" name="CaixaDeTexto 31"/>
          <p:cNvSpPr txBox="1"/>
          <p:nvPr/>
        </p:nvSpPr>
        <p:spPr>
          <a:xfrm>
            <a:off x="134116" y="4293096"/>
            <a:ext cx="1999555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12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Resolução 211/2015</a:t>
            </a:r>
          </a:p>
          <a:p>
            <a:pPr algn="ctr"/>
            <a:r>
              <a:rPr lang="pt-BR" sz="12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(</a:t>
            </a:r>
            <a:r>
              <a:rPr lang="pt-BR" sz="12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ENTIC-JUD) para o </a:t>
            </a:r>
            <a:r>
              <a:rPr lang="pt-BR" sz="1200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sexênio</a:t>
            </a:r>
            <a:r>
              <a:rPr lang="pt-BR" sz="12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2015-2020</a:t>
            </a:r>
            <a:r>
              <a:rPr lang="pt-BR" sz="12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,</a:t>
            </a:r>
            <a:endParaRPr lang="pt-BR" sz="10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cxnSp>
        <p:nvCxnSpPr>
          <p:cNvPr id="3" name="Conector de seta reta 2"/>
          <p:cNvCxnSpPr>
            <a:stCxn id="30" idx="3"/>
          </p:cNvCxnSpPr>
          <p:nvPr/>
        </p:nvCxnSpPr>
        <p:spPr>
          <a:xfrm>
            <a:off x="4539464" y="1458158"/>
            <a:ext cx="547332" cy="4507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ector de seta reta 34"/>
          <p:cNvCxnSpPr>
            <a:stCxn id="28" idx="2"/>
          </p:cNvCxnSpPr>
          <p:nvPr/>
        </p:nvCxnSpPr>
        <p:spPr>
          <a:xfrm flipH="1">
            <a:off x="7093396" y="1756062"/>
            <a:ext cx="447403" cy="7377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ector de seta reta 37"/>
          <p:cNvCxnSpPr/>
          <p:nvPr/>
        </p:nvCxnSpPr>
        <p:spPr>
          <a:xfrm>
            <a:off x="2784475" y="3174826"/>
            <a:ext cx="911671" cy="39322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ector de seta reta 43"/>
          <p:cNvCxnSpPr/>
          <p:nvPr/>
        </p:nvCxnSpPr>
        <p:spPr>
          <a:xfrm>
            <a:off x="2133671" y="4437112"/>
            <a:ext cx="159581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ector de seta reta 49"/>
          <p:cNvCxnSpPr/>
          <p:nvPr/>
        </p:nvCxnSpPr>
        <p:spPr>
          <a:xfrm flipV="1">
            <a:off x="2133671" y="4509120"/>
            <a:ext cx="2191125" cy="69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ector de seta reta 51"/>
          <p:cNvCxnSpPr/>
          <p:nvPr/>
        </p:nvCxnSpPr>
        <p:spPr>
          <a:xfrm>
            <a:off x="2123728" y="4581128"/>
            <a:ext cx="277733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ector de seta reta 58"/>
          <p:cNvCxnSpPr/>
          <p:nvPr/>
        </p:nvCxnSpPr>
        <p:spPr>
          <a:xfrm>
            <a:off x="2133671" y="4653136"/>
            <a:ext cx="330242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ector de seta reta 60"/>
          <p:cNvCxnSpPr/>
          <p:nvPr/>
        </p:nvCxnSpPr>
        <p:spPr>
          <a:xfrm>
            <a:off x="2133671" y="4725144"/>
            <a:ext cx="39215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ector de seta reta 62"/>
          <p:cNvCxnSpPr/>
          <p:nvPr/>
        </p:nvCxnSpPr>
        <p:spPr>
          <a:xfrm>
            <a:off x="2596899" y="5013176"/>
            <a:ext cx="345827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ector de seta reta 65"/>
          <p:cNvCxnSpPr/>
          <p:nvPr/>
        </p:nvCxnSpPr>
        <p:spPr>
          <a:xfrm>
            <a:off x="2596899" y="5085184"/>
            <a:ext cx="403771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ector de seta reta 67"/>
          <p:cNvCxnSpPr/>
          <p:nvPr/>
        </p:nvCxnSpPr>
        <p:spPr>
          <a:xfrm flipV="1">
            <a:off x="2123728" y="4778714"/>
            <a:ext cx="4510881" cy="184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709277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ângulo 36"/>
          <p:cNvSpPr/>
          <p:nvPr/>
        </p:nvSpPr>
        <p:spPr>
          <a:xfrm>
            <a:off x="0" y="1268712"/>
            <a:ext cx="9144000" cy="5589288"/>
          </a:xfrm>
          <a:prstGeom prst="rect">
            <a:avLst/>
          </a:prstGeom>
          <a:solidFill>
            <a:srgbClr val="000000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0" y="0"/>
            <a:ext cx="9144000" cy="1268712"/>
          </a:xfrm>
          <a:prstGeom prst="rect">
            <a:avLst/>
          </a:prstGeom>
          <a:solidFill>
            <a:srgbClr val="FFFFF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424" y="8544"/>
            <a:ext cx="8641152" cy="1336386"/>
          </a:xfrm>
        </p:spPr>
        <p:txBody>
          <a:bodyPr anchor="t">
            <a:normAutofit fontScale="90000"/>
          </a:bodyPr>
          <a:lstStyle/>
          <a:p>
            <a:pPr algn="l"/>
            <a:r>
              <a:rPr lang="pt-BR" sz="3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Desafio - Objetivos em diferentes aspectos</a:t>
            </a:r>
            <a:br>
              <a:rPr lang="pt-BR" sz="3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Estratégico × Tático</a:t>
            </a:r>
            <a:endParaRPr lang="pt-BR" sz="3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0" y="1268712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1619915"/>
            <a:ext cx="8229600" cy="462560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BR" altLang="pt-BR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Assegurar o alinhamento entre a estratégia de TI e a estratégia de negócios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pt-BR" altLang="pt-BR" sz="24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BR" altLang="pt-BR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Direcionar a execução da estratégia de TI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pt-BR" altLang="pt-BR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Decisões sobre priorização de investimentos e alocação de recursos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pt-BR" altLang="pt-BR" sz="24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BR" altLang="pt-BR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Assegurar o cumprimento da estratégia de TI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pt-BR" altLang="pt-BR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Diretrizes claras, indicadores e metas objetivas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pt-BR" altLang="pt-BR" sz="24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BR" altLang="pt-BR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Promover cultura de abertura e colaboração entre as áreas de negócios e a área de TI (</a:t>
            </a:r>
            <a:r>
              <a:rPr lang="pt-BR" altLang="pt-BR" sz="2400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Ex</a:t>
            </a:r>
            <a:r>
              <a:rPr lang="pt-BR" altLang="pt-BR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: Qualidade de software)</a:t>
            </a:r>
            <a:endParaRPr lang="pt-BR" altLang="pt-BR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87944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ângulo 36"/>
          <p:cNvSpPr/>
          <p:nvPr/>
        </p:nvSpPr>
        <p:spPr>
          <a:xfrm>
            <a:off x="0" y="1268712"/>
            <a:ext cx="9144000" cy="5589288"/>
          </a:xfrm>
          <a:prstGeom prst="rect">
            <a:avLst/>
          </a:prstGeom>
          <a:solidFill>
            <a:srgbClr val="000000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0" y="0"/>
            <a:ext cx="9144000" cy="1268712"/>
          </a:xfrm>
          <a:prstGeom prst="rect">
            <a:avLst/>
          </a:prstGeom>
          <a:solidFill>
            <a:srgbClr val="FFFFF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424" y="165375"/>
            <a:ext cx="8641152" cy="833301"/>
          </a:xfrm>
        </p:spPr>
        <p:txBody>
          <a:bodyPr anchor="ctr">
            <a:normAutofit/>
          </a:bodyPr>
          <a:lstStyle/>
          <a:p>
            <a:pPr algn="l"/>
            <a:r>
              <a:rPr lang="pt-BR" sz="3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Auditoria Baseada em Riscos</a:t>
            </a:r>
            <a:endParaRPr lang="pt-BR" sz="3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0" y="1268712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" name="Arco 33"/>
          <p:cNvSpPr/>
          <p:nvPr/>
        </p:nvSpPr>
        <p:spPr>
          <a:xfrm>
            <a:off x="3411912" y="2159167"/>
            <a:ext cx="3461099" cy="3461099"/>
          </a:xfrm>
          <a:prstGeom prst="arc">
            <a:avLst/>
          </a:prstGeom>
          <a:noFill/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9" name="Arco 38"/>
          <p:cNvSpPr/>
          <p:nvPr/>
        </p:nvSpPr>
        <p:spPr>
          <a:xfrm rot="5400000">
            <a:off x="3188847" y="2579202"/>
            <a:ext cx="3461099" cy="3461099"/>
          </a:xfrm>
          <a:prstGeom prst="arc">
            <a:avLst/>
          </a:prstGeom>
          <a:noFill/>
          <a:ln w="762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0" name="Arco 39"/>
          <p:cNvSpPr/>
          <p:nvPr/>
        </p:nvSpPr>
        <p:spPr>
          <a:xfrm rot="10800000">
            <a:off x="2513920" y="2412019"/>
            <a:ext cx="3461099" cy="3461099"/>
          </a:xfrm>
          <a:prstGeom prst="arc">
            <a:avLst/>
          </a:prstGeom>
          <a:noFill/>
          <a:ln w="762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1" name="Arco 40"/>
          <p:cNvSpPr/>
          <p:nvPr/>
        </p:nvSpPr>
        <p:spPr>
          <a:xfrm rot="16200000">
            <a:off x="2643928" y="2100983"/>
            <a:ext cx="3461099" cy="3461099"/>
          </a:xfrm>
          <a:prstGeom prst="arc">
            <a:avLst/>
          </a:prstGeom>
          <a:noFill/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Elipse 4"/>
          <p:cNvSpPr/>
          <p:nvPr/>
        </p:nvSpPr>
        <p:spPr>
          <a:xfrm>
            <a:off x="3838497" y="3107471"/>
            <a:ext cx="1769154" cy="171227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pt-BR" b="1" dirty="0" smtClean="0">
                <a:solidFill>
                  <a:schemeClr val="tx1"/>
                </a:solidFill>
              </a:rPr>
              <a:t>Análise de </a:t>
            </a:r>
          </a:p>
          <a:p>
            <a:pPr algn="ctr"/>
            <a:r>
              <a:rPr lang="pt-BR" b="1" dirty="0" smtClean="0">
                <a:solidFill>
                  <a:schemeClr val="tx1"/>
                </a:solidFill>
              </a:rPr>
              <a:t>Riscos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24" name="Elipse 23"/>
          <p:cNvSpPr/>
          <p:nvPr/>
        </p:nvSpPr>
        <p:spPr>
          <a:xfrm>
            <a:off x="1639841" y="3341030"/>
            <a:ext cx="1860559" cy="188821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pt-BR" sz="2000" b="1" dirty="0" smtClean="0">
                <a:solidFill>
                  <a:schemeClr val="tx1"/>
                </a:solidFill>
              </a:rPr>
              <a:t>Monitoramento</a:t>
            </a:r>
            <a:endParaRPr lang="pt-BR" sz="2000" b="1" dirty="0">
              <a:solidFill>
                <a:schemeClr val="tx1"/>
              </a:solidFill>
            </a:endParaRPr>
          </a:p>
        </p:txBody>
      </p:sp>
      <p:sp>
        <p:nvSpPr>
          <p:cNvPr id="26" name="Elipse 25"/>
          <p:cNvSpPr/>
          <p:nvPr/>
        </p:nvSpPr>
        <p:spPr>
          <a:xfrm>
            <a:off x="6106569" y="3418429"/>
            <a:ext cx="1664434" cy="1789559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pt-BR" b="1" dirty="0" smtClean="0">
                <a:solidFill>
                  <a:schemeClr val="tx1"/>
                </a:solidFill>
              </a:rPr>
              <a:t>Conscientização</a:t>
            </a:r>
            <a:endParaRPr lang="pt-BR" sz="1100" b="1" dirty="0">
              <a:solidFill>
                <a:schemeClr val="tx1"/>
              </a:solidFill>
            </a:endParaRPr>
          </a:p>
        </p:txBody>
      </p:sp>
      <p:sp>
        <p:nvSpPr>
          <p:cNvPr id="27" name="Elipse 26"/>
          <p:cNvSpPr/>
          <p:nvPr/>
        </p:nvSpPr>
        <p:spPr>
          <a:xfrm>
            <a:off x="3838497" y="1268711"/>
            <a:ext cx="1705956" cy="1718773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pt-BR" sz="2000" b="1" dirty="0" smtClean="0">
                <a:solidFill>
                  <a:schemeClr val="tx1"/>
                </a:solidFill>
              </a:rPr>
              <a:t>Análise de GAP</a:t>
            </a:r>
          </a:p>
          <a:p>
            <a:pPr algn="ctr"/>
            <a:r>
              <a:rPr lang="pt-BR" sz="2000" b="1" dirty="0" smtClean="0">
                <a:solidFill>
                  <a:schemeClr val="tx1"/>
                </a:solidFill>
              </a:rPr>
              <a:t>Levantamento</a:t>
            </a:r>
            <a:endParaRPr lang="pt-BR" sz="2000" b="1" dirty="0">
              <a:solidFill>
                <a:schemeClr val="tx1"/>
              </a:solidFill>
            </a:endParaRPr>
          </a:p>
        </p:txBody>
      </p:sp>
      <p:sp>
        <p:nvSpPr>
          <p:cNvPr id="28" name="Elipse 27"/>
          <p:cNvSpPr/>
          <p:nvPr/>
        </p:nvSpPr>
        <p:spPr>
          <a:xfrm>
            <a:off x="3910830" y="5034325"/>
            <a:ext cx="1624488" cy="1707352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pt-BR" sz="2800" b="1" dirty="0" smtClean="0">
                <a:solidFill>
                  <a:schemeClr val="tx1"/>
                </a:solidFill>
              </a:rPr>
              <a:t>Auditoria</a:t>
            </a:r>
            <a:endParaRPr lang="pt-BR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64163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9" grpId="0" animBg="1"/>
      <p:bldP spid="40" grpId="0" animBg="1"/>
      <p:bldP spid="41" grpId="0" animBg="1"/>
      <p:bldP spid="5" grpId="0" animBg="1"/>
      <p:bldP spid="24" grpId="0" animBg="1"/>
      <p:bldP spid="26" grpId="0" animBg="1"/>
      <p:bldP spid="27" grpId="0" animBg="1"/>
      <p:bldP spid="2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ângulo 36"/>
          <p:cNvSpPr/>
          <p:nvPr/>
        </p:nvSpPr>
        <p:spPr>
          <a:xfrm>
            <a:off x="0" y="1268712"/>
            <a:ext cx="9144000" cy="5589288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0" y="0"/>
            <a:ext cx="9144000" cy="1268712"/>
          </a:xfrm>
          <a:prstGeom prst="rect">
            <a:avLst/>
          </a:prstGeom>
          <a:solidFill>
            <a:srgbClr val="FFFFF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424" y="165375"/>
            <a:ext cx="8641152" cy="923313"/>
          </a:xfrm>
        </p:spPr>
        <p:txBody>
          <a:bodyPr anchor="ctr">
            <a:normAutofit/>
          </a:bodyPr>
          <a:lstStyle/>
          <a:p>
            <a:pPr algn="l"/>
            <a:r>
              <a:rPr lang="pt-BR" sz="3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Alguns Controles × Riscos</a:t>
            </a:r>
            <a:endParaRPr lang="pt-BR" sz="3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0" y="1268712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7" name="Group 19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8116258"/>
              </p:ext>
            </p:extLst>
          </p:nvPr>
        </p:nvGraphicFramePr>
        <p:xfrm>
          <a:off x="251424" y="1645845"/>
          <a:ext cx="8641152" cy="4843563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901920"/>
                <a:gridCol w="3930525"/>
                <a:gridCol w="2808707"/>
              </a:tblGrid>
              <a:tr h="42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Mecanismo</a:t>
                      </a:r>
                      <a:endParaRPr kumimoji="0" lang="pt-BR" altLang="pt-B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Objetivo</a:t>
                      </a:r>
                      <a:endParaRPr kumimoji="0" lang="pt-BR" altLang="pt-B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Risco</a:t>
                      </a:r>
                      <a:endParaRPr kumimoji="0" lang="pt-BR" altLang="pt-B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7375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Comitê executivo</a:t>
                      </a:r>
                      <a:endParaRPr kumimoji="0" lang="pt-BR" altLang="pt-B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Visão holística da alta direção sobre o negócio, incluindo TI</a:t>
                      </a:r>
                      <a:endParaRPr kumimoji="0" lang="pt-BR" altLang="pt-B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Decisões tomadas sem bases adequadas</a:t>
                      </a:r>
                      <a:endParaRPr kumimoji="0" lang="pt-BR" altLang="pt-B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</a:tr>
              <a:tr h="7358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Gerentes de relacionamento</a:t>
                      </a:r>
                      <a:endParaRPr kumimoji="0" lang="pt-BR" altLang="pt-B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Compreensão mútua e comunicação entre TI e negócios</a:t>
                      </a:r>
                      <a:endParaRPr kumimoji="0" lang="pt-BR" altLang="pt-B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Conflitos com gerentes da área de TI</a:t>
                      </a:r>
                      <a:endParaRPr kumimoji="0" lang="pt-BR" altLang="pt-B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</a:tr>
              <a:tr h="7358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Comitês setoriais</a:t>
                      </a:r>
                      <a:endParaRPr kumimoji="0" lang="pt-BR" altLang="pt-B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Otimização do valor agregado pela TI às áreas de negócio</a:t>
                      </a:r>
                      <a:endParaRPr kumimoji="0" lang="pt-BR" altLang="pt-B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Conflitos internos pelos recursos de TI</a:t>
                      </a:r>
                      <a:endParaRPr kumimoji="0" lang="pt-BR" altLang="pt-B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</a:tr>
              <a:tr h="7375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Equipes de processos</a:t>
                      </a:r>
                      <a:endParaRPr kumimoji="0" lang="pt-BR" altLang="pt-B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Suporte efetivo da TI a processos de negócio</a:t>
                      </a:r>
                      <a:endParaRPr kumimoji="0" lang="pt-BR" altLang="pt-B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Fragmentação das soluções de TI</a:t>
                      </a:r>
                      <a:endParaRPr kumimoji="0" lang="pt-BR" altLang="pt-B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</a:tr>
              <a:tr h="7375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Acordos de nível de serviço</a:t>
                      </a:r>
                      <a:endParaRPr kumimoji="0" lang="pt-BR" altLang="pt-B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Especificação e mensuração dos serviços providos pela TI</a:t>
                      </a:r>
                      <a:endParaRPr kumimoji="0" lang="pt-BR" altLang="pt-B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Foco nos indicadores e não no negócio</a:t>
                      </a:r>
                      <a:endParaRPr kumimoji="0" lang="pt-BR" altLang="pt-B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</a:tr>
              <a:tr h="7375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Comitê de arquitetura</a:t>
                      </a:r>
                      <a:endParaRPr kumimoji="0" lang="pt-BR" altLang="pt-B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Identificação de padrões e tecnologias estratégicas</a:t>
                      </a:r>
                      <a:endParaRPr kumimoji="0" lang="pt-BR" altLang="pt-B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Engessamento e atraso na inovação</a:t>
                      </a:r>
                      <a:endParaRPr kumimoji="0" lang="pt-BR" altLang="pt-B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182812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ângulo 36"/>
          <p:cNvSpPr/>
          <p:nvPr/>
        </p:nvSpPr>
        <p:spPr>
          <a:xfrm>
            <a:off x="0" y="1268712"/>
            <a:ext cx="9144000" cy="5589288"/>
          </a:xfrm>
          <a:prstGeom prst="rect">
            <a:avLst/>
          </a:prstGeom>
          <a:solidFill>
            <a:srgbClr val="000000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0" y="0"/>
            <a:ext cx="9144000" cy="1268712"/>
          </a:xfrm>
          <a:prstGeom prst="rect">
            <a:avLst/>
          </a:prstGeom>
          <a:solidFill>
            <a:srgbClr val="FFFFF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424" y="165375"/>
            <a:ext cx="8641152" cy="833301"/>
          </a:xfrm>
        </p:spPr>
        <p:txBody>
          <a:bodyPr anchor="ctr">
            <a:normAutofit fontScale="90000"/>
          </a:bodyPr>
          <a:lstStyle/>
          <a:p>
            <a:pPr algn="l"/>
            <a:r>
              <a:rPr lang="pt-BR" sz="3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Levantamentos de Informação</a:t>
            </a:r>
            <a:br>
              <a:rPr lang="pt-BR" sz="3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pt-BR" sz="31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Foco em controles</a:t>
            </a:r>
            <a:endParaRPr lang="pt-BR" sz="3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0" y="1268712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42901" y="1619915"/>
            <a:ext cx="8490856" cy="462560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6860" algn="l"/>
            <a:r>
              <a:rPr lang="pt-BR" altLang="pt-BR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Qual o objetivo?</a:t>
            </a:r>
            <a:br>
              <a:rPr lang="pt-BR" altLang="pt-BR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pt-BR" altLang="pt-BR" sz="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altLang="pt-BR" sz="5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altLang="pt-BR" sz="11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altLang="pt-BR" sz="1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endParaRPr lang="pt-BR" altLang="pt-BR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pt-BR" sz="27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Obtenção e o alinhamento do conhecimento acerca das unidades auditadas e de seus </a:t>
            </a:r>
            <a:r>
              <a:rPr lang="pt-BR" sz="27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processos internos</a:t>
            </a:r>
            <a:r>
              <a:rPr lang="pt-BR" sz="27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;</a:t>
            </a:r>
          </a:p>
          <a:p>
            <a:pPr marL="1074420" lvl="1" indent="-457200" algn="l">
              <a:buFont typeface="Arial" panose="020B0604020202020204" pitchFamily="34" charset="0"/>
              <a:buChar char="•"/>
            </a:pPr>
            <a:endParaRPr lang="pt-BR" sz="27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pt-BR" sz="27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Identificação de </a:t>
            </a:r>
            <a:r>
              <a:rPr lang="pt-BR" sz="27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carências de atuação </a:t>
            </a:r>
            <a:r>
              <a:rPr lang="pt-BR" sz="27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em relação aos </a:t>
            </a:r>
            <a:r>
              <a:rPr lang="pt-BR" sz="27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temas de Tecnologia </a:t>
            </a:r>
            <a:r>
              <a:rPr lang="pt-BR" sz="27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da Informação.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endParaRPr lang="pt-BR" altLang="pt-BR" sz="27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pt-BR" altLang="pt-BR" sz="27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E se mudasse o nome de Levantamento para </a:t>
            </a:r>
            <a:r>
              <a:rPr lang="pt-BR" altLang="pt-BR" sz="27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Consultoria</a:t>
            </a:r>
            <a:r>
              <a:rPr lang="pt-BR" altLang="pt-BR" sz="27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? </a:t>
            </a:r>
            <a:endParaRPr lang="pt-BR" altLang="pt-BR" sz="27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67294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ângulo 36"/>
          <p:cNvSpPr/>
          <p:nvPr/>
        </p:nvSpPr>
        <p:spPr>
          <a:xfrm>
            <a:off x="0" y="1268712"/>
            <a:ext cx="9144000" cy="5589288"/>
          </a:xfrm>
          <a:prstGeom prst="rect">
            <a:avLst/>
          </a:prstGeom>
          <a:solidFill>
            <a:srgbClr val="000000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0" y="0"/>
            <a:ext cx="9144000" cy="1268712"/>
          </a:xfrm>
          <a:prstGeom prst="rect">
            <a:avLst/>
          </a:prstGeom>
          <a:solidFill>
            <a:srgbClr val="FFFFF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424" y="165375"/>
            <a:ext cx="8641152" cy="833301"/>
          </a:xfrm>
        </p:spPr>
        <p:txBody>
          <a:bodyPr anchor="ctr">
            <a:normAutofit fontScale="90000"/>
          </a:bodyPr>
          <a:lstStyle/>
          <a:p>
            <a:pPr algn="l"/>
            <a:r>
              <a:rPr lang="pt-BR" sz="3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Levantamentos de Informação - GAP</a:t>
            </a:r>
            <a:br>
              <a:rPr lang="pt-BR" sz="3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pt-BR" sz="31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Foco em controles</a:t>
            </a:r>
            <a:endParaRPr lang="pt-BR" sz="3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0" y="1268712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1619915"/>
            <a:ext cx="8229600" cy="46256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6860" algn="l"/>
            <a:r>
              <a:rPr lang="pt-BR" altLang="pt-BR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Governança e Gestão de TI</a:t>
            </a: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pt-BR" altLang="pt-BR" sz="3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Segurança da Informação </a:t>
            </a: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pt-BR" altLang="pt-BR" sz="3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Infraestrutura de TI</a:t>
            </a: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pt-BR" altLang="pt-BR" sz="3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Engenharia de Software</a:t>
            </a: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pt-BR" altLang="pt-BR" sz="3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Sustentabilidade</a:t>
            </a:r>
          </a:p>
        </p:txBody>
      </p:sp>
    </p:spTree>
    <p:extLst>
      <p:ext uri="{BB962C8B-B14F-4D97-AF65-F5344CB8AC3E}">
        <p14:creationId xmlns:p14="http://schemas.microsoft.com/office/powerpoint/2010/main" val="135786495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ângulo 36"/>
          <p:cNvSpPr/>
          <p:nvPr/>
        </p:nvSpPr>
        <p:spPr>
          <a:xfrm>
            <a:off x="0" y="1268712"/>
            <a:ext cx="9144000" cy="5589288"/>
          </a:xfrm>
          <a:prstGeom prst="rect">
            <a:avLst/>
          </a:prstGeom>
          <a:solidFill>
            <a:srgbClr val="000000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0" y="0"/>
            <a:ext cx="9144000" cy="1268712"/>
          </a:xfrm>
          <a:prstGeom prst="rect">
            <a:avLst/>
          </a:prstGeom>
          <a:solidFill>
            <a:srgbClr val="FFFFF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424" y="165375"/>
            <a:ext cx="8641152" cy="833301"/>
          </a:xfrm>
        </p:spPr>
        <p:txBody>
          <a:bodyPr anchor="ctr">
            <a:normAutofit/>
          </a:bodyPr>
          <a:lstStyle/>
          <a:p>
            <a:pPr algn="l"/>
            <a:r>
              <a:rPr lang="pt-BR" sz="3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Case Segurança da Informação</a:t>
            </a:r>
            <a:endParaRPr lang="pt-BR" sz="3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0" y="1268712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57200" y="1619915"/>
            <a:ext cx="8229600" cy="462560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pt-BR" altLang="pt-BR" sz="2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Controles definidos pela área (</a:t>
            </a:r>
            <a:r>
              <a:rPr lang="pt-BR" altLang="pt-BR" sz="2800" dirty="0" smtClean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ISO 27002</a:t>
            </a:r>
            <a:r>
              <a:rPr lang="pt-BR" altLang="pt-BR" sz="2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):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pt-BR" altLang="pt-BR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Políticas de segurança da informação;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pt-BR" altLang="pt-BR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Organização da Segurança da Informação;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pt-BR" altLang="pt-BR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Segurança em Recursos Humanos;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pt-BR" altLang="pt-BR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Gestão de Ativos; </a:t>
            </a:r>
          </a:p>
          <a:p>
            <a:pPr lvl="1" algn="l">
              <a:buFont typeface="Arial" panose="020B0604020202020204" pitchFamily="34" charset="0"/>
              <a:buChar char="•"/>
            </a:pPr>
            <a:endParaRPr lang="pt-BR" altLang="pt-BR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pt-BR" altLang="pt-BR" sz="2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Resultados</a:t>
            </a:r>
          </a:p>
          <a:p>
            <a:pPr marL="914400" lvl="1" indent="-457200" algn="l">
              <a:buFont typeface="Wingdings" panose="05000000000000000000" pitchFamily="2" charset="2"/>
              <a:buChar char="ü"/>
            </a:pPr>
            <a:r>
              <a:rPr lang="pt-BR" altLang="pt-BR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Criação dos Comitês</a:t>
            </a:r>
          </a:p>
          <a:p>
            <a:pPr marL="914400" lvl="1" indent="-457200" algn="l">
              <a:buFont typeface="Wingdings" panose="05000000000000000000" pitchFamily="2" charset="2"/>
              <a:buChar char="ü"/>
            </a:pPr>
            <a:r>
              <a:rPr lang="pt-BR" altLang="pt-BR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Criação de Políticas e Normas</a:t>
            </a:r>
            <a:endParaRPr lang="pt-BR" altLang="pt-BR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86804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ângulo 36"/>
          <p:cNvSpPr/>
          <p:nvPr/>
        </p:nvSpPr>
        <p:spPr>
          <a:xfrm>
            <a:off x="0" y="1268712"/>
            <a:ext cx="9144000" cy="5589288"/>
          </a:xfrm>
          <a:prstGeom prst="rect">
            <a:avLst/>
          </a:prstGeom>
          <a:solidFill>
            <a:srgbClr val="000000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0" y="0"/>
            <a:ext cx="9144000" cy="1268712"/>
          </a:xfrm>
          <a:prstGeom prst="rect">
            <a:avLst/>
          </a:prstGeom>
          <a:solidFill>
            <a:srgbClr val="FFFFF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424" y="165375"/>
            <a:ext cx="8641152" cy="833301"/>
          </a:xfrm>
        </p:spPr>
        <p:txBody>
          <a:bodyPr anchor="ctr">
            <a:normAutofit/>
          </a:bodyPr>
          <a:lstStyle/>
          <a:p>
            <a:pPr algn="l"/>
            <a:r>
              <a:rPr lang="pt-BR" sz="3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Case Contratações de TI</a:t>
            </a:r>
            <a:endParaRPr lang="pt-BR" sz="3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0" y="1268712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57200" y="1619915"/>
            <a:ext cx="8229600" cy="46256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pt-BR" altLang="pt-BR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Atualização de parque tecnológico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pt-BR" altLang="pt-BR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Compras com controles definidos e alinhados com os objetivos estratégicos do órgão;</a:t>
            </a:r>
          </a:p>
          <a:p>
            <a:pPr marL="617220" lvl="1" algn="l"/>
            <a:endParaRPr lang="pt-BR" altLang="pt-BR" sz="24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ü"/>
            </a:pPr>
            <a:r>
              <a:rPr lang="pt-BR" altLang="pt-BR" sz="2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Resultados</a:t>
            </a:r>
          </a:p>
          <a:p>
            <a:pPr marL="914400" lvl="1" indent="-457200" algn="l">
              <a:buFont typeface="Wingdings" panose="05000000000000000000" pitchFamily="2" charset="2"/>
              <a:buChar char="ü"/>
            </a:pPr>
            <a:r>
              <a:rPr lang="pt-BR" altLang="pt-BR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Instrução Normativa Nº 04/2013 STJ – Processo de Contratação;</a:t>
            </a:r>
          </a:p>
          <a:p>
            <a:pPr lvl="1" algn="l">
              <a:buFont typeface="Wingdings" panose="05000000000000000000" pitchFamily="2" charset="2"/>
              <a:buChar char="ü"/>
            </a:pPr>
            <a:endParaRPr lang="pt-BR" altLang="pt-BR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771820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ângulo 36"/>
          <p:cNvSpPr/>
          <p:nvPr/>
        </p:nvSpPr>
        <p:spPr>
          <a:xfrm>
            <a:off x="0" y="1268712"/>
            <a:ext cx="9144000" cy="5589288"/>
          </a:xfrm>
          <a:prstGeom prst="rect">
            <a:avLst/>
          </a:prstGeom>
          <a:solidFill>
            <a:srgbClr val="000000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0" y="0"/>
            <a:ext cx="9144000" cy="1268712"/>
          </a:xfrm>
          <a:prstGeom prst="rect">
            <a:avLst/>
          </a:prstGeom>
          <a:solidFill>
            <a:srgbClr val="FFFFF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424" y="165375"/>
            <a:ext cx="8641152" cy="833301"/>
          </a:xfrm>
        </p:spPr>
        <p:txBody>
          <a:bodyPr anchor="ctr">
            <a:normAutofit fontScale="90000"/>
          </a:bodyPr>
          <a:lstStyle/>
          <a:p>
            <a:pPr algn="l"/>
            <a:r>
              <a:rPr lang="pt-BR" sz="3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Case Aquisição e Desenvolvimento </a:t>
            </a:r>
            <a:br>
              <a:rPr lang="pt-BR" sz="3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de Software</a:t>
            </a:r>
            <a:endParaRPr lang="pt-BR" sz="3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0" y="1268712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1587831"/>
            <a:ext cx="8229600" cy="462560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pt-BR" altLang="pt-BR" sz="2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Fábrica de Software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pt-BR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Padrão de desenvolvimento arquitetural;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pt-BR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Processo de Garantia da Qualidade;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pt-BR" altLang="pt-BR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Fluxo de Gerência de Configuração e Mudanças;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pt-BR" altLang="pt-BR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Portfólio e Catálogo de Serviços;</a:t>
            </a:r>
          </a:p>
          <a:p>
            <a:pPr marL="617220" lvl="1" algn="l"/>
            <a:r>
              <a:rPr lang="pt-BR" altLang="pt-BR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pt-BR" altLang="pt-BR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Resultados</a:t>
            </a:r>
          </a:p>
          <a:p>
            <a:pPr marL="800100" lvl="1" indent="-342900" algn="l">
              <a:buSzPct val="80000"/>
              <a:buFont typeface="Wingdings" panose="05000000000000000000" pitchFamily="2" charset="2"/>
              <a:buChar char="ü"/>
            </a:pPr>
            <a:r>
              <a:rPr lang="pt-BR" sz="2000" dirty="0" smtClean="0">
                <a:solidFill>
                  <a:schemeClr val="bg1"/>
                </a:solidFill>
                <a:latin typeface="Century Gothic" panose="020B0502020202020204" pitchFamily="34" charset="0"/>
                <a:sym typeface="Cantarell"/>
              </a:rPr>
              <a:t>Metodologia de Gerenciamento de configuração e Mudanças;</a:t>
            </a:r>
          </a:p>
          <a:p>
            <a:pPr marL="800100" lvl="1" indent="-342900" algn="l">
              <a:buSzPct val="80000"/>
              <a:buFont typeface="Wingdings" panose="05000000000000000000" pitchFamily="2" charset="2"/>
              <a:buChar char="ü"/>
            </a:pPr>
            <a:r>
              <a:rPr lang="pt-BR" sz="2000" dirty="0" smtClean="0">
                <a:solidFill>
                  <a:schemeClr val="bg1"/>
                </a:solidFill>
                <a:latin typeface="Century Gothic" panose="020B0502020202020204" pitchFamily="34" charset="0"/>
                <a:sym typeface="Cantarell"/>
              </a:rPr>
              <a:t>Processo de Gerenciamento de Demandas;</a:t>
            </a:r>
          </a:p>
          <a:p>
            <a:pPr marL="800100" lvl="1" indent="-342900" algn="l">
              <a:buSzPct val="80000"/>
              <a:buFont typeface="Wingdings" panose="05000000000000000000" pitchFamily="2" charset="2"/>
              <a:buChar char="ü"/>
            </a:pPr>
            <a:r>
              <a:rPr lang="pt-BR" sz="2000" dirty="0" smtClean="0">
                <a:solidFill>
                  <a:schemeClr val="bg1"/>
                </a:solidFill>
                <a:latin typeface="Century Gothic" panose="020B0502020202020204" pitchFamily="34" charset="0"/>
                <a:sym typeface="Cantarell"/>
              </a:rPr>
              <a:t>Metodologia de Desenvolvimento de Software;</a:t>
            </a:r>
          </a:p>
          <a:p>
            <a:pPr marL="800100" lvl="1" indent="-342900" algn="l">
              <a:buSzPct val="80000"/>
              <a:buFont typeface="Wingdings" panose="05000000000000000000" pitchFamily="2" charset="2"/>
              <a:buChar char="ü"/>
            </a:pPr>
            <a:r>
              <a:rPr lang="pt-BR" sz="2000" dirty="0" smtClean="0">
                <a:solidFill>
                  <a:schemeClr val="bg1"/>
                </a:solidFill>
                <a:latin typeface="Century Gothic" panose="020B0502020202020204" pitchFamily="34" charset="0"/>
                <a:sym typeface="Cantarell"/>
              </a:rPr>
              <a:t>Metodologia de Gerenciamento de Projetos;</a:t>
            </a:r>
          </a:p>
          <a:p>
            <a:pPr lvl="1" algn="l">
              <a:buSzPct val="80000"/>
              <a:buFont typeface="Wingdings" panose="05000000000000000000" pitchFamily="2" charset="2"/>
              <a:buChar char="ü"/>
            </a:pPr>
            <a:endParaRPr lang="pt-BR" sz="1800" dirty="0" smtClean="0">
              <a:solidFill>
                <a:schemeClr val="bg1"/>
              </a:solidFill>
              <a:latin typeface="Century Gothic" panose="020B0502020202020204" pitchFamily="34" charset="0"/>
              <a:ea typeface="Cantarell"/>
              <a:cs typeface="Cantarell"/>
              <a:sym typeface="Cantarell"/>
            </a:endParaRPr>
          </a:p>
          <a:p>
            <a:pPr lvl="1" algn="l">
              <a:buSzPct val="80000"/>
              <a:buFont typeface="Wingdings" panose="05000000000000000000" pitchFamily="2" charset="2"/>
              <a:buChar char="ü"/>
            </a:pPr>
            <a:endParaRPr lang="pt-BR" sz="1800" dirty="0">
              <a:solidFill>
                <a:schemeClr val="bg1"/>
              </a:solidFill>
              <a:latin typeface="Century Gothic" panose="020B0502020202020204" pitchFamily="34" charset="0"/>
              <a:ea typeface="Cantarell"/>
              <a:cs typeface="Cantarell"/>
              <a:sym typeface="Cantarell"/>
            </a:endParaRPr>
          </a:p>
        </p:txBody>
      </p:sp>
    </p:spTree>
    <p:extLst>
      <p:ext uri="{BB962C8B-B14F-4D97-AF65-F5344CB8AC3E}">
        <p14:creationId xmlns:p14="http://schemas.microsoft.com/office/powerpoint/2010/main" val="186544492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ângulo 36"/>
          <p:cNvSpPr/>
          <p:nvPr/>
        </p:nvSpPr>
        <p:spPr>
          <a:xfrm>
            <a:off x="0" y="1268712"/>
            <a:ext cx="9144000" cy="5589288"/>
          </a:xfrm>
          <a:prstGeom prst="rect">
            <a:avLst/>
          </a:prstGeom>
          <a:solidFill>
            <a:srgbClr val="000000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0" y="0"/>
            <a:ext cx="9144000" cy="1268712"/>
          </a:xfrm>
          <a:prstGeom prst="rect">
            <a:avLst/>
          </a:prstGeom>
          <a:solidFill>
            <a:srgbClr val="FFFFF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424" y="165375"/>
            <a:ext cx="8641152" cy="833301"/>
          </a:xfrm>
        </p:spPr>
        <p:txBody>
          <a:bodyPr anchor="ctr">
            <a:normAutofit fontScale="90000"/>
          </a:bodyPr>
          <a:lstStyle/>
          <a:p>
            <a:pPr algn="l"/>
            <a:r>
              <a:rPr lang="pt-BR" sz="3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Novo mecanismo – Avaliação periódica do Questionário de Governança do TCU</a:t>
            </a:r>
            <a:endParaRPr lang="pt-BR" sz="3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0" y="1268712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57200" y="1619915"/>
            <a:ext cx="8229600" cy="46256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pt-BR" altLang="pt-BR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Item obrigatório do PAA (Plano Anual de Auditoria);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pt-BR" altLang="pt-BR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Feedback constante para a Administração;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pt-BR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Incentivo à Governança e à Gestão.  </a:t>
            </a:r>
            <a:endParaRPr lang="pt-BR" altLang="pt-BR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pt-BR" altLang="pt-BR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59178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ângulo 36"/>
          <p:cNvSpPr/>
          <p:nvPr/>
        </p:nvSpPr>
        <p:spPr>
          <a:xfrm>
            <a:off x="0" y="1268712"/>
            <a:ext cx="9144000" cy="5589288"/>
          </a:xfrm>
          <a:prstGeom prst="rect">
            <a:avLst/>
          </a:prstGeom>
          <a:solidFill>
            <a:srgbClr val="000000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0" y="0"/>
            <a:ext cx="9144000" cy="1268712"/>
          </a:xfrm>
          <a:prstGeom prst="rect">
            <a:avLst/>
          </a:prstGeom>
          <a:solidFill>
            <a:srgbClr val="FFFFF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424" y="165375"/>
            <a:ext cx="8641152" cy="833301"/>
          </a:xfrm>
        </p:spPr>
        <p:txBody>
          <a:bodyPr anchor="ctr">
            <a:normAutofit fontScale="90000"/>
          </a:bodyPr>
          <a:lstStyle/>
          <a:p>
            <a:pPr algn="l"/>
            <a:r>
              <a:rPr lang="pt-BR" sz="3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Novo mecanismo – Avaliação periódica do Questionário de Governança do TCU</a:t>
            </a:r>
            <a:endParaRPr lang="pt-BR" sz="3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0" y="1268712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" name="Imagem 7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36" r="7449" b="10756"/>
          <a:stretch/>
        </p:blipFill>
        <p:spPr bwMode="auto">
          <a:xfrm>
            <a:off x="507882" y="1898796"/>
            <a:ext cx="4334153" cy="29703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m 8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2"/>
          <a:stretch/>
        </p:blipFill>
        <p:spPr bwMode="auto">
          <a:xfrm>
            <a:off x="4956726" y="1898796"/>
            <a:ext cx="3936498" cy="32404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667938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ângulo 36"/>
          <p:cNvSpPr/>
          <p:nvPr/>
        </p:nvSpPr>
        <p:spPr>
          <a:xfrm>
            <a:off x="0" y="1268712"/>
            <a:ext cx="9144000" cy="5589288"/>
          </a:xfrm>
          <a:prstGeom prst="rect">
            <a:avLst/>
          </a:prstGeom>
          <a:solidFill>
            <a:srgbClr val="000000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0" y="0"/>
            <a:ext cx="9144000" cy="1268712"/>
          </a:xfrm>
          <a:prstGeom prst="rect">
            <a:avLst/>
          </a:prstGeom>
          <a:solidFill>
            <a:srgbClr val="FFFFF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424" y="165375"/>
            <a:ext cx="8641152" cy="833301"/>
          </a:xfrm>
        </p:spPr>
        <p:txBody>
          <a:bodyPr anchor="ctr">
            <a:normAutofit fontScale="90000"/>
          </a:bodyPr>
          <a:lstStyle/>
          <a:p>
            <a:pPr algn="l"/>
            <a:r>
              <a:rPr lang="pt-BR" sz="3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Novo mecanismo – Avaliação periódica do Questionário de Governança do TCU</a:t>
            </a:r>
            <a:endParaRPr lang="pt-BR" sz="3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0" y="1268712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0" name="Imagem 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25" y="1628760"/>
            <a:ext cx="8731164" cy="4590611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7564492" y="5752060"/>
            <a:ext cx="1080144" cy="25436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1400" dirty="0" smtClean="0"/>
              <a:t>SCI/CAUT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285743874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ângulo 36"/>
          <p:cNvSpPr/>
          <p:nvPr/>
        </p:nvSpPr>
        <p:spPr>
          <a:xfrm>
            <a:off x="0" y="1268712"/>
            <a:ext cx="9144000" cy="5589288"/>
          </a:xfrm>
          <a:prstGeom prst="rect">
            <a:avLst/>
          </a:prstGeom>
          <a:solidFill>
            <a:srgbClr val="000000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0" y="0"/>
            <a:ext cx="9144000" cy="1268712"/>
          </a:xfrm>
          <a:prstGeom prst="rect">
            <a:avLst/>
          </a:prstGeom>
          <a:solidFill>
            <a:srgbClr val="FFFFF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424" y="165375"/>
            <a:ext cx="8641152" cy="833301"/>
          </a:xfrm>
        </p:spPr>
        <p:txBody>
          <a:bodyPr anchor="ctr">
            <a:normAutofit fontScale="90000"/>
          </a:bodyPr>
          <a:lstStyle/>
          <a:p>
            <a:pPr algn="l"/>
            <a:r>
              <a:rPr lang="pt-BR" sz="3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Novo mecanismo – Avaliação periódica do Questionário de Governança do TCU</a:t>
            </a:r>
            <a:endParaRPr lang="pt-BR" sz="3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0" y="1268712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5261057"/>
              </p:ext>
            </p:extLst>
          </p:nvPr>
        </p:nvGraphicFramePr>
        <p:xfrm>
          <a:off x="431449" y="1718772"/>
          <a:ext cx="8551140" cy="44105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88505"/>
                <a:gridCol w="1279592"/>
                <a:gridCol w="1483043"/>
              </a:tblGrid>
              <a:tr h="9650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800" dirty="0">
                          <a:solidFill>
                            <a:schemeClr val="tx1"/>
                          </a:solidFill>
                          <a:effectLst/>
                        </a:rPr>
                        <a:t>Item</a:t>
                      </a:r>
                      <a:endParaRPr lang="pt-BR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dirty="0">
                          <a:solidFill>
                            <a:schemeClr val="tx1"/>
                          </a:solidFill>
                          <a:effectLst/>
                        </a:rPr>
                        <a:t>Resposta STJ</a:t>
                      </a:r>
                      <a:endParaRPr lang="pt-BR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dirty="0">
                          <a:solidFill>
                            <a:schemeClr val="tx1"/>
                          </a:solidFill>
                          <a:effectLst/>
                        </a:rPr>
                        <a:t>Avaliação Controle Interno</a:t>
                      </a:r>
                      <a:endParaRPr lang="pt-BR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60862">
                <a:tc>
                  <a:txBody>
                    <a:bodyPr/>
                    <a:lstStyle/>
                    <a:p>
                      <a:pPr marL="342900" marR="3810" lvl="0" indent="-34290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AutoNum type="alphaLcPeriod"/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A organização define e comunica formalmente papéis e responsabilidades mais relevantes para a governança e gestão de TI.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Adota integralmente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Não adota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60862">
                <a:tc>
                  <a:txBody>
                    <a:bodyPr/>
                    <a:lstStyle/>
                    <a:p>
                      <a:pPr marL="342900" marR="3810" lvl="0" indent="-34290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AutoNum type="alphaLcPeriod"/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A organização </a:t>
                      </a:r>
                      <a:r>
                        <a:rPr lang="pt-BR" sz="1400" dirty="0" smtClean="0">
                          <a:solidFill>
                            <a:schemeClr val="tx1"/>
                          </a:solidFill>
                          <a:effectLst/>
                        </a:rPr>
                        <a:t>dispõe 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de um comitê de TI formalmente instituído, composto por representantes de áreas relevantes da organização.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Adota integralmente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Adota integralmente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60862">
                <a:tc>
                  <a:txBody>
                    <a:bodyPr/>
                    <a:lstStyle/>
                    <a:p>
                      <a:pPr marL="342900" marR="3810" lvl="0" indent="-34290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AutoNum type="alphaLcPeriod"/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O comitê de TI realiza as atividades previstas em seu ato constitutivo.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effectLst/>
                        </a:rPr>
                        <a:t>Adota integralmente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Não adota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162962">
                <a:tc>
                  <a:txBody>
                    <a:bodyPr/>
                    <a:lstStyle/>
                    <a:p>
                      <a:pPr marL="342900" marR="3810" lvl="0" indent="-34290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AutoNum type="alphaLcPeriod"/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A organização prioriza as ações de TI com apoio do comitê de TI (ou colegiado equivalente), que atua como instância consultiva da alta administração.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Adota integralmente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Não adota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665947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ângulo 36"/>
          <p:cNvSpPr/>
          <p:nvPr/>
        </p:nvSpPr>
        <p:spPr>
          <a:xfrm>
            <a:off x="0" y="1268712"/>
            <a:ext cx="9144000" cy="5589288"/>
          </a:xfrm>
          <a:prstGeom prst="rect">
            <a:avLst/>
          </a:prstGeom>
          <a:solidFill>
            <a:srgbClr val="000000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0" y="0"/>
            <a:ext cx="9144000" cy="1268712"/>
          </a:xfrm>
          <a:prstGeom prst="rect">
            <a:avLst/>
          </a:prstGeom>
          <a:solidFill>
            <a:srgbClr val="FFFFF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424" y="165375"/>
            <a:ext cx="8641152" cy="833301"/>
          </a:xfrm>
        </p:spPr>
        <p:txBody>
          <a:bodyPr anchor="ctr">
            <a:normAutofit fontScale="90000"/>
          </a:bodyPr>
          <a:lstStyle/>
          <a:p>
            <a:pPr algn="l"/>
            <a:r>
              <a:rPr lang="pt-BR" sz="3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Novo mecanismo – Avaliação periódica do Questionário de Governança do TCU</a:t>
            </a:r>
            <a:endParaRPr lang="pt-BR" sz="3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0" y="1268712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" name="Imagem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0" y="1434087"/>
            <a:ext cx="8911188" cy="4772335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7537967" y="5724602"/>
            <a:ext cx="1080144" cy="25436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1400" dirty="0" smtClean="0"/>
              <a:t>SCI/CAUT</a:t>
            </a:r>
            <a:endParaRPr lang="pt-BR" sz="14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791496" y="6211669"/>
            <a:ext cx="8011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bg1"/>
                </a:solidFill>
              </a:rPr>
              <a:t>“A maior </a:t>
            </a:r>
            <a:r>
              <a:rPr lang="pt-BR" dirty="0">
                <a:solidFill>
                  <a:schemeClr val="bg1"/>
                </a:solidFill>
              </a:rPr>
              <a:t>parte das divergências se deu pela </a:t>
            </a:r>
            <a:r>
              <a:rPr lang="pt-BR" b="1" dirty="0">
                <a:solidFill>
                  <a:schemeClr val="bg1"/>
                </a:solidFill>
              </a:rPr>
              <a:t>descontinuidade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smtClean="0">
                <a:solidFill>
                  <a:schemeClr val="bg1"/>
                </a:solidFill>
              </a:rPr>
              <a:t>em pontos importantes do </a:t>
            </a:r>
            <a:r>
              <a:rPr lang="pt-BR" dirty="0">
                <a:solidFill>
                  <a:schemeClr val="bg1"/>
                </a:solidFill>
              </a:rPr>
              <a:t>processo de </a:t>
            </a:r>
            <a:r>
              <a:rPr lang="pt-BR" dirty="0" smtClean="0">
                <a:solidFill>
                  <a:schemeClr val="bg1"/>
                </a:solidFill>
              </a:rPr>
              <a:t>planejamento </a:t>
            </a:r>
            <a:r>
              <a:rPr lang="pt-BR" dirty="0">
                <a:solidFill>
                  <a:schemeClr val="bg1"/>
                </a:solidFill>
              </a:rPr>
              <a:t>de Tecnologia da </a:t>
            </a:r>
            <a:r>
              <a:rPr lang="pt-BR" dirty="0" smtClean="0">
                <a:solidFill>
                  <a:schemeClr val="bg1"/>
                </a:solidFill>
              </a:rPr>
              <a:t>Informação.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82760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ângulo 36"/>
          <p:cNvSpPr/>
          <p:nvPr/>
        </p:nvSpPr>
        <p:spPr>
          <a:xfrm>
            <a:off x="0" y="1268712"/>
            <a:ext cx="9144000" cy="5589288"/>
          </a:xfrm>
          <a:prstGeom prst="rect">
            <a:avLst/>
          </a:prstGeom>
          <a:solidFill>
            <a:srgbClr val="000000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0" y="0"/>
            <a:ext cx="9144000" cy="1268712"/>
          </a:xfrm>
          <a:prstGeom prst="rect">
            <a:avLst/>
          </a:prstGeom>
          <a:solidFill>
            <a:srgbClr val="FFFFF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424" y="165375"/>
            <a:ext cx="8641152" cy="833301"/>
          </a:xfrm>
        </p:spPr>
        <p:txBody>
          <a:bodyPr anchor="ctr">
            <a:normAutofit fontScale="90000"/>
          </a:bodyPr>
          <a:lstStyle/>
          <a:p>
            <a:pPr algn="l"/>
            <a:r>
              <a:rPr lang="pt-BR" sz="3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Novo mecanismo – Avaliação periódica do Questionário de Governança do TCU</a:t>
            </a:r>
            <a:endParaRPr lang="pt-BR" sz="3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0" y="1268712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CaixaDeTexto 2"/>
          <p:cNvSpPr txBox="1"/>
          <p:nvPr/>
        </p:nvSpPr>
        <p:spPr>
          <a:xfrm>
            <a:off x="7537967" y="5724602"/>
            <a:ext cx="1080144" cy="25436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1400" dirty="0" smtClean="0"/>
              <a:t>SCI/CAUT</a:t>
            </a:r>
            <a:endParaRPr lang="pt-BR" sz="14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791496" y="6211669"/>
            <a:ext cx="8011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bg1"/>
                </a:solidFill>
              </a:rPr>
              <a:t>“A maior </a:t>
            </a:r>
            <a:r>
              <a:rPr lang="pt-BR" dirty="0">
                <a:solidFill>
                  <a:schemeClr val="bg1"/>
                </a:solidFill>
              </a:rPr>
              <a:t>parte das divergências se deu pela </a:t>
            </a:r>
            <a:r>
              <a:rPr lang="pt-BR" b="1" dirty="0">
                <a:solidFill>
                  <a:schemeClr val="bg1"/>
                </a:solidFill>
              </a:rPr>
              <a:t>descontinuidade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smtClean="0">
                <a:solidFill>
                  <a:schemeClr val="bg1"/>
                </a:solidFill>
              </a:rPr>
              <a:t>em pontos importantes do </a:t>
            </a:r>
            <a:r>
              <a:rPr lang="pt-BR" dirty="0">
                <a:solidFill>
                  <a:schemeClr val="bg1"/>
                </a:solidFill>
              </a:rPr>
              <a:t>processo de </a:t>
            </a:r>
            <a:r>
              <a:rPr lang="pt-BR" dirty="0" smtClean="0">
                <a:solidFill>
                  <a:schemeClr val="bg1"/>
                </a:solidFill>
              </a:rPr>
              <a:t>planejamento </a:t>
            </a:r>
            <a:r>
              <a:rPr lang="pt-BR" dirty="0">
                <a:solidFill>
                  <a:schemeClr val="bg1"/>
                </a:solidFill>
              </a:rPr>
              <a:t>de Tecnologia da </a:t>
            </a:r>
            <a:r>
              <a:rPr lang="pt-BR" dirty="0" smtClean="0">
                <a:solidFill>
                  <a:schemeClr val="bg1"/>
                </a:solidFill>
              </a:rPr>
              <a:t>Informação.</a:t>
            </a:r>
            <a:endParaRPr lang="pt-BR" dirty="0">
              <a:solidFill>
                <a:schemeClr val="bg1"/>
              </a:solidFill>
            </a:endParaRPr>
          </a:p>
        </p:txBody>
      </p:sp>
      <p:graphicFrame>
        <p:nvGraphicFramePr>
          <p:cNvPr id="11" name="Tabe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7521981"/>
              </p:ext>
            </p:extLst>
          </p:nvPr>
        </p:nvGraphicFramePr>
        <p:xfrm>
          <a:off x="611472" y="1808785"/>
          <a:ext cx="8191093" cy="42681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44779"/>
                <a:gridCol w="1225715"/>
                <a:gridCol w="1420599"/>
              </a:tblGrid>
              <a:tr h="8967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dirty="0">
                          <a:solidFill>
                            <a:schemeClr val="tx1"/>
                          </a:solidFill>
                          <a:effectLst/>
                        </a:rPr>
                        <a:t>Item</a:t>
                      </a:r>
                      <a:endParaRPr lang="pt-BR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dirty="0">
                          <a:solidFill>
                            <a:schemeClr val="tx1"/>
                          </a:solidFill>
                          <a:effectLst/>
                        </a:rPr>
                        <a:t>Resposta STJ</a:t>
                      </a:r>
                      <a:endParaRPr lang="pt-BR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dirty="0">
                          <a:solidFill>
                            <a:schemeClr val="tx1"/>
                          </a:solidFill>
                          <a:effectLst/>
                        </a:rPr>
                        <a:t>Avaliação Controle Interno</a:t>
                      </a:r>
                      <a:endParaRPr lang="pt-BR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45270">
                <a:tc gridSpan="3">
                  <a:txBody>
                    <a:bodyPr/>
                    <a:lstStyle/>
                    <a:p>
                      <a:pPr marR="381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solidFill>
                            <a:schemeClr val="tx1"/>
                          </a:solidFill>
                          <a:effectLst/>
                        </a:rPr>
                        <a:t>Processo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707035">
                <a:tc>
                  <a:txBody>
                    <a:bodyPr/>
                    <a:lstStyle/>
                    <a:p>
                      <a:pPr marL="342900" marR="3810" lvl="0" indent="-34290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AutoNum type="alphaLcPeriod"/>
                      </a:pPr>
                      <a:r>
                        <a:rPr lang="pt-BR" sz="1600" dirty="0">
                          <a:solidFill>
                            <a:schemeClr val="tx1"/>
                          </a:solidFill>
                          <a:effectLst/>
                        </a:rPr>
                        <a:t>A organização executa periodicamente processo de planejamento de TI.</a:t>
                      </a:r>
                      <a:endParaRPr lang="pt-BR" sz="2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Adota integralmente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Não adota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07035">
                <a:tc>
                  <a:txBody>
                    <a:bodyPr/>
                    <a:lstStyle/>
                    <a:p>
                      <a:pPr marL="342900" marR="3810" lvl="0" indent="-34290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AutoNum type="alphaLcPeriod"/>
                      </a:pPr>
                      <a:r>
                        <a:rPr lang="pt-BR" sz="1600" dirty="0">
                          <a:solidFill>
                            <a:schemeClr val="tx1"/>
                          </a:solidFill>
                          <a:effectLst/>
                        </a:rPr>
                        <a:t>O processo de planejamento de TI prevê a participação das áreas mais relevantes da organização.</a:t>
                      </a:r>
                      <a:endParaRPr lang="pt-BR" sz="2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Adota integralmente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Não adota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07035">
                <a:tc>
                  <a:txBody>
                    <a:bodyPr/>
                    <a:lstStyle/>
                    <a:p>
                      <a:pPr marL="342900" marR="3810" lvl="0" indent="-34290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AutoNum type="alphaLcPeriod"/>
                      </a:pPr>
                      <a:r>
                        <a:rPr lang="pt-BR" sz="1600" dirty="0">
                          <a:solidFill>
                            <a:schemeClr val="tx1"/>
                          </a:solidFill>
                          <a:effectLst/>
                        </a:rPr>
                        <a:t>O processo de planejamento de TI prevê o apoio do comitê de TI.</a:t>
                      </a:r>
                      <a:endParaRPr lang="pt-BR" sz="2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Adota integralmente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Não adota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07035">
                <a:tc>
                  <a:txBody>
                    <a:bodyPr/>
                    <a:lstStyle/>
                    <a:p>
                      <a:pPr marL="342900" marR="3810" lvl="0" indent="-34290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AutoNum type="alphaLcPeriod"/>
                      </a:pPr>
                      <a:r>
                        <a:rPr lang="pt-BR" sz="1600" dirty="0">
                          <a:solidFill>
                            <a:schemeClr val="tx1"/>
                          </a:solidFill>
                          <a:effectLst/>
                        </a:rPr>
                        <a:t>O processo de planejamento de TI está formalmente instituído, como norma de cumprimento obrigatório.</a:t>
                      </a:r>
                      <a:endParaRPr lang="pt-BR" sz="2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effectLst/>
                        </a:rPr>
                        <a:t>Adota integralmente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Adota parcialmente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530355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ângulo 36"/>
          <p:cNvSpPr/>
          <p:nvPr/>
        </p:nvSpPr>
        <p:spPr>
          <a:xfrm>
            <a:off x="0" y="1268712"/>
            <a:ext cx="9144000" cy="5589288"/>
          </a:xfrm>
          <a:prstGeom prst="rect">
            <a:avLst/>
          </a:prstGeom>
          <a:solidFill>
            <a:srgbClr val="000000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0" y="0"/>
            <a:ext cx="9144000" cy="1268712"/>
          </a:xfrm>
          <a:prstGeom prst="rect">
            <a:avLst/>
          </a:prstGeom>
          <a:solidFill>
            <a:srgbClr val="FFFFF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424" y="165375"/>
            <a:ext cx="8641152" cy="833301"/>
          </a:xfrm>
        </p:spPr>
        <p:txBody>
          <a:bodyPr anchor="ctr">
            <a:normAutofit fontScale="90000"/>
          </a:bodyPr>
          <a:lstStyle/>
          <a:p>
            <a:pPr algn="l"/>
            <a:r>
              <a:rPr lang="pt-BR" sz="3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Exemplo de ação conscientizadora da Unidade de Controle</a:t>
            </a:r>
            <a:endParaRPr lang="pt-BR" sz="3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0" y="1268712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7" name="Imagem 6"/>
          <p:cNvPicPr/>
          <p:nvPr/>
        </p:nvPicPr>
        <p:blipFill rotWithShape="1">
          <a:blip r:embed="rId2"/>
          <a:srcRect l="10760" t="9406" r="59255" b="5310"/>
          <a:stretch/>
        </p:blipFill>
        <p:spPr bwMode="auto">
          <a:xfrm>
            <a:off x="339875" y="1701555"/>
            <a:ext cx="4306276" cy="46970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Retângulo 7"/>
          <p:cNvSpPr/>
          <p:nvPr/>
        </p:nvSpPr>
        <p:spPr>
          <a:xfrm>
            <a:off x="4898573" y="2836707"/>
            <a:ext cx="406581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pt-BR" altLang="pt-BR" sz="2400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Folder com os principais controles a serem observados na fase de planejamento das contratações.</a:t>
            </a:r>
            <a:endParaRPr lang="pt-BR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62356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ângulo 36"/>
          <p:cNvSpPr/>
          <p:nvPr/>
        </p:nvSpPr>
        <p:spPr>
          <a:xfrm>
            <a:off x="0" y="1268712"/>
            <a:ext cx="9144000" cy="5589288"/>
          </a:xfrm>
          <a:prstGeom prst="rect">
            <a:avLst/>
          </a:prstGeom>
          <a:solidFill>
            <a:srgbClr val="000000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0" y="0"/>
            <a:ext cx="9144000" cy="1268712"/>
          </a:xfrm>
          <a:prstGeom prst="rect">
            <a:avLst/>
          </a:prstGeom>
          <a:solidFill>
            <a:srgbClr val="FFFFF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424" y="165375"/>
            <a:ext cx="8641152" cy="833301"/>
          </a:xfrm>
        </p:spPr>
        <p:txBody>
          <a:bodyPr anchor="ctr">
            <a:normAutofit fontScale="90000"/>
          </a:bodyPr>
          <a:lstStyle/>
          <a:p>
            <a:pPr algn="l"/>
            <a:r>
              <a:rPr lang="pt-BR" sz="3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Exemplo de ação conscientizadora da Unidade de Controle</a:t>
            </a:r>
            <a:endParaRPr lang="pt-BR" sz="3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0" y="1268712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285749" y="2726871"/>
            <a:ext cx="4343400" cy="3388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6860"/>
            <a:r>
              <a:rPr lang="pt-BR" altLang="pt-BR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Cartilha orientadora sobre Segurança da Informação. </a:t>
            </a:r>
          </a:p>
          <a:p>
            <a:pPr marL="276860"/>
            <a:endParaRPr lang="pt-BR" altLang="pt-BR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097" y="1690703"/>
            <a:ext cx="3304346" cy="4687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91399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ângulo 36"/>
          <p:cNvSpPr/>
          <p:nvPr/>
        </p:nvSpPr>
        <p:spPr>
          <a:xfrm>
            <a:off x="0" y="1268712"/>
            <a:ext cx="9144000" cy="5589288"/>
          </a:xfrm>
          <a:prstGeom prst="rect">
            <a:avLst/>
          </a:prstGeom>
          <a:solidFill>
            <a:srgbClr val="000000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0" y="0"/>
            <a:ext cx="9144000" cy="1268712"/>
          </a:xfrm>
          <a:prstGeom prst="rect">
            <a:avLst/>
          </a:prstGeom>
          <a:solidFill>
            <a:srgbClr val="FFFFF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424" y="165375"/>
            <a:ext cx="8641152" cy="833301"/>
          </a:xfrm>
        </p:spPr>
        <p:txBody>
          <a:bodyPr anchor="ctr">
            <a:normAutofit/>
          </a:bodyPr>
          <a:lstStyle/>
          <a:p>
            <a:pPr algn="l"/>
            <a:r>
              <a:rPr lang="pt-BR" sz="3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E os resultados?</a:t>
            </a:r>
            <a:endParaRPr lang="pt-BR" sz="3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0" y="1268712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" name="Imagem 7"/>
          <p:cNvPicPr/>
          <p:nvPr/>
        </p:nvPicPr>
        <p:blipFill rotWithShape="1">
          <a:blip r:embed="rId2"/>
          <a:srcRect l="33875" t="12703" r="32780" b="325"/>
          <a:stretch/>
        </p:blipFill>
        <p:spPr bwMode="auto">
          <a:xfrm>
            <a:off x="232746" y="1541140"/>
            <a:ext cx="1886194" cy="261778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m 8"/>
          <p:cNvPicPr/>
          <p:nvPr/>
        </p:nvPicPr>
        <p:blipFill rotWithShape="1">
          <a:blip r:embed="rId3"/>
          <a:srcRect l="22687" t="13049" r="72867" b="66136"/>
          <a:stretch/>
        </p:blipFill>
        <p:spPr bwMode="auto">
          <a:xfrm rot="20700000">
            <a:off x="390174" y="5063347"/>
            <a:ext cx="1098545" cy="14434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Imagem 9"/>
          <p:cNvPicPr/>
          <p:nvPr/>
        </p:nvPicPr>
        <p:blipFill rotWithShape="1">
          <a:blip r:embed="rId4"/>
          <a:srcRect l="35109" t="15309" r="33839" b="3583"/>
          <a:stretch/>
        </p:blipFill>
        <p:spPr bwMode="auto">
          <a:xfrm>
            <a:off x="7076243" y="1541140"/>
            <a:ext cx="1832426" cy="25924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5" descr="http://ead.stj.jus.br/ead/pluginfile.php/13326/mod_resource/content/57/downloa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7233" y="1541140"/>
            <a:ext cx="3329534" cy="2337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m 12"/>
          <p:cNvPicPr/>
          <p:nvPr/>
        </p:nvPicPr>
        <p:blipFill rotWithShape="1">
          <a:blip r:embed="rId6"/>
          <a:srcRect l="10760" t="9406" r="59255" b="5310"/>
          <a:stretch/>
        </p:blipFill>
        <p:spPr bwMode="auto">
          <a:xfrm rot="19800000">
            <a:off x="6374797" y="4456958"/>
            <a:ext cx="1402892" cy="21975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Imagem 13"/>
          <p:cNvPicPr/>
          <p:nvPr/>
        </p:nvPicPr>
        <p:blipFill rotWithShape="1">
          <a:blip r:embed="rId3"/>
          <a:srcRect l="29180" t="12758" r="66677" b="66136"/>
          <a:stretch/>
        </p:blipFill>
        <p:spPr bwMode="auto">
          <a:xfrm>
            <a:off x="993051" y="4945776"/>
            <a:ext cx="1023659" cy="14636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Imagem 14"/>
          <p:cNvPicPr/>
          <p:nvPr/>
        </p:nvPicPr>
        <p:blipFill rotWithShape="1">
          <a:blip r:embed="rId3"/>
          <a:srcRect l="35270" t="12944" r="60464" b="66136"/>
          <a:stretch/>
        </p:blipFill>
        <p:spPr bwMode="auto">
          <a:xfrm rot="900000">
            <a:off x="1831106" y="5085400"/>
            <a:ext cx="1054308" cy="148574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">
            <a:off x="7118817" y="4430684"/>
            <a:ext cx="1542620" cy="2188245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2734156" y="4892755"/>
            <a:ext cx="400943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Atos</a:t>
            </a:r>
          </a:p>
          <a:p>
            <a:pPr algn="ctr"/>
            <a:r>
              <a:rPr lang="pt-BR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Normativos</a:t>
            </a:r>
          </a:p>
          <a:p>
            <a:pPr algn="ctr"/>
            <a:r>
              <a:rPr lang="pt-BR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Publicação</a:t>
            </a:r>
            <a:endParaRPr lang="pt-BR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Material Conscientização</a:t>
            </a:r>
            <a:endParaRPr lang="pt-BR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08775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ângulo 36"/>
          <p:cNvSpPr/>
          <p:nvPr/>
        </p:nvSpPr>
        <p:spPr>
          <a:xfrm>
            <a:off x="0" y="1268712"/>
            <a:ext cx="9144000" cy="5589288"/>
          </a:xfrm>
          <a:prstGeom prst="rect">
            <a:avLst/>
          </a:prstGeom>
          <a:solidFill>
            <a:srgbClr val="000000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0" y="0"/>
            <a:ext cx="9144000" cy="1268712"/>
          </a:xfrm>
          <a:prstGeom prst="rect">
            <a:avLst/>
          </a:prstGeom>
          <a:solidFill>
            <a:srgbClr val="FFFFF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424" y="165375"/>
            <a:ext cx="8641152" cy="833301"/>
          </a:xfrm>
        </p:spPr>
        <p:txBody>
          <a:bodyPr anchor="ctr">
            <a:normAutofit/>
          </a:bodyPr>
          <a:lstStyle/>
          <a:p>
            <a:pPr algn="l"/>
            <a:r>
              <a:rPr lang="pt-BR" sz="3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Quebrou o paradigma da sogra?</a:t>
            </a:r>
            <a:endParaRPr lang="pt-BR" sz="3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0" y="1268712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0" name="Imagem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436" y="1851383"/>
            <a:ext cx="3420456" cy="3420456"/>
          </a:xfrm>
          <a:prstGeom prst="rect">
            <a:avLst/>
          </a:prstGeom>
        </p:spPr>
      </p:pic>
      <p:pic>
        <p:nvPicPr>
          <p:cNvPr id="1032" name="Picture 8" descr="http://www.planetarte.com.br/media/catalog/product/cache/1/image/800x800/9df78eab33525d08d6e5fb8d27136e95/a/l/almofada-quadrada-sogra-sogrinha-sogrona-personalizada-planetarte-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9420" y="1851384"/>
            <a:ext cx="3420456" cy="3420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3754544" y="2888928"/>
            <a:ext cx="14475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/>
                </a:solidFill>
              </a:rPr>
              <a:t>NÃO!</a:t>
            </a:r>
            <a:endParaRPr lang="pt-BR" sz="4400" b="1" dirty="0">
              <a:solidFill>
                <a:schemeClr val="bg1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1646610" y="5359399"/>
            <a:ext cx="58507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/>
                </a:solidFill>
              </a:rPr>
              <a:t>MAS AGORA UMA SOGRA LEGAL! </a:t>
            </a:r>
            <a:endParaRPr lang="pt-BR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0111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ângulo 36"/>
          <p:cNvSpPr/>
          <p:nvPr/>
        </p:nvSpPr>
        <p:spPr>
          <a:xfrm>
            <a:off x="0" y="1268712"/>
            <a:ext cx="9144000" cy="5589288"/>
          </a:xfrm>
          <a:prstGeom prst="rect">
            <a:avLst/>
          </a:prstGeom>
          <a:solidFill>
            <a:srgbClr val="000000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0" y="0"/>
            <a:ext cx="9144000" cy="1268712"/>
          </a:xfrm>
          <a:prstGeom prst="rect">
            <a:avLst/>
          </a:prstGeom>
          <a:solidFill>
            <a:srgbClr val="FFFFF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424" y="165375"/>
            <a:ext cx="8641152" cy="833301"/>
          </a:xfrm>
        </p:spPr>
        <p:txBody>
          <a:bodyPr anchor="ctr">
            <a:normAutofit fontScale="90000"/>
          </a:bodyPr>
          <a:lstStyle/>
          <a:p>
            <a:pPr algn="l"/>
            <a:r>
              <a:rPr lang="pt-BR" sz="3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Governa Brasil www.governabrasil.com.br</a:t>
            </a:r>
            <a:endParaRPr lang="pt-BR" sz="3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0" y="1268712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184" y="1363172"/>
            <a:ext cx="7613631" cy="5400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97063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4869192"/>
            <a:ext cx="9144000" cy="1988808"/>
          </a:xfrm>
          <a:prstGeom prst="rect">
            <a:avLst/>
          </a:prstGeom>
          <a:solidFill>
            <a:srgbClr val="FFFFF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347680" y="2978940"/>
            <a:ext cx="6400800" cy="1620216"/>
          </a:xfrm>
        </p:spPr>
        <p:txBody>
          <a:bodyPr anchor="ctr">
            <a:normAutofit lnSpcReduction="10000"/>
          </a:bodyPr>
          <a:lstStyle/>
          <a:p>
            <a:pPr algn="r"/>
            <a:r>
              <a:rPr lang="pt-BR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Wadson Sampaio Pereira</a:t>
            </a:r>
          </a:p>
          <a:p>
            <a:pPr algn="r"/>
            <a:r>
              <a:rPr lang="pt-BR" sz="1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Coordenador de Auditoria de TI – STJ</a:t>
            </a:r>
          </a:p>
          <a:p>
            <a:pPr algn="r"/>
            <a:r>
              <a:rPr lang="pt-BR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wadson@stj.jus.br</a:t>
            </a:r>
          </a:p>
          <a:p>
            <a:pPr algn="r"/>
            <a:r>
              <a:rPr lang="pt-BR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stj.caut@stj.jus.br</a:t>
            </a:r>
          </a:p>
        </p:txBody>
      </p:sp>
      <p:cxnSp>
        <p:nvCxnSpPr>
          <p:cNvPr id="6" name="Conector reto 5"/>
          <p:cNvCxnSpPr/>
          <p:nvPr/>
        </p:nvCxnSpPr>
        <p:spPr>
          <a:xfrm>
            <a:off x="0" y="4869192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Retângulo 4"/>
          <p:cNvSpPr/>
          <p:nvPr/>
        </p:nvSpPr>
        <p:spPr>
          <a:xfrm>
            <a:off x="71400" y="278580"/>
            <a:ext cx="8641152" cy="1938992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r"/>
            <a:r>
              <a:rPr lang="pt-BR" sz="3200" dirty="0">
                <a:solidFill>
                  <a:schemeClr val="bg1"/>
                </a:solidFill>
              </a:rPr>
              <a:t>“O analfabeto do século XXI não será aquele que não consegue ler e escrever, mas aquele que não consegue aprender, desaprender, e reaprender</a:t>
            </a:r>
            <a:r>
              <a:rPr lang="pt-BR" sz="3200" dirty="0" smtClean="0">
                <a:solidFill>
                  <a:schemeClr val="bg1"/>
                </a:solidFill>
              </a:rPr>
              <a:t>.”</a:t>
            </a:r>
          </a:p>
          <a:p>
            <a:pPr algn="r"/>
            <a:r>
              <a:rPr lang="pt-BR" sz="2400" b="1" dirty="0" smtClean="0">
                <a:solidFill>
                  <a:schemeClr val="bg1"/>
                </a:solidFill>
              </a:rPr>
              <a:t>Alvin </a:t>
            </a:r>
            <a:r>
              <a:rPr lang="pt-BR" sz="2400" b="1" dirty="0" err="1">
                <a:solidFill>
                  <a:schemeClr val="bg1"/>
                </a:solidFill>
              </a:rPr>
              <a:t>Tofler</a:t>
            </a:r>
            <a:endParaRPr lang="pt-BR" sz="2400" b="1" dirty="0">
              <a:solidFill>
                <a:schemeClr val="bg1"/>
              </a:solidFill>
            </a:endParaRPr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1231608" y="4959204"/>
            <a:ext cx="6400800" cy="16202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pt-BR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governabrasil@governabrasil.com.br</a:t>
            </a:r>
            <a:endParaRPr lang="pt-BR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3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uiExpand="1" build="p"/>
      <p:bldP spid="5" grpId="0"/>
      <p:bldP spid="8" grpId="0" build="p"/>
    </p:bld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621</TotalTime>
  <Words>1433</Words>
  <Application>Microsoft Office PowerPoint</Application>
  <PresentationFormat>Apresentação na tela (4:3)</PresentationFormat>
  <Paragraphs>309</Paragraphs>
  <Slides>34</Slides>
  <Notes>2</Notes>
  <HiddenSlides>0</HiddenSlides>
  <MMClips>1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34</vt:i4>
      </vt:variant>
    </vt:vector>
  </HeadingPairs>
  <TitlesOfParts>
    <vt:vector size="41" baseType="lpstr">
      <vt:lpstr>Arial</vt:lpstr>
      <vt:lpstr>Calibri</vt:lpstr>
      <vt:lpstr>Cantarell</vt:lpstr>
      <vt:lpstr>Century Gothic</vt:lpstr>
      <vt:lpstr>Times New Roman</vt:lpstr>
      <vt:lpstr>Wingdings</vt:lpstr>
      <vt:lpstr>Tema do Office</vt:lpstr>
      <vt:lpstr>Abordagem prática de Governança e Gestão de TI – Visão de auditoria </vt:lpstr>
      <vt:lpstr>Agenda</vt:lpstr>
      <vt:lpstr>Organização da CAUT</vt:lpstr>
      <vt:lpstr>Quebra de paradigma... A SOGRA!</vt:lpstr>
      <vt:lpstr>Cenário encontrado</vt:lpstr>
      <vt:lpstr>Cenário encontrado</vt:lpstr>
      <vt:lpstr>Abordagem conceitual</vt:lpstr>
      <vt:lpstr>Modelos/Normas para Gestão e Governança de TI</vt:lpstr>
      <vt:lpstr>Princípios do COBIT 5 </vt:lpstr>
      <vt:lpstr>Separando Governança de Gestão</vt:lpstr>
      <vt:lpstr>Abordagem pontual “Dividir para conquistar”</vt:lpstr>
      <vt:lpstr>Direcionamento interno do CNJ</vt:lpstr>
      <vt:lpstr>Direcionamento externo do CNJ</vt:lpstr>
      <vt:lpstr>Modelos/Normas para Gestão e Governança de TI</vt:lpstr>
      <vt:lpstr>Desafio - Objetivos em diferentes aspectos Estratégico × Tático</vt:lpstr>
      <vt:lpstr>Auditoria Baseada em Riscos</vt:lpstr>
      <vt:lpstr>Alguns Controles × Riscos</vt:lpstr>
      <vt:lpstr>Levantamentos de Informação Foco em controles</vt:lpstr>
      <vt:lpstr>Levantamentos de Informação - GAP Foco em controles</vt:lpstr>
      <vt:lpstr>Case Segurança da Informação</vt:lpstr>
      <vt:lpstr>Case Contratações de TI</vt:lpstr>
      <vt:lpstr>Case Aquisição e Desenvolvimento  de Software</vt:lpstr>
      <vt:lpstr>Novo mecanismo – Avaliação periódica do Questionário de Governança do TCU</vt:lpstr>
      <vt:lpstr>Novo mecanismo – Avaliação periódica do Questionário de Governança do TCU</vt:lpstr>
      <vt:lpstr>Novo mecanismo – Avaliação periódica do Questionário de Governança do TCU</vt:lpstr>
      <vt:lpstr>Novo mecanismo – Avaliação periódica do Questionário de Governança do TCU</vt:lpstr>
      <vt:lpstr>Novo mecanismo – Avaliação periódica do Questionário de Governança do TCU</vt:lpstr>
      <vt:lpstr>Novo mecanismo – Avaliação periódica do Questionário de Governança do TCU</vt:lpstr>
      <vt:lpstr>Exemplo de ação conscientizadora da Unidade de Controle</vt:lpstr>
      <vt:lpstr>Exemplo de ação conscientizadora da Unidade de Controle</vt:lpstr>
      <vt:lpstr>E os resultados?</vt:lpstr>
      <vt:lpstr>Quebrou o paradigma da sogra?</vt:lpstr>
      <vt:lpstr>Governa Brasil www.governabrasil.com.br</vt:lpstr>
      <vt:lpstr>Apresentação do PowerPoint</vt:lpstr>
    </vt:vector>
  </TitlesOfParts>
  <Company>Superior Tribunal de Justiça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Vitor Dutra Freire</dc:creator>
  <cp:lastModifiedBy>Wadson Sampaio Pereira</cp:lastModifiedBy>
  <cp:revision>84</cp:revision>
  <dcterms:created xsi:type="dcterms:W3CDTF">2015-09-01T18:40:37Z</dcterms:created>
  <dcterms:modified xsi:type="dcterms:W3CDTF">2016-06-09T16:23:56Z</dcterms:modified>
</cp:coreProperties>
</file>