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9" r:id="rId1"/>
  </p:sldMasterIdLst>
  <p:notesMasterIdLst>
    <p:notesMasterId r:id="rId51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306" r:id="rId18"/>
    <p:sldId id="308" r:id="rId19"/>
    <p:sldId id="309" r:id="rId20"/>
    <p:sldId id="273" r:id="rId21"/>
    <p:sldId id="274" r:id="rId22"/>
    <p:sldId id="278" r:id="rId23"/>
    <p:sldId id="304" r:id="rId24"/>
    <p:sldId id="310" r:id="rId25"/>
    <p:sldId id="311" r:id="rId26"/>
    <p:sldId id="312" r:id="rId27"/>
    <p:sldId id="302" r:id="rId28"/>
    <p:sldId id="303" r:id="rId29"/>
    <p:sldId id="279" r:id="rId30"/>
    <p:sldId id="285" r:id="rId31"/>
    <p:sldId id="280" r:id="rId32"/>
    <p:sldId id="281" r:id="rId33"/>
    <p:sldId id="282" r:id="rId34"/>
    <p:sldId id="283" r:id="rId35"/>
    <p:sldId id="284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305" r:id="rId44"/>
    <p:sldId id="300" r:id="rId45"/>
    <p:sldId id="301" r:id="rId46"/>
    <p:sldId id="295" r:id="rId47"/>
    <p:sldId id="296" r:id="rId48"/>
    <p:sldId id="298" r:id="rId49"/>
    <p:sldId id="299" r:id="rId50"/>
  </p:sldIdLst>
  <p:sldSz cx="12192000" cy="6858000"/>
  <p:notesSz cx="7099300" cy="10234613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enhum Estilo, Grade de Tabe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434" autoAdjust="0"/>
  </p:normalViewPr>
  <p:slideViewPr>
    <p:cSldViewPr snapToGrid="0">
      <p:cViewPr varScale="1">
        <p:scale>
          <a:sx n="71" d="100"/>
          <a:sy n="71" d="100"/>
        </p:scale>
        <p:origin x="534" y="6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2763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2763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pPr>
              <a:defRPr/>
            </a:pPr>
            <a:fld id="{B9952725-EEF8-421C-A901-256AF22FFAF6}" type="datetimeFigureOut">
              <a:rPr lang="pt-BR"/>
              <a:pPr>
                <a:defRPr/>
              </a:pPr>
              <a:t>09/06/2016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479425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709613" y="4926013"/>
            <a:ext cx="5680075" cy="4029075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pt-BR" noProof="0" smtClean="0"/>
              <a:t>Clique para editar o texto mestre</a:t>
            </a:r>
          </a:p>
          <a:p>
            <a:pPr lvl="1"/>
            <a:r>
              <a:rPr lang="pt-BR" noProof="0" smtClean="0"/>
              <a:t>Segundo nível</a:t>
            </a:r>
          </a:p>
          <a:p>
            <a:pPr lvl="2"/>
            <a:r>
              <a:rPr lang="pt-BR" noProof="0" smtClean="0"/>
              <a:t>Terceiro nível</a:t>
            </a:r>
          </a:p>
          <a:p>
            <a:pPr lvl="3"/>
            <a:r>
              <a:rPr lang="pt-BR" noProof="0" smtClean="0"/>
              <a:t>Quarto nível</a:t>
            </a:r>
          </a:p>
          <a:p>
            <a:pPr lvl="4"/>
            <a:r>
              <a:rPr lang="pt-BR" noProof="0" smtClean="0"/>
              <a:t>Quinto nível</a:t>
            </a:r>
            <a:endParaRPr lang="pt-BR" noProof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2763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2763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pPr>
              <a:defRPr/>
            </a:pPr>
            <a:fld id="{A3FECF8A-070F-4E88-A6A8-64CBC2294AC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43771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4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smtClean="0"/>
          </a:p>
        </p:txBody>
      </p:sp>
      <p:sp>
        <p:nvSpPr>
          <p:cNvPr id="69635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3158618-2DDE-484D-B5A5-7A9CBDFB5A7F}" type="slidenum">
              <a:rPr lang="pt-BR" smtClean="0"/>
              <a:pPr/>
              <a:t>48</a:t>
            </a:fld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16962525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0" y="-7938"/>
            <a:ext cx="12192000" cy="6865938"/>
            <a:chOff x="0" y="-8467"/>
            <a:chExt cx="12192000" cy="6866467"/>
          </a:xfrm>
        </p:grpSpPr>
        <p:cxnSp>
          <p:nvCxnSpPr>
            <p:cNvPr id="5" name="Straight Connector 31"/>
            <p:cNvCxnSpPr/>
            <p:nvPr/>
          </p:nvCxnSpPr>
          <p:spPr>
            <a:xfrm>
              <a:off x="9371013" y="-528"/>
              <a:ext cx="1219200" cy="6858528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20"/>
            <p:cNvCxnSpPr/>
            <p:nvPr/>
          </p:nvCxnSpPr>
          <p:spPr>
            <a:xfrm flipH="1">
              <a:off x="7424738" y="3681168"/>
              <a:ext cx="4764087" cy="3176832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ectangle 23"/>
            <p:cNvSpPr/>
            <p:nvPr/>
          </p:nvSpPr>
          <p:spPr>
            <a:xfrm>
              <a:off x="9182100" y="-8467"/>
              <a:ext cx="3006725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25"/>
            <p:cNvSpPr/>
            <p:nvPr/>
          </p:nvSpPr>
          <p:spPr>
            <a:xfrm>
              <a:off x="9602788" y="-8467"/>
              <a:ext cx="2589212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Isosceles Triangle 26"/>
            <p:cNvSpPr/>
            <p:nvPr/>
          </p:nvSpPr>
          <p:spPr>
            <a:xfrm>
              <a:off x="8932863" y="3047706"/>
              <a:ext cx="3259137" cy="3810294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27"/>
            <p:cNvSpPr/>
            <p:nvPr/>
          </p:nvSpPr>
          <p:spPr>
            <a:xfrm>
              <a:off x="9334500" y="-8467"/>
              <a:ext cx="2854325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28"/>
            <p:cNvSpPr/>
            <p:nvPr/>
          </p:nvSpPr>
          <p:spPr>
            <a:xfrm>
              <a:off x="10898188" y="-8467"/>
              <a:ext cx="1290637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Rectangle 29"/>
            <p:cNvSpPr/>
            <p:nvPr/>
          </p:nvSpPr>
          <p:spPr>
            <a:xfrm>
              <a:off x="10939463" y="-8467"/>
              <a:ext cx="1249362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Isosceles Triangle 30"/>
            <p:cNvSpPr/>
            <p:nvPr/>
          </p:nvSpPr>
          <p:spPr>
            <a:xfrm>
              <a:off x="10371138" y="3589086"/>
              <a:ext cx="1817687" cy="326891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Isosceles Triangle 18"/>
            <p:cNvSpPr/>
            <p:nvPr/>
          </p:nvSpPr>
          <p:spPr>
            <a:xfrm rot="10800000">
              <a:off x="0" y="-528"/>
              <a:ext cx="842963" cy="5666225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5E494E-36E4-4EF8-8DF8-458E41C29ABB}" type="datetimeFigureOut">
              <a:rPr lang="en-US"/>
              <a:pPr>
                <a:defRPr/>
              </a:pPr>
              <a:t>6/9/2016</a:t>
            </a:fld>
            <a:endParaRPr lang="en-US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A2DADE-7D08-4ED6-AB63-8DC3553C59CC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9FA313-9541-40B5-B968-D209AE04DD19}" type="datetimeFigureOut">
              <a:rPr lang="en-US"/>
              <a:pPr>
                <a:defRPr/>
              </a:pPr>
              <a:t>6/9/2016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0B9199-78E4-4CF0-8D00-59A34DD1F6FD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1E8EE3-FF84-4938-9DC5-B11C32FE0B71}" type="datetimeFigureOut">
              <a:rPr lang="en-US"/>
              <a:pPr>
                <a:defRPr/>
              </a:pPr>
              <a:t>6/9/2016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3C0149-9619-4982-9F8C-16F840086C54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1A276D-1A60-4896-8FF5-E3F9083AC3DF}" type="datetimeFigureOut">
              <a:rPr lang="en-US"/>
              <a:pPr>
                <a:defRPr/>
              </a:pPr>
              <a:t>6/9/2016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5B090A-0F96-4806-831F-75187EBE2ED6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2343C9-8CAC-40AF-BD13-D2DD275188FE}" type="datetimeFigureOut">
              <a:rPr lang="en-US"/>
              <a:pPr>
                <a:defRPr/>
              </a:pPr>
              <a:t>6/9/2016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418CF5-D867-4185-92B5-A7F9EB70FD84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193236-7E79-47C4-99BD-7758AC89B343}" type="datetimeFigureOut">
              <a:rPr lang="en-US"/>
              <a:pPr>
                <a:defRPr/>
              </a:pPr>
              <a:t>6/9/2016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9AB3F3-71FB-4C8E-8D52-C16FF4BABC96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78267E-9A77-4550-B158-9D67BABB66F7}" type="datetimeFigureOut">
              <a:rPr lang="en-US"/>
              <a:pPr>
                <a:defRPr/>
              </a:pPr>
              <a:t>6/9/2016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1C0136-C777-442C-8D07-0F72770DDC24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A2306-CCFC-4750-8983-E41BD42DFE6E}" type="datetimeFigureOut">
              <a:rPr lang="en-US"/>
              <a:pPr>
                <a:defRPr/>
              </a:pPr>
              <a:t>6/9/2016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02D72F-CAD0-443E-9A1F-F49C9C201114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t-BR" noProof="0" smtClean="0"/>
              <a:t>Clique no ícone para adicionar uma imagem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7ABA2C-7644-40D0-AFC0-271DCAD71511}" type="datetimeFigureOut">
              <a:rPr lang="en-US"/>
              <a:pPr>
                <a:defRPr/>
              </a:pPr>
              <a:t>6/9/2016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4CE02F-9AEE-49F4-8B69-64E3D3CB469B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3CB51B-7E06-4063-B9D7-82BF84ACC033}" type="datetimeFigureOut">
              <a:rPr lang="en-US"/>
              <a:pPr>
                <a:defRPr/>
              </a:pPr>
              <a:t>6/9/2016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175E05-092D-4CE1-B322-DA85523D1925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9"/>
          <p:cNvSpPr txBox="1"/>
          <p:nvPr/>
        </p:nvSpPr>
        <p:spPr>
          <a:xfrm>
            <a:off x="541338" y="790575"/>
            <a:ext cx="609600" cy="584200"/>
          </a:xfrm>
          <a:prstGeom prst="rect">
            <a:avLst/>
          </a:prstGeom>
        </p:spPr>
        <p:txBody>
          <a:bodyPr anchor="ctr"/>
          <a:lstStyle/>
          <a:p>
            <a:pPr>
              <a:defRPr/>
            </a:pPr>
            <a:r>
              <a:rPr lang="en-US" sz="800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“</a:t>
            </a:r>
          </a:p>
        </p:txBody>
      </p:sp>
      <p:sp>
        <p:nvSpPr>
          <p:cNvPr id="6" name="TextBox 21"/>
          <p:cNvSpPr txBox="1"/>
          <p:nvPr/>
        </p:nvSpPr>
        <p:spPr>
          <a:xfrm>
            <a:off x="8893175" y="2886075"/>
            <a:ext cx="609600" cy="585788"/>
          </a:xfrm>
          <a:prstGeom prst="rect">
            <a:avLst/>
          </a:prstGeom>
        </p:spPr>
        <p:txBody>
          <a:bodyPr anchor="ctr"/>
          <a:lstStyle/>
          <a:p>
            <a:pPr>
              <a:defRPr/>
            </a:pPr>
            <a:r>
              <a:rPr lang="en-US" sz="800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FA059D-D2B2-4217-8702-669FAA5D3A0C}" type="datetimeFigureOut">
              <a:rPr lang="en-US"/>
              <a:pPr>
                <a:defRPr/>
              </a:pPr>
              <a:t>6/9/2016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26D7BE-51CC-4EE2-A7A8-EA332BF6B6A4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B3D775-8A91-4483-A6A9-DC8DF57006CA}" type="datetimeFigureOut">
              <a:rPr lang="en-US"/>
              <a:pPr>
                <a:defRPr/>
              </a:pPr>
              <a:t>6/9/2016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B6829F-5F67-4659-A5DE-1EFF748E5D95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3"/>
          <p:cNvSpPr txBox="1"/>
          <p:nvPr/>
        </p:nvSpPr>
        <p:spPr>
          <a:xfrm>
            <a:off x="541338" y="790575"/>
            <a:ext cx="609600" cy="584200"/>
          </a:xfrm>
          <a:prstGeom prst="rect">
            <a:avLst/>
          </a:prstGeom>
        </p:spPr>
        <p:txBody>
          <a:bodyPr anchor="ctr"/>
          <a:lstStyle/>
          <a:p>
            <a:pPr>
              <a:defRPr/>
            </a:pPr>
            <a:r>
              <a:rPr lang="en-US" sz="800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“</a:t>
            </a:r>
          </a:p>
        </p:txBody>
      </p:sp>
      <p:sp>
        <p:nvSpPr>
          <p:cNvPr id="6" name="TextBox 24"/>
          <p:cNvSpPr txBox="1"/>
          <p:nvPr/>
        </p:nvSpPr>
        <p:spPr>
          <a:xfrm>
            <a:off x="8893175" y="2886075"/>
            <a:ext cx="609600" cy="585788"/>
          </a:xfrm>
          <a:prstGeom prst="rect">
            <a:avLst/>
          </a:prstGeom>
        </p:spPr>
        <p:txBody>
          <a:bodyPr anchor="ctr"/>
          <a:lstStyle/>
          <a:p>
            <a:pPr>
              <a:defRPr/>
            </a:pPr>
            <a:r>
              <a:rPr lang="en-US" sz="800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1D71B8-5458-4E88-87AD-AA0758B4AB72}" type="datetimeFigureOut">
              <a:rPr lang="en-US"/>
              <a:pPr>
                <a:defRPr/>
              </a:pPr>
              <a:t>6/9/2016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1F4879-3385-4448-85AB-9E71A868DE26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4A5CCA-927E-4DCB-8110-E37B8E391715}" type="datetimeFigureOut">
              <a:rPr lang="en-US"/>
              <a:pPr>
                <a:defRPr/>
              </a:pPr>
              <a:t>6/9/2016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16D32B-6265-434A-83AD-A68BFF2621D4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E68142-353E-46A3-AFB0-1A5077814177}" type="datetimeFigureOut">
              <a:rPr lang="en-US"/>
              <a:pPr>
                <a:defRPr/>
              </a:pPr>
              <a:t>6/9/2016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197E0A-69A1-4D72-A0A0-4E42CA852516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D2A71F-D995-4D93-B3CC-6B56B0ADC3C5}" type="datetimeFigureOut">
              <a:rPr lang="en-US"/>
              <a:pPr>
                <a:defRPr/>
              </a:pPr>
              <a:t>6/9/2016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270E11-57A9-4A81-B52B-8E773AD3EECD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ítulo e tabe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41413" y="619125"/>
            <a:ext cx="9906000" cy="1477963"/>
          </a:xfrm>
        </p:spPr>
        <p:txBody>
          <a:bodyPr/>
          <a:lstStyle/>
          <a:p>
            <a:r>
              <a:rPr lang="en-US"/>
              <a:t>Clique para editar o estilo do título mestre</a:t>
            </a:r>
            <a:endParaRPr lang="pt-BR"/>
          </a:p>
        </p:txBody>
      </p:sp>
      <p:sp>
        <p:nvSpPr>
          <p:cNvPr id="3" name="Espaço Reservado para Tabela 2"/>
          <p:cNvSpPr>
            <a:spLocks noGrp="1"/>
          </p:cNvSpPr>
          <p:nvPr>
            <p:ph type="tbl" idx="1"/>
          </p:nvPr>
        </p:nvSpPr>
        <p:spPr>
          <a:xfrm>
            <a:off x="1141413" y="2249488"/>
            <a:ext cx="9906000" cy="3541712"/>
          </a:xfrm>
        </p:spPr>
        <p:txBody>
          <a:bodyPr rtlCol="0">
            <a:normAutofit/>
          </a:bodyPr>
          <a:lstStyle/>
          <a:p>
            <a:pPr lvl="0"/>
            <a:endParaRPr lang="pt-BR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ADC5E9-0B54-43D0-A60E-6E3D97238BE3}" type="datetimeFigureOut">
              <a:rPr lang="en-US"/>
              <a:pPr>
                <a:defRPr/>
              </a:pPr>
              <a:t>6/9/2016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A31008-D4A5-4B98-A10C-8323D19F9F78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6"/>
          <p:cNvGrpSpPr>
            <a:grpSpLocks/>
          </p:cNvGrpSpPr>
          <p:nvPr/>
        </p:nvGrpSpPr>
        <p:grpSpPr bwMode="auto">
          <a:xfrm>
            <a:off x="0" y="-7938"/>
            <a:ext cx="12192000" cy="6865938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3" y="-528"/>
              <a:ext cx="1219200" cy="6858528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4738" y="3681168"/>
              <a:ext cx="4764087" cy="3176832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2100" y="-8467"/>
              <a:ext cx="3006725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2788" y="-8467"/>
              <a:ext cx="2589212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863" y="3047706"/>
              <a:ext cx="3259137" cy="3810294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5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188" y="-8467"/>
              <a:ext cx="1290637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9463" y="-8467"/>
              <a:ext cx="1249362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138" y="3589086"/>
              <a:ext cx="1817687" cy="326891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2981"/>
              <a:ext cx="449263" cy="2845019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677863" y="609600"/>
            <a:ext cx="8596312" cy="132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título mestre</a:t>
            </a:r>
            <a:endParaRPr lang="en-US" smtClean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77863" y="2160588"/>
            <a:ext cx="8596312" cy="3881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663" y="6042025"/>
            <a:ext cx="9112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9A8437C-AD0C-4734-8BF9-E327F0AC48ED}" type="datetimeFigureOut">
              <a:rPr lang="en-US"/>
              <a:pPr>
                <a:defRPr/>
              </a:pPr>
              <a:t>6/9/2016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863" y="6042025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89963" y="6042025"/>
            <a:ext cx="6842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smtClean="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55461BC1-6D9C-476C-9315-3FAD002D47F2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8" r:id="rId11"/>
    <p:sldLayoutId id="2147483682" r:id="rId12"/>
    <p:sldLayoutId id="2147483689" r:id="rId13"/>
    <p:sldLayoutId id="2147483683" r:id="rId14"/>
    <p:sldLayoutId id="2147483684" r:id="rId15"/>
    <p:sldLayoutId id="2147483685" r:id="rId16"/>
    <p:sldLayoutId id="2147483686" r:id="rId17"/>
  </p:sldLayoutIdLst>
  <p:txStyles>
    <p:titleStyle>
      <a:lvl1pPr algn="l" defTabSz="457200" rtl="0" fontAlgn="base">
        <a:spcBef>
          <a:spcPct val="0"/>
        </a:spcBef>
        <a:spcAft>
          <a:spcPct val="0"/>
        </a:spcAft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itchFamily="34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itchFamily="34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itchFamily="34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subitem%205.7%20atua&#231;&#227;o%20unidade%20auditoria.pdf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876424" y="1600199"/>
            <a:ext cx="8791575" cy="3300413"/>
          </a:xfrm>
        </p:spPr>
        <p:txBody>
          <a:bodyPr rtlCol="0"/>
          <a:lstStyle/>
          <a:p>
            <a:pPr algn="ctr" fontAlgn="auto">
              <a:spcAft>
                <a:spcPts val="0"/>
              </a:spcAft>
              <a:defRPr/>
            </a:pPr>
            <a:r>
              <a:rPr lang="pt-BR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O CONTROLE INTERNO NO PODER JUDICIÁRIO DO BRASIL</a:t>
            </a:r>
            <a:endParaRPr lang="pt-BR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35936" y="506413"/>
            <a:ext cx="9934452" cy="5634136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BR" sz="2400" dirty="0" smtClean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Origem </a:t>
            </a:r>
            <a:r>
              <a:rPr lang="pt-BR" sz="2400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 fundamentação legal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BR" sz="2400" dirty="0" smtClean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Função </a:t>
            </a:r>
            <a:r>
              <a:rPr lang="pt-BR" sz="2400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 objetivos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BR" sz="2400" dirty="0" smtClean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Retomada </a:t>
            </a:r>
            <a:r>
              <a:rPr lang="pt-BR" sz="2400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da identidade </a:t>
            </a:r>
            <a:endParaRPr lang="pt-BR" sz="2400" dirty="0" smtClean="0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BR" sz="2400" dirty="0" smtClean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Julgados e Orientação dos órgãos de Controle Externo – TCU e CNJ</a:t>
            </a:r>
          </a:p>
          <a:p>
            <a:pPr algn="just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BR" sz="2400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pt-BR" sz="2400" dirty="0" smtClean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Adoção de Padrões e Normas Internacionais</a:t>
            </a:r>
            <a:endParaRPr lang="pt-BR" sz="2400" dirty="0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just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BR" sz="2400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pt-BR" sz="2400" dirty="0" smtClean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Diretrizes </a:t>
            </a:r>
            <a:r>
              <a:rPr lang="pt-BR" sz="2400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 atuação pedagógico-educacional das instituições pela proximidade e intercâmbio direto com os setores operacionais</a:t>
            </a:r>
          </a:p>
          <a:p>
            <a:pPr algn="just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BR" sz="2400" dirty="0" smtClean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Fortalecimento </a:t>
            </a:r>
            <a:r>
              <a:rPr lang="pt-BR" sz="2400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da segurança da gestão pela atuação preventiva e não meramente corretiva, </a:t>
            </a:r>
            <a:r>
              <a:rPr lang="pt-BR" sz="2400" i="1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 posteriori</a:t>
            </a:r>
            <a:r>
              <a:rPr lang="pt-BR" sz="2400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pt-BR" sz="2400" dirty="0" smtClean="0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just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BR" sz="2400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pt-BR" sz="2400" dirty="0" smtClean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As ações da Unidade de Controle Interno do TRE/RN e seu alinhamento às Diretrizes impostas desde o Acórdão 1074/2009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pt-BR" dirty="0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pt-BR" b="1" dirty="0">
              <a:ln w="9525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21506" name="Text Box 4"/>
          <p:cNvSpPr txBox="1">
            <a:spLocks noChangeArrowheads="1"/>
          </p:cNvSpPr>
          <p:nvPr/>
        </p:nvSpPr>
        <p:spPr bwMode="auto">
          <a:xfrm>
            <a:off x="1371600" y="506413"/>
            <a:ext cx="96726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tângulo 1"/>
          <p:cNvSpPr>
            <a:spLocks noChangeArrowheads="1"/>
          </p:cNvSpPr>
          <p:nvPr/>
        </p:nvSpPr>
        <p:spPr bwMode="auto">
          <a:xfrm>
            <a:off x="722779" y="504265"/>
            <a:ext cx="9201150" cy="5478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pt-BR" sz="48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lt"/>
                <a:ea typeface="+mj-ea"/>
                <a:cs typeface="+mj-cs"/>
              </a:rPr>
              <a:t>“FUNÇÃO CONTROLE” </a:t>
            </a:r>
          </a:p>
          <a:p>
            <a:pPr>
              <a:defRPr/>
            </a:pPr>
            <a:r>
              <a:rPr lang="pt-BR" dirty="0">
                <a:cs typeface="Times New Roman" pitchFamily="18" charset="0"/>
              </a:rPr>
              <a:t> </a:t>
            </a:r>
            <a:endParaRPr lang="pt-BR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r>
              <a:rPr lang="pt-BR" sz="2000" dirty="0">
                <a:cs typeface="Times New Roman" pitchFamily="18" charset="0"/>
              </a:rPr>
              <a:t>VEM DO CONCEITO DE </a:t>
            </a:r>
            <a:r>
              <a:rPr lang="pt-BR" sz="2400" b="1" i="1" dirty="0">
                <a:cs typeface="Times New Roman" pitchFamily="18" charset="0"/>
              </a:rPr>
              <a:t>ACCOUNTABILITY</a:t>
            </a:r>
            <a:r>
              <a:rPr lang="pt-BR" sz="2000" dirty="0">
                <a:cs typeface="Times New Roman" pitchFamily="18" charset="0"/>
              </a:rPr>
              <a:t> (TRANSPARÊNCIA, PRESTAÇÃO DE CONTAS PELA CORRETA EXECUÇÃO DA TAREFA DELEGADA)</a:t>
            </a:r>
            <a:endParaRPr lang="pt-BR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r>
              <a:rPr lang="pt-BR" sz="2000" dirty="0">
                <a:cs typeface="Times New Roman" pitchFamily="18" charset="0"/>
              </a:rPr>
              <a:t> </a:t>
            </a:r>
            <a:endParaRPr lang="pt-BR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r>
              <a:rPr lang="pt-BR" sz="2000" dirty="0">
                <a:cs typeface="Times New Roman" pitchFamily="18" charset="0"/>
              </a:rPr>
              <a:t>DESDE A CONSTITUIÇÃO DE 1988 JÁ ESTÁ DEFINIDA COMO UMA </a:t>
            </a:r>
            <a:r>
              <a:rPr lang="pt-BR" sz="2000" b="1" dirty="0">
                <a:cs typeface="Times New Roman" pitchFamily="18" charset="0"/>
              </a:rPr>
              <a:t>FUNÇÃO/OBRIGAÇÃO</a:t>
            </a:r>
            <a:r>
              <a:rPr lang="pt-BR" sz="2000" dirty="0">
                <a:cs typeface="Times New Roman" pitchFamily="18" charset="0"/>
              </a:rPr>
              <a:t> DO ESTADO, AO QUAL </a:t>
            </a:r>
            <a:r>
              <a:rPr lang="pt-BR" sz="2000" i="1" dirty="0">
                <a:cs typeface="Times New Roman" pitchFamily="18" charset="0"/>
              </a:rPr>
              <a:t>A SOCIEDADE/CIDADÃ </a:t>
            </a:r>
            <a:r>
              <a:rPr lang="pt-BR" sz="2000" b="1" i="1" dirty="0">
                <a:cs typeface="Times New Roman" pitchFamily="18" charset="0"/>
              </a:rPr>
              <a:t>DELEGA</a:t>
            </a:r>
            <a:r>
              <a:rPr lang="pt-BR" sz="2000" i="1" dirty="0">
                <a:cs typeface="Times New Roman" pitchFamily="18" charset="0"/>
              </a:rPr>
              <a:t> A RESPONSABILIDADE DA EXECUTAR TAREFAS </a:t>
            </a:r>
            <a:r>
              <a:rPr lang="pt-BR" sz="2000" dirty="0">
                <a:cs typeface="Times New Roman" pitchFamily="18" charset="0"/>
              </a:rPr>
              <a:t>QUE ESTA PRÓPRIA NÃO TEM COMO DESEMPENHAR DIRETAMENTE, SEM UMA ESTRUTURA ADEQUADA.</a:t>
            </a:r>
            <a:endParaRPr lang="pt-BR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r>
              <a:rPr lang="pt-BR" sz="2000" dirty="0">
                <a:cs typeface="Times New Roman" pitchFamily="18" charset="0"/>
              </a:rPr>
              <a:t> </a:t>
            </a:r>
            <a:endParaRPr lang="pt-BR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r>
              <a:rPr lang="pt-BR" sz="2000" dirty="0">
                <a:cs typeface="Times New Roman" pitchFamily="18" charset="0"/>
              </a:rPr>
              <a:t>O LEGISLADOR CONSTITUINTE POSSUÍA UMA VISÃO MUITO À FRENTE DO SEU TEMPO, O QUE PODE SER A CAUSA DA DIFICULDADE, ATÉ HOJE, DE ACOMODAÇÃO DO ESTADO À REALIDADE ANTEVISTA/PROPUGNADA NA CARTA MAGNA.</a:t>
            </a:r>
            <a:endParaRPr lang="pt-BR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tângulo 1"/>
          <p:cNvSpPr>
            <a:spLocks noChangeArrowheads="1"/>
          </p:cNvSpPr>
          <p:nvPr/>
        </p:nvSpPr>
        <p:spPr bwMode="auto">
          <a:xfrm>
            <a:off x="788334" y="400050"/>
            <a:ext cx="9115425" cy="997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pt-BR" sz="2400" b="1" u="sng" dirty="0">
                <a:latin typeface="Times New Roman" pitchFamily="18" charset="0"/>
                <a:cs typeface="Times New Roman" pitchFamily="18" charset="0"/>
              </a:rPr>
              <a:t>CONSTITUIÇÃO FEDERAL</a:t>
            </a:r>
            <a:endParaRPr lang="pt-BR" sz="24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ts val="600"/>
              </a:spcBef>
              <a:defRPr/>
            </a:pPr>
            <a:r>
              <a:rPr lang="pt-BR" sz="2400" dirty="0">
                <a:latin typeface="Calibri" pitchFamily="34" charset="0"/>
              </a:rPr>
              <a:t>Seção IX - DA FISCALIZAÇÃO CONTÁBIL, FINANCEIRA E ORÇAMENTÁRIA</a:t>
            </a:r>
            <a:endParaRPr lang="pt-BR" sz="2400" dirty="0">
              <a:latin typeface="Times New Roman" pitchFamily="18" charset="0"/>
            </a:endParaRPr>
          </a:p>
          <a:p>
            <a:pPr algn="just">
              <a:spcBef>
                <a:spcPts val="600"/>
              </a:spcBef>
              <a:defRPr/>
            </a:pPr>
            <a:r>
              <a:rPr lang="pt-BR" sz="2200" b="1" dirty="0">
                <a:latin typeface="Calibri" pitchFamily="34" charset="0"/>
              </a:rPr>
              <a:t>Art. 70. A fiscalização contábil, financeira, orçamentária, operacional e patrimonial da União</a:t>
            </a:r>
            <a:r>
              <a:rPr lang="pt-BR" sz="2200" dirty="0">
                <a:latin typeface="Calibri" pitchFamily="34" charset="0"/>
              </a:rPr>
              <a:t> </a:t>
            </a:r>
            <a:r>
              <a:rPr lang="pt-BR" sz="2000" dirty="0">
                <a:latin typeface="Calibri" pitchFamily="34" charset="0"/>
              </a:rPr>
              <a:t>e das entidades da administração direta e indireta, quanto à legalidade, legitimidade, economicidade, aplicação das subvenções e renúncia de receitas, </a:t>
            </a:r>
            <a:r>
              <a:rPr lang="pt-BR" sz="2200" b="1" dirty="0">
                <a:solidFill>
                  <a:schemeClr val="accent4"/>
                </a:solidFill>
                <a:latin typeface="Calibri" pitchFamily="34" charset="0"/>
              </a:rPr>
              <a:t>será exercida pelo Congresso Nacional, mediante controle </a:t>
            </a:r>
            <a:r>
              <a:rPr lang="pt-BR" sz="2200" b="1" u="sng" dirty="0">
                <a:solidFill>
                  <a:schemeClr val="accent4"/>
                </a:solidFill>
                <a:latin typeface="Calibri" pitchFamily="34" charset="0"/>
              </a:rPr>
              <a:t>externo</a:t>
            </a:r>
            <a:r>
              <a:rPr lang="pt-BR" sz="2200" dirty="0">
                <a:solidFill>
                  <a:schemeClr val="accent4"/>
                </a:solidFill>
                <a:latin typeface="Calibri" pitchFamily="34" charset="0"/>
              </a:rPr>
              <a:t>, </a:t>
            </a:r>
            <a:r>
              <a:rPr lang="pt-BR" sz="2200" b="1" i="1" dirty="0">
                <a:solidFill>
                  <a:schemeClr val="accent4"/>
                </a:solidFill>
                <a:latin typeface="Calibri" pitchFamily="34" charset="0"/>
              </a:rPr>
              <a:t>e pelo sistema de </a:t>
            </a:r>
            <a:r>
              <a:rPr lang="pt-BR" sz="2200" b="1" i="1" u="sng" dirty="0">
                <a:solidFill>
                  <a:schemeClr val="accent4"/>
                </a:solidFill>
                <a:latin typeface="Calibri" pitchFamily="34" charset="0"/>
              </a:rPr>
              <a:t>controle interno de cada Poder.</a:t>
            </a:r>
          </a:p>
          <a:p>
            <a:pPr algn="just">
              <a:spcBef>
                <a:spcPts val="600"/>
              </a:spcBef>
              <a:defRPr/>
            </a:pPr>
            <a:r>
              <a:rPr lang="pt-BR" sz="2200" b="1" dirty="0">
                <a:latin typeface="Calibri" pitchFamily="34" charset="0"/>
              </a:rPr>
              <a:t>(...)</a:t>
            </a:r>
          </a:p>
          <a:p>
            <a:pPr algn="just">
              <a:spcBef>
                <a:spcPts val="600"/>
              </a:spcBef>
              <a:defRPr/>
            </a:pPr>
            <a:r>
              <a:rPr lang="pt-BR" sz="2200" b="1" dirty="0">
                <a:latin typeface="Calibri" pitchFamily="34" charset="0"/>
              </a:rPr>
              <a:t>Art. 71. O </a:t>
            </a:r>
            <a:r>
              <a:rPr lang="pt-BR" sz="2200" b="1" u="sng" dirty="0">
                <a:solidFill>
                  <a:schemeClr val="accent4"/>
                </a:solidFill>
                <a:latin typeface="Calibri" pitchFamily="34" charset="0"/>
              </a:rPr>
              <a:t>controle externo</a:t>
            </a:r>
            <a:r>
              <a:rPr lang="pt-BR" sz="2200" b="1" dirty="0">
                <a:latin typeface="Calibri" pitchFamily="34" charset="0"/>
              </a:rPr>
              <a:t>, a cargo do Congresso Nacional, será exercido com o auxílio do </a:t>
            </a:r>
            <a:r>
              <a:rPr lang="pt-BR" sz="2200" b="1" dirty="0">
                <a:solidFill>
                  <a:schemeClr val="accent4"/>
                </a:solidFill>
                <a:latin typeface="Calibri" pitchFamily="34" charset="0"/>
              </a:rPr>
              <a:t>Tribunal de Contas da União</a:t>
            </a:r>
            <a:r>
              <a:rPr lang="pt-BR" sz="2200" dirty="0">
                <a:latin typeface="Calibri" pitchFamily="34" charset="0"/>
              </a:rPr>
              <a:t>, ao qual compete:</a:t>
            </a:r>
            <a:endParaRPr lang="pt-BR" sz="2200" dirty="0">
              <a:latin typeface="Times New Roman" pitchFamily="18" charset="0"/>
            </a:endParaRPr>
          </a:p>
          <a:p>
            <a:pPr algn="just">
              <a:spcBef>
                <a:spcPts val="600"/>
              </a:spcBef>
              <a:defRPr/>
            </a:pPr>
            <a:r>
              <a:rPr lang="pt-BR" sz="2200" dirty="0">
                <a:latin typeface="Calibri" pitchFamily="34" charset="0"/>
              </a:rPr>
              <a:t>(...)</a:t>
            </a:r>
            <a:endParaRPr lang="pt-BR" sz="2200" dirty="0">
              <a:latin typeface="Times New Roman" pitchFamily="18" charset="0"/>
            </a:endParaRPr>
          </a:p>
          <a:p>
            <a:pPr algn="just">
              <a:spcBef>
                <a:spcPts val="600"/>
              </a:spcBef>
              <a:defRPr/>
            </a:pPr>
            <a:r>
              <a:rPr lang="pt-BR" sz="2200" b="1" dirty="0">
                <a:latin typeface="Calibri" pitchFamily="34" charset="0"/>
              </a:rPr>
              <a:t>II - </a:t>
            </a:r>
            <a:r>
              <a:rPr lang="pt-BR" sz="2200" b="1" dirty="0">
                <a:solidFill>
                  <a:schemeClr val="accent4"/>
                </a:solidFill>
                <a:latin typeface="Calibri" pitchFamily="34" charset="0"/>
              </a:rPr>
              <a:t>julgar as contas </a:t>
            </a:r>
            <a:r>
              <a:rPr lang="pt-BR" sz="2200" b="1" dirty="0">
                <a:latin typeface="Calibri" pitchFamily="34" charset="0"/>
              </a:rPr>
              <a:t>dos administradores e demais responsáveis por dinheiros, bens e valores públicos da administração direta e indireta</a:t>
            </a:r>
            <a:r>
              <a:rPr lang="pt-BR" sz="2200" dirty="0">
                <a:latin typeface="Calibri" pitchFamily="34" charset="0"/>
              </a:rPr>
              <a:t>, </a:t>
            </a:r>
            <a:r>
              <a:rPr lang="pt-BR" sz="2000" dirty="0">
                <a:latin typeface="Calibri" pitchFamily="34" charset="0"/>
              </a:rPr>
              <a:t>incluídas as fundações e sociedades instituídas e mantidas pelo Poder Público federal, e as contas daqueles que derem causa a perda, extravio ou outra irregularidade de que resulte prejuízo ao erário público;</a:t>
            </a:r>
            <a:endParaRPr lang="pt-BR" sz="2000" dirty="0">
              <a:latin typeface="Times New Roman" pitchFamily="18" charset="0"/>
            </a:endParaRPr>
          </a:p>
          <a:p>
            <a:pPr algn="just">
              <a:spcBef>
                <a:spcPts val="600"/>
              </a:spcBef>
              <a:defRPr/>
            </a:pPr>
            <a:endParaRPr lang="pt-BR" sz="2200" b="1" dirty="0">
              <a:latin typeface="Calibri" pitchFamily="34" charset="0"/>
            </a:endParaRPr>
          </a:p>
          <a:p>
            <a:pPr algn="just">
              <a:spcBef>
                <a:spcPts val="600"/>
              </a:spcBef>
              <a:defRPr/>
            </a:pPr>
            <a:endParaRPr lang="pt-BR" sz="2400" b="1" dirty="0">
              <a:latin typeface="Calibri" pitchFamily="34" charset="0"/>
            </a:endParaRPr>
          </a:p>
          <a:p>
            <a:pPr algn="just">
              <a:spcBef>
                <a:spcPts val="600"/>
              </a:spcBef>
              <a:defRPr/>
            </a:pPr>
            <a:endParaRPr lang="pt-BR" sz="2000" b="1" dirty="0">
              <a:latin typeface="Calibri" pitchFamily="34" charset="0"/>
            </a:endParaRPr>
          </a:p>
          <a:p>
            <a:pPr algn="just">
              <a:spcBef>
                <a:spcPts val="600"/>
              </a:spcBef>
              <a:defRPr/>
            </a:pPr>
            <a:endParaRPr lang="pt-BR" sz="2000" b="1" dirty="0">
              <a:latin typeface="Calibri" pitchFamily="34" charset="0"/>
            </a:endParaRPr>
          </a:p>
          <a:p>
            <a:pPr algn="just">
              <a:spcBef>
                <a:spcPts val="600"/>
              </a:spcBef>
              <a:defRPr/>
            </a:pPr>
            <a:endParaRPr lang="pt-BR" sz="2000" b="1" dirty="0">
              <a:latin typeface="Calibri" pitchFamily="34" charset="0"/>
            </a:endParaRPr>
          </a:p>
          <a:p>
            <a:pPr algn="just">
              <a:spcBef>
                <a:spcPts val="600"/>
              </a:spcBef>
              <a:defRPr/>
            </a:pPr>
            <a:endParaRPr lang="pt-BR" sz="2000" b="1" dirty="0">
              <a:latin typeface="Calibri" pitchFamily="34" charset="0"/>
            </a:endParaRPr>
          </a:p>
          <a:p>
            <a:pPr algn="just">
              <a:spcBef>
                <a:spcPts val="600"/>
              </a:spcBef>
              <a:defRPr/>
            </a:pPr>
            <a:endParaRPr lang="pt-BR" sz="2000" b="1" dirty="0">
              <a:latin typeface="Calibri" pitchFamily="34" charset="0"/>
            </a:endParaRPr>
          </a:p>
          <a:p>
            <a:pPr algn="just">
              <a:spcBef>
                <a:spcPts val="600"/>
              </a:spcBef>
              <a:defRPr/>
            </a:pPr>
            <a:endParaRPr lang="pt-BR" sz="2000" b="1" dirty="0">
              <a:latin typeface="Calibri" pitchFamily="34" charset="0"/>
            </a:endParaRPr>
          </a:p>
          <a:p>
            <a:pPr algn="just">
              <a:spcBef>
                <a:spcPts val="600"/>
              </a:spcBef>
              <a:defRPr/>
            </a:pPr>
            <a:endParaRPr lang="pt-BR" sz="2000" b="1" dirty="0">
              <a:latin typeface="Calibri" pitchFamily="34" charset="0"/>
            </a:endParaRPr>
          </a:p>
          <a:p>
            <a:pPr algn="just">
              <a:spcBef>
                <a:spcPts val="600"/>
              </a:spcBef>
              <a:defRPr/>
            </a:pPr>
            <a:endParaRPr lang="pt-BR" sz="2000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tângulo 1"/>
          <p:cNvSpPr>
            <a:spLocks noChangeArrowheads="1"/>
          </p:cNvSpPr>
          <p:nvPr/>
        </p:nvSpPr>
        <p:spPr bwMode="auto">
          <a:xfrm>
            <a:off x="769938" y="404813"/>
            <a:ext cx="10317162" cy="6262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ts val="600"/>
              </a:spcBef>
              <a:defRPr/>
            </a:pPr>
            <a:r>
              <a:rPr lang="pt-BR" sz="2200" b="1" dirty="0">
                <a:latin typeface="Calibri" pitchFamily="34" charset="0"/>
              </a:rPr>
              <a:t>III - </a:t>
            </a:r>
            <a:r>
              <a:rPr lang="pt-BR" sz="2200" b="1" dirty="0">
                <a:solidFill>
                  <a:schemeClr val="accent4"/>
                </a:solidFill>
                <a:latin typeface="Calibri" pitchFamily="34" charset="0"/>
              </a:rPr>
              <a:t>apreciar</a:t>
            </a:r>
            <a:r>
              <a:rPr lang="pt-BR" sz="2200" b="1" dirty="0">
                <a:latin typeface="Calibri" pitchFamily="34" charset="0"/>
              </a:rPr>
              <a:t>, para fins de registro, </a:t>
            </a:r>
            <a:r>
              <a:rPr lang="pt-BR" sz="2200" b="1" dirty="0">
                <a:solidFill>
                  <a:schemeClr val="accent4"/>
                </a:solidFill>
                <a:latin typeface="Calibri" pitchFamily="34" charset="0"/>
              </a:rPr>
              <a:t>a legalidade dos atos </a:t>
            </a:r>
            <a:r>
              <a:rPr lang="pt-BR" sz="2200" b="1" dirty="0">
                <a:latin typeface="Calibri" pitchFamily="34" charset="0"/>
              </a:rPr>
              <a:t>de admissão de pessoal, a qualquer título, na administração direta e indireta</a:t>
            </a:r>
            <a:r>
              <a:rPr lang="pt-BR" sz="2200" dirty="0">
                <a:latin typeface="Calibri" pitchFamily="34" charset="0"/>
              </a:rPr>
              <a:t>, incluídas as fundações instituídas e mantidas pelo Poder Público, excetuadas as nomeações para cargo de provimento em comissão, bem como a das concessões de aposentadorias, reformas e pensões, ressalvadas as melhorias posteriores que não alterem o fundamento legal do ato concessório;</a:t>
            </a:r>
            <a:endParaRPr lang="pt-BR" sz="2200" dirty="0">
              <a:latin typeface="Times New Roman" pitchFamily="18" charset="0"/>
            </a:endParaRPr>
          </a:p>
          <a:p>
            <a:pPr algn="just">
              <a:spcBef>
                <a:spcPts val="600"/>
              </a:spcBef>
              <a:defRPr/>
            </a:pPr>
            <a:r>
              <a:rPr lang="pt-BR" sz="2200" b="1" dirty="0">
                <a:latin typeface="Calibri" pitchFamily="34" charset="0"/>
              </a:rPr>
              <a:t>IV - </a:t>
            </a:r>
            <a:r>
              <a:rPr lang="pt-BR" sz="2200" b="1" dirty="0">
                <a:solidFill>
                  <a:schemeClr val="accent4"/>
                </a:solidFill>
                <a:latin typeface="Calibri" pitchFamily="34" charset="0"/>
              </a:rPr>
              <a:t>realizar, por iniciativa própria</a:t>
            </a:r>
            <a:r>
              <a:rPr lang="pt-BR" sz="2200" b="1" dirty="0">
                <a:solidFill>
                  <a:srgbClr val="FFFF00"/>
                </a:solidFill>
                <a:latin typeface="Calibri" pitchFamily="34" charset="0"/>
              </a:rPr>
              <a:t>,</a:t>
            </a:r>
            <a:r>
              <a:rPr lang="pt-BR" sz="2200" b="1" dirty="0">
                <a:latin typeface="Calibri" pitchFamily="34" charset="0"/>
              </a:rPr>
              <a:t> </a:t>
            </a:r>
            <a:r>
              <a:rPr lang="pt-BR" sz="2200" dirty="0">
                <a:latin typeface="Calibri" pitchFamily="34" charset="0"/>
              </a:rPr>
              <a:t>da Câmara dos Deputados, do Senado Federal, de Comissão técnica ou de inquérito</a:t>
            </a:r>
            <a:r>
              <a:rPr lang="pt-BR" sz="2200" b="1" dirty="0">
                <a:latin typeface="Calibri" pitchFamily="34" charset="0"/>
              </a:rPr>
              <a:t>, </a:t>
            </a:r>
            <a:r>
              <a:rPr lang="pt-BR" sz="2200" b="1" dirty="0">
                <a:solidFill>
                  <a:schemeClr val="accent4"/>
                </a:solidFill>
                <a:latin typeface="Calibri" pitchFamily="34" charset="0"/>
              </a:rPr>
              <a:t>inspeções e auditorias </a:t>
            </a:r>
            <a:r>
              <a:rPr lang="pt-BR" sz="2200" b="1" dirty="0">
                <a:latin typeface="Calibri" pitchFamily="34" charset="0"/>
              </a:rPr>
              <a:t>de natureza contábil, financeira, orçamentária, operacional e patrimonial, </a:t>
            </a:r>
            <a:r>
              <a:rPr lang="pt-BR" sz="2200" b="1" dirty="0">
                <a:solidFill>
                  <a:schemeClr val="accent4"/>
                </a:solidFill>
                <a:latin typeface="Calibri" pitchFamily="34" charset="0"/>
              </a:rPr>
              <a:t>nas unidades administrativas dos Poderes </a:t>
            </a:r>
            <a:r>
              <a:rPr lang="pt-BR" sz="2200" dirty="0">
                <a:latin typeface="Calibri" pitchFamily="34" charset="0"/>
              </a:rPr>
              <a:t>Legislativo, Executivo e </a:t>
            </a:r>
            <a:r>
              <a:rPr lang="pt-BR" sz="2200" b="1" dirty="0">
                <a:solidFill>
                  <a:schemeClr val="accent4"/>
                </a:solidFill>
                <a:latin typeface="Calibri" pitchFamily="34" charset="0"/>
              </a:rPr>
              <a:t>Judiciário</a:t>
            </a:r>
            <a:r>
              <a:rPr lang="pt-BR" sz="2200" dirty="0">
                <a:latin typeface="Calibri" pitchFamily="34" charset="0"/>
              </a:rPr>
              <a:t>, e demais entidades referidas no inciso II;</a:t>
            </a:r>
          </a:p>
          <a:p>
            <a:pPr algn="just">
              <a:spcBef>
                <a:spcPts val="600"/>
              </a:spcBef>
              <a:defRPr/>
            </a:pPr>
            <a:r>
              <a:rPr lang="pt-BR" sz="2200" dirty="0">
                <a:latin typeface="Calibri" pitchFamily="34" charset="0"/>
              </a:rPr>
              <a:t>(...)</a:t>
            </a:r>
            <a:endParaRPr lang="pt-BR" sz="2200" dirty="0">
              <a:latin typeface="Times New Roman" pitchFamily="18" charset="0"/>
            </a:endParaRPr>
          </a:p>
          <a:p>
            <a:pPr algn="just">
              <a:spcBef>
                <a:spcPts val="600"/>
              </a:spcBef>
              <a:defRPr/>
            </a:pPr>
            <a:r>
              <a:rPr lang="pt-BR" sz="2200" b="1" dirty="0">
                <a:latin typeface="Calibri" pitchFamily="34" charset="0"/>
              </a:rPr>
              <a:t>VIII - </a:t>
            </a:r>
            <a:r>
              <a:rPr lang="pt-BR" sz="2200" b="1" dirty="0">
                <a:solidFill>
                  <a:schemeClr val="accent4"/>
                </a:solidFill>
                <a:latin typeface="Calibri" pitchFamily="34" charset="0"/>
              </a:rPr>
              <a:t>aplicar aos responsáveis</a:t>
            </a:r>
            <a:r>
              <a:rPr lang="pt-BR" sz="2200" b="1" dirty="0">
                <a:latin typeface="Calibri" pitchFamily="34" charset="0"/>
              </a:rPr>
              <a:t>, em caso de ilegalidade de despesa ou irregularidade de contas, </a:t>
            </a:r>
            <a:r>
              <a:rPr lang="pt-BR" sz="2200" b="1" dirty="0">
                <a:solidFill>
                  <a:schemeClr val="accent4"/>
                </a:solidFill>
                <a:latin typeface="Calibri" pitchFamily="34" charset="0"/>
              </a:rPr>
              <a:t>as sanções previstas em lei</a:t>
            </a:r>
            <a:r>
              <a:rPr lang="pt-BR" sz="2200" dirty="0">
                <a:latin typeface="Calibri" pitchFamily="34" charset="0"/>
              </a:rPr>
              <a:t>, que estabelecerá, entre outras cominações, multa proporcional ao dano causado ao erário;</a:t>
            </a:r>
            <a:endParaRPr lang="pt-BR" sz="2200" dirty="0">
              <a:latin typeface="Times New Roman" pitchFamily="18" charset="0"/>
            </a:endParaRPr>
          </a:p>
          <a:p>
            <a:pPr algn="just">
              <a:spcBef>
                <a:spcPts val="600"/>
              </a:spcBef>
              <a:defRPr/>
            </a:pPr>
            <a:r>
              <a:rPr lang="pt-BR" sz="2200" dirty="0">
                <a:latin typeface="Calibri" pitchFamily="34" charset="0"/>
              </a:rPr>
              <a:t>IX - assinar prazo para que o órgão ou entidade adote as providências necessárias ao exato cumprimento da lei, se verificada ilegalidade;</a:t>
            </a:r>
            <a:endParaRPr lang="pt-BR" sz="2200" dirty="0">
              <a:latin typeface="Times New Roman" pitchFamily="18" charset="0"/>
            </a:endParaRPr>
          </a:p>
          <a:p>
            <a:pPr algn="just">
              <a:spcBef>
                <a:spcPts val="600"/>
              </a:spcBef>
              <a:defRPr/>
            </a:pPr>
            <a:endParaRPr lang="pt-BR" sz="2200" b="1" dirty="0">
              <a:solidFill>
                <a:schemeClr val="accent4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tângulo 1"/>
          <p:cNvSpPr>
            <a:spLocks noChangeArrowheads="1"/>
          </p:cNvSpPr>
          <p:nvPr/>
        </p:nvSpPr>
        <p:spPr bwMode="auto">
          <a:xfrm>
            <a:off x="524435" y="326932"/>
            <a:ext cx="9472613" cy="670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ts val="600"/>
              </a:spcBef>
              <a:defRPr/>
            </a:pPr>
            <a:r>
              <a:rPr lang="pt-BR" sz="2400" b="1" dirty="0">
                <a:latin typeface="Calibri" pitchFamily="34" charset="0"/>
              </a:rPr>
              <a:t>X - </a:t>
            </a:r>
            <a:r>
              <a:rPr lang="pt-BR" sz="2200" b="1" dirty="0">
                <a:solidFill>
                  <a:schemeClr val="accent4"/>
                </a:solidFill>
                <a:latin typeface="Calibri" pitchFamily="34" charset="0"/>
              </a:rPr>
              <a:t>sustar</a:t>
            </a:r>
            <a:r>
              <a:rPr lang="pt-BR" sz="2400" b="1" dirty="0">
                <a:latin typeface="Calibri" pitchFamily="34" charset="0"/>
              </a:rPr>
              <a:t>, se não atendido, </a:t>
            </a:r>
            <a:r>
              <a:rPr lang="pt-BR" sz="2200" b="1" dirty="0">
                <a:solidFill>
                  <a:schemeClr val="accent4"/>
                </a:solidFill>
                <a:latin typeface="Calibri" pitchFamily="34" charset="0"/>
              </a:rPr>
              <a:t>a execução do ato impugnado</a:t>
            </a:r>
            <a:r>
              <a:rPr lang="pt-BR" sz="2400" dirty="0">
                <a:latin typeface="Calibri" pitchFamily="34" charset="0"/>
              </a:rPr>
              <a:t>, comunicando a decisão à Câmara dos Deputados e ao Senado Federal;</a:t>
            </a:r>
            <a:endParaRPr lang="pt-BR" sz="2400" dirty="0">
              <a:latin typeface="Times New Roman" pitchFamily="18" charset="0"/>
            </a:endParaRPr>
          </a:p>
          <a:p>
            <a:pPr algn="just">
              <a:spcBef>
                <a:spcPts val="600"/>
              </a:spcBef>
              <a:defRPr/>
            </a:pPr>
            <a:r>
              <a:rPr lang="pt-BR" sz="2400" dirty="0">
                <a:latin typeface="Calibri" pitchFamily="34" charset="0"/>
              </a:rPr>
              <a:t>XI - representar ao Poder competente sobre irregularidades ou abusos apurados.</a:t>
            </a:r>
            <a:endParaRPr lang="pt-BR" sz="2400" dirty="0">
              <a:latin typeface="Times New Roman" pitchFamily="18" charset="0"/>
            </a:endParaRPr>
          </a:p>
          <a:p>
            <a:pPr algn="just">
              <a:spcBef>
                <a:spcPts val="600"/>
              </a:spcBef>
              <a:defRPr/>
            </a:pPr>
            <a:r>
              <a:rPr lang="pt-BR" sz="2400" dirty="0">
                <a:latin typeface="Calibri" pitchFamily="34" charset="0"/>
              </a:rPr>
              <a:t>(...)</a:t>
            </a:r>
            <a:endParaRPr lang="pt-BR" sz="2400" dirty="0">
              <a:latin typeface="Times New Roman" pitchFamily="18" charset="0"/>
            </a:endParaRPr>
          </a:p>
          <a:p>
            <a:pPr algn="just">
              <a:spcBef>
                <a:spcPts val="600"/>
              </a:spcBef>
              <a:defRPr/>
            </a:pPr>
            <a:r>
              <a:rPr lang="pt-BR" sz="2400" dirty="0">
                <a:latin typeface="Calibri" pitchFamily="34" charset="0"/>
              </a:rPr>
              <a:t>§ 3º </a:t>
            </a:r>
            <a:r>
              <a:rPr lang="pt-BR" sz="2200" b="1" dirty="0">
                <a:solidFill>
                  <a:schemeClr val="accent4"/>
                </a:solidFill>
                <a:latin typeface="Calibri" pitchFamily="34" charset="0"/>
              </a:rPr>
              <a:t>As decisões do Tribunal de que resulte imputação de débito ou multa terão eficácia de título executivo</a:t>
            </a:r>
            <a:r>
              <a:rPr lang="pt-BR" sz="2400" dirty="0">
                <a:latin typeface="Calibri" pitchFamily="34" charset="0"/>
              </a:rPr>
              <a:t>.</a:t>
            </a:r>
          </a:p>
          <a:p>
            <a:pPr algn="just">
              <a:spcBef>
                <a:spcPts val="600"/>
              </a:spcBef>
              <a:defRPr/>
            </a:pPr>
            <a:r>
              <a:rPr lang="pt-BR" sz="2200" dirty="0">
                <a:latin typeface="Calibri" pitchFamily="34" charset="0"/>
              </a:rPr>
              <a:t>(...)</a:t>
            </a:r>
            <a:endParaRPr lang="pt-BR" sz="2200" dirty="0">
              <a:latin typeface="Times New Roman" pitchFamily="18" charset="0"/>
            </a:endParaRPr>
          </a:p>
          <a:p>
            <a:pPr algn="just">
              <a:spcBef>
                <a:spcPts val="600"/>
              </a:spcBef>
              <a:defRPr/>
            </a:pPr>
            <a:r>
              <a:rPr lang="pt-BR" sz="2200" b="1" dirty="0">
                <a:latin typeface="Calibri" pitchFamily="34" charset="0"/>
              </a:rPr>
              <a:t>Art. 74. </a:t>
            </a:r>
            <a:r>
              <a:rPr lang="pt-BR" sz="2200" b="1" dirty="0">
                <a:solidFill>
                  <a:schemeClr val="accent4"/>
                </a:solidFill>
                <a:latin typeface="Calibri" pitchFamily="34" charset="0"/>
              </a:rPr>
              <a:t>Os Poderes </a:t>
            </a:r>
            <a:r>
              <a:rPr lang="pt-BR" sz="2200" dirty="0">
                <a:latin typeface="Calibri" pitchFamily="34" charset="0"/>
              </a:rPr>
              <a:t>Legislativo, Executivo e </a:t>
            </a:r>
            <a:r>
              <a:rPr lang="pt-BR" sz="2200" b="1" dirty="0">
                <a:solidFill>
                  <a:schemeClr val="accent4"/>
                </a:solidFill>
                <a:latin typeface="Calibri" pitchFamily="34" charset="0"/>
              </a:rPr>
              <a:t>Judiciário</a:t>
            </a:r>
            <a:r>
              <a:rPr lang="pt-BR" sz="2200" dirty="0">
                <a:solidFill>
                  <a:schemeClr val="accent4"/>
                </a:solidFill>
                <a:latin typeface="Calibri" pitchFamily="34" charset="0"/>
              </a:rPr>
              <a:t> </a:t>
            </a:r>
            <a:r>
              <a:rPr lang="pt-BR" sz="2200" b="1" dirty="0">
                <a:solidFill>
                  <a:schemeClr val="accent4"/>
                </a:solidFill>
                <a:latin typeface="Calibri" pitchFamily="34" charset="0"/>
              </a:rPr>
              <a:t>manterão, </a:t>
            </a:r>
            <a:r>
              <a:rPr lang="pt-BR" sz="2200" b="1" u="sng" dirty="0">
                <a:solidFill>
                  <a:schemeClr val="accent4"/>
                </a:solidFill>
                <a:latin typeface="Calibri" pitchFamily="34" charset="0"/>
              </a:rPr>
              <a:t>de forma integrada, sistema de controle interno</a:t>
            </a:r>
            <a:r>
              <a:rPr lang="pt-BR" sz="2200" b="1" dirty="0">
                <a:latin typeface="Calibri" pitchFamily="34" charset="0"/>
              </a:rPr>
              <a:t> com a finalidade de:</a:t>
            </a:r>
            <a:endParaRPr lang="pt-BR" sz="2200" dirty="0">
              <a:latin typeface="Times New Roman" pitchFamily="18" charset="0"/>
            </a:endParaRPr>
          </a:p>
          <a:p>
            <a:pPr algn="just">
              <a:spcBef>
                <a:spcPts val="600"/>
              </a:spcBef>
              <a:defRPr/>
            </a:pPr>
            <a:r>
              <a:rPr lang="pt-BR" sz="2200" b="1" dirty="0">
                <a:latin typeface="Calibri" pitchFamily="34" charset="0"/>
              </a:rPr>
              <a:t>I - </a:t>
            </a:r>
            <a:r>
              <a:rPr lang="pt-BR" sz="2200" b="1" dirty="0">
                <a:solidFill>
                  <a:schemeClr val="accent4"/>
                </a:solidFill>
                <a:latin typeface="Calibri" pitchFamily="34" charset="0"/>
              </a:rPr>
              <a:t>avaliar</a:t>
            </a:r>
            <a:r>
              <a:rPr lang="pt-BR" sz="2200" b="1" dirty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pt-BR" sz="2200" b="1" dirty="0">
                <a:latin typeface="Calibri" pitchFamily="34" charset="0"/>
              </a:rPr>
              <a:t>o cumprimento das metas previstas no plano plurianual, a execução dos programas de governo e dos orçamentos da União;</a:t>
            </a:r>
            <a:endParaRPr lang="pt-BR" sz="2200" dirty="0">
              <a:latin typeface="Times New Roman" pitchFamily="18" charset="0"/>
            </a:endParaRPr>
          </a:p>
          <a:p>
            <a:pPr algn="just">
              <a:spcBef>
                <a:spcPts val="600"/>
              </a:spcBef>
              <a:defRPr/>
            </a:pPr>
            <a:r>
              <a:rPr lang="pt-BR" sz="2200" b="1" dirty="0">
                <a:latin typeface="Calibri" pitchFamily="34" charset="0"/>
              </a:rPr>
              <a:t>II - </a:t>
            </a:r>
            <a:r>
              <a:rPr lang="pt-BR" sz="2200" b="1" dirty="0">
                <a:solidFill>
                  <a:schemeClr val="accent4"/>
                </a:solidFill>
                <a:latin typeface="Calibri" pitchFamily="34" charset="0"/>
              </a:rPr>
              <a:t>comprovar </a:t>
            </a:r>
            <a:r>
              <a:rPr lang="pt-BR" sz="2200" b="1" dirty="0">
                <a:latin typeface="Calibri" pitchFamily="34" charset="0"/>
              </a:rPr>
              <a:t>a legalidade e </a:t>
            </a:r>
            <a:r>
              <a:rPr lang="pt-BR" sz="2200" b="1" dirty="0">
                <a:solidFill>
                  <a:schemeClr val="accent4"/>
                </a:solidFill>
                <a:latin typeface="Calibri" pitchFamily="34" charset="0"/>
              </a:rPr>
              <a:t>avaliar </a:t>
            </a:r>
            <a:r>
              <a:rPr lang="pt-BR" sz="2200" b="1" dirty="0">
                <a:latin typeface="Calibri" pitchFamily="34" charset="0"/>
              </a:rPr>
              <a:t>os resultados, quanto à eficácia e eficiência, da gestão orçamentária, financeira e patrimonial nos órgãos </a:t>
            </a:r>
            <a:r>
              <a:rPr lang="pt-BR" sz="2200" dirty="0">
                <a:latin typeface="Calibri" pitchFamily="34" charset="0"/>
              </a:rPr>
              <a:t>e entidades da administração federal, bem como da aplicação de recursos públicos por entidades de direito privado;</a:t>
            </a:r>
            <a:endParaRPr lang="pt-BR" sz="2200" dirty="0">
              <a:latin typeface="Times New Roman" pitchFamily="18" charset="0"/>
            </a:endParaRPr>
          </a:p>
          <a:p>
            <a:pPr algn="just">
              <a:spcBef>
                <a:spcPts val="600"/>
              </a:spcBef>
              <a:defRPr/>
            </a:pPr>
            <a:endParaRPr lang="pt-BR" sz="2400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tângulo 1"/>
          <p:cNvSpPr>
            <a:spLocks noChangeArrowheads="1"/>
          </p:cNvSpPr>
          <p:nvPr/>
        </p:nvSpPr>
        <p:spPr bwMode="auto">
          <a:xfrm>
            <a:off x="628650" y="1282700"/>
            <a:ext cx="10090150" cy="369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ts val="600"/>
              </a:spcBef>
              <a:defRPr/>
            </a:pPr>
            <a:r>
              <a:rPr lang="pt-BR" sz="2800" dirty="0">
                <a:latin typeface="Calibri" pitchFamily="34" charset="0"/>
              </a:rPr>
              <a:t>III - exercer o controle das operações de crédito, avais e garantias, bem como dos direitos e haveres da União;</a:t>
            </a:r>
            <a:endParaRPr lang="pt-BR" sz="2800" dirty="0">
              <a:latin typeface="Times New Roman" pitchFamily="18" charset="0"/>
            </a:endParaRPr>
          </a:p>
          <a:p>
            <a:pPr algn="just">
              <a:spcBef>
                <a:spcPts val="600"/>
              </a:spcBef>
              <a:defRPr/>
            </a:pPr>
            <a:r>
              <a:rPr lang="pt-BR" sz="2800" b="1" dirty="0">
                <a:latin typeface="Calibri" pitchFamily="34" charset="0"/>
              </a:rPr>
              <a:t>IV - </a:t>
            </a:r>
            <a:r>
              <a:rPr lang="pt-BR" sz="2800" b="1" dirty="0">
                <a:solidFill>
                  <a:schemeClr val="accent4"/>
                </a:solidFill>
                <a:latin typeface="Calibri" pitchFamily="34" charset="0"/>
              </a:rPr>
              <a:t>apoiar o controle externo </a:t>
            </a:r>
            <a:r>
              <a:rPr lang="pt-BR" sz="2800" b="1" dirty="0">
                <a:latin typeface="Calibri" pitchFamily="34" charset="0"/>
              </a:rPr>
              <a:t>no exercício de sua missão institucional.</a:t>
            </a:r>
            <a:endParaRPr lang="pt-BR" sz="2800" dirty="0">
              <a:latin typeface="Times New Roman" pitchFamily="18" charset="0"/>
            </a:endParaRPr>
          </a:p>
          <a:p>
            <a:pPr algn="just">
              <a:spcBef>
                <a:spcPts val="600"/>
              </a:spcBef>
              <a:defRPr/>
            </a:pPr>
            <a:r>
              <a:rPr lang="pt-BR" sz="2800" b="1" dirty="0">
                <a:latin typeface="Calibri" pitchFamily="34" charset="0"/>
              </a:rPr>
              <a:t>§ 1º </a:t>
            </a:r>
            <a:r>
              <a:rPr lang="pt-BR" sz="2800" b="1" dirty="0">
                <a:solidFill>
                  <a:schemeClr val="accent4"/>
                </a:solidFill>
                <a:latin typeface="Calibri" pitchFamily="34" charset="0"/>
              </a:rPr>
              <a:t>Os responsáveis pelo controle interno, ao tomarem conhecimento de qualquer irregularidade ou ilegalidade, dela darão ciência ao Tribunal de Contas da União, sob pena de responsabilidade solidária.</a:t>
            </a:r>
            <a:endParaRPr lang="pt-BR" sz="2800" dirty="0">
              <a:solidFill>
                <a:schemeClr val="accent4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tângulo 1"/>
          <p:cNvSpPr>
            <a:spLocks noChangeArrowheads="1"/>
          </p:cNvSpPr>
          <p:nvPr/>
        </p:nvSpPr>
        <p:spPr bwMode="auto">
          <a:xfrm>
            <a:off x="1128713" y="571500"/>
            <a:ext cx="10229850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900">
                <a:latin typeface="Tw Cen MT"/>
              </a:rPr>
              <a:t> </a:t>
            </a:r>
          </a:p>
          <a:p>
            <a:pPr algn="just"/>
            <a:endParaRPr lang="pt-BR" sz="2000">
              <a:latin typeface="Tw Cen MT"/>
            </a:endParaRPr>
          </a:p>
          <a:p>
            <a:pPr algn="just"/>
            <a:endParaRPr lang="pt-BR" sz="2000">
              <a:latin typeface="Tw Cen MT"/>
            </a:endParaRPr>
          </a:p>
          <a:p>
            <a:pPr algn="just"/>
            <a:endParaRPr lang="pt-BR" sz="2000">
              <a:latin typeface="Tw Cen MT"/>
            </a:endParaRPr>
          </a:p>
          <a:p>
            <a:pPr algn="just"/>
            <a:endParaRPr lang="pt-BR" sz="2000">
              <a:latin typeface="Tw Cen MT"/>
            </a:endParaRP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287338" y="417513"/>
            <a:ext cx="9580562" cy="2551112"/>
          </a:xfrm>
        </p:spPr>
        <p:txBody>
          <a:bodyPr rtlCol="0"/>
          <a:lstStyle/>
          <a:p>
            <a:pPr algn="just" fontAlgn="auto">
              <a:spcAft>
                <a:spcPts val="0"/>
              </a:spcAft>
              <a:defRPr/>
            </a:pPr>
            <a:r>
              <a:rPr lang="pt-BR" sz="29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2B5F27"/>
                  </a:outerShdw>
                </a:effectLst>
              </a:rPr>
              <a:t>NOS ÚLTIMOS 25 ANOS O ESTADO BRASILEIRO SOFREU SIGNIFICATIVA RENOVAÇÃO DA FORÇA DE TRABALHO PELO INGRESSO DE AGENTES E SERVIDORES CUJA FORMAÇÃO TROUXE O EMPODERAMENTO DOS CONCEITOS POSTOS PELO LEGISLADOR CONSTITUINTE: 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1141413" y="2968625"/>
            <a:ext cx="9906000" cy="2995613"/>
          </a:xfrm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BR" sz="3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GOVERNANÇA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BR" sz="3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PLANEJAMENTO ESTRATÉGICO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BR" sz="3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GESTÃO DE RISCOS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BR" sz="3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GESTÃO POR COMPETÊNCIA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BR" sz="3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CONTROLE</a:t>
            </a:r>
            <a:endParaRPr lang="pt-BR" sz="3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pt-BR" sz="3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tângulo 2"/>
          <p:cNvSpPr>
            <a:spLocks noChangeArrowheads="1"/>
          </p:cNvSpPr>
          <p:nvPr/>
        </p:nvSpPr>
        <p:spPr bwMode="auto">
          <a:xfrm>
            <a:off x="1023938" y="441325"/>
            <a:ext cx="10091737" cy="59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t-BR" sz="3200"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258763" y="150813"/>
            <a:ext cx="9472612" cy="3141662"/>
          </a:xfrm>
        </p:spPr>
        <p:txBody>
          <a:bodyPr rtlCol="0">
            <a:normAutofit fontScale="90000"/>
          </a:bodyPr>
          <a:lstStyle/>
          <a:p>
            <a:pPr algn="just" fontAlgn="auto">
              <a:lnSpc>
                <a:spcPct val="107000"/>
              </a:lnSpc>
              <a:spcAft>
                <a:spcPts val="800"/>
              </a:spcAft>
              <a:defRPr/>
            </a:pPr>
            <a:r>
              <a:rPr lang="pt-BR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“COISA PÚBLICA” TEM DONO, NA </a:t>
            </a:r>
            <a:r>
              <a:rPr lang="pt-BR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VERDADE, </a:t>
            </a:r>
            <a:r>
              <a:rPr lang="pt-BR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MUITOS </a:t>
            </a:r>
            <a:r>
              <a:rPr lang="pt-BR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DONOS; </a:t>
            </a:r>
            <a:r>
              <a:rPr lang="pt-BR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O ESTADO, REPRESENTADO POR SEUS AGENTES E SERVIDORES, LHES DEVE SATISFAÇÃO PELA CORRETA GESTÃO DESSE BEM/SERVIÇO, DO QUAL É </a:t>
            </a:r>
            <a:r>
              <a:rPr lang="pt-BR" i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MERO “</a:t>
            </a:r>
            <a:r>
              <a:rPr lang="pt-BR" i="1" dirty="0">
                <a:solidFill>
                  <a:schemeClr val="accent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GERENTE COM PODERES DELEGADOS</a:t>
            </a:r>
            <a:r>
              <a:rPr lang="pt-BR" i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 PELA SOCIEDADE</a:t>
            </a:r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28675" name="Picture 2" descr="Resultado de imagem para eleições brasil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704850" y="3563938"/>
            <a:ext cx="3659188" cy="2362200"/>
          </a:xfrm>
        </p:spPr>
      </p:pic>
      <p:pic>
        <p:nvPicPr>
          <p:cNvPr id="28676" name="Picture 6" descr="Resultado de imagem para eleições brasil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7391400" y="3776663"/>
            <a:ext cx="3838575" cy="2692400"/>
          </a:xfrm>
        </p:spPr>
      </p:pic>
      <p:pic>
        <p:nvPicPr>
          <p:cNvPr id="28677" name="Picture 4" descr="Resultado de imagem para eleições brasil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06988" y="3292475"/>
            <a:ext cx="1924050" cy="293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tângulo 1"/>
          <p:cNvSpPr>
            <a:spLocks noChangeArrowheads="1"/>
          </p:cNvSpPr>
          <p:nvPr/>
        </p:nvSpPr>
        <p:spPr bwMode="auto">
          <a:xfrm>
            <a:off x="612775" y="581025"/>
            <a:ext cx="10188575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t-BR" sz="3200">
                <a:cs typeface="Times New Roman" pitchFamily="18" charset="0"/>
              </a:rPr>
              <a:t>DAÍ VEM A NECESSIDADE DE UM MAIOR “</a:t>
            </a:r>
            <a:r>
              <a:rPr lang="pt-BR" sz="3200" b="1" u="sng">
                <a:cs typeface="Times New Roman" pitchFamily="18" charset="0"/>
              </a:rPr>
              <a:t>CONTROLE</a:t>
            </a:r>
            <a:r>
              <a:rPr lang="pt-BR" sz="3200" u="sng">
                <a:cs typeface="Times New Roman" pitchFamily="18" charset="0"/>
              </a:rPr>
              <a:t>”</a:t>
            </a:r>
            <a:r>
              <a:rPr lang="pt-BR" sz="3200">
                <a:cs typeface="Times New Roman" pitchFamily="18" charset="0"/>
              </a:rPr>
              <a:t> SOBRE AS AÇÕES DOS AGENTES E SERVIDORES</a:t>
            </a:r>
          </a:p>
          <a:p>
            <a:pPr algn="just"/>
            <a:endParaRPr lang="pt-BR" sz="2800">
              <a:latin typeface="Tw Cen MT"/>
            </a:endParaRPr>
          </a:p>
        </p:txBody>
      </p:sp>
      <p:sp>
        <p:nvSpPr>
          <p:cNvPr id="29698" name="AutoShape 2" descr="Resultado de imagem para VIGILÂNC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pt-BR">
              <a:latin typeface="Tw Cen MT"/>
            </a:endParaRPr>
          </a:p>
        </p:txBody>
      </p:sp>
      <p:sp>
        <p:nvSpPr>
          <p:cNvPr id="29699" name="AutoShape 4" descr="Resultado de imagem para VIGILÂNCIA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pt-BR">
              <a:latin typeface="Tw Cen MT"/>
            </a:endParaRPr>
          </a:p>
        </p:txBody>
      </p:sp>
      <p:pic>
        <p:nvPicPr>
          <p:cNvPr id="29700" name="Picture 10" descr="Resultado de imagem para AUDITORI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0375" y="3162300"/>
            <a:ext cx="3940175" cy="261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1" name="Picture 12" descr="http://site.expertise.net.br/wp-content/uploads/2013/08/auditoria-por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8263" y="2405063"/>
            <a:ext cx="6838950" cy="412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tângulo 1"/>
          <p:cNvSpPr>
            <a:spLocks noChangeArrowheads="1"/>
          </p:cNvSpPr>
          <p:nvPr/>
        </p:nvSpPr>
        <p:spPr bwMode="auto">
          <a:xfrm>
            <a:off x="204788" y="196850"/>
            <a:ext cx="11014075" cy="6494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t-BR" sz="2600" dirty="0">
                <a:cs typeface="Times New Roman" pitchFamily="18" charset="0"/>
              </a:rPr>
              <a:t>Esse </a:t>
            </a:r>
            <a:r>
              <a:rPr lang="pt-BR" sz="2600" b="1" u="sng" dirty="0">
                <a:cs typeface="Times New Roman" pitchFamily="18" charset="0"/>
              </a:rPr>
              <a:t>CONTROLE</a:t>
            </a:r>
            <a:r>
              <a:rPr lang="pt-BR" sz="2600" dirty="0">
                <a:cs typeface="Times New Roman" pitchFamily="18" charset="0"/>
              </a:rPr>
              <a:t>, </a:t>
            </a:r>
            <a:r>
              <a:rPr lang="pt-BR" sz="2600" i="1" dirty="0">
                <a:cs typeface="Times New Roman" pitchFamily="18" charset="0"/>
              </a:rPr>
              <a:t>capitaneado pelos órgãos de </a:t>
            </a:r>
            <a:r>
              <a:rPr lang="pt-BR" sz="2600" i="1" u="sng" dirty="0">
                <a:cs typeface="Times New Roman" pitchFamily="18" charset="0"/>
              </a:rPr>
              <a:t>CONTROLE EXTERNO</a:t>
            </a:r>
            <a:r>
              <a:rPr lang="pt-BR" sz="2600" dirty="0">
                <a:cs typeface="Times New Roman" pitchFamily="18" charset="0"/>
              </a:rPr>
              <a:t> – TCU, CGU, CNJ, CNMP, CJF, ETC. – é </a:t>
            </a:r>
            <a:r>
              <a:rPr lang="pt-BR" sz="2600" i="1" dirty="0">
                <a:cs typeface="Times New Roman" pitchFamily="18" charset="0"/>
              </a:rPr>
              <a:t>DISSEMINADO</a:t>
            </a:r>
            <a:r>
              <a:rPr lang="pt-BR" sz="2600" dirty="0">
                <a:cs typeface="Times New Roman" pitchFamily="18" charset="0"/>
              </a:rPr>
              <a:t> para lhe dar maior EFETIVIDADE, por meio da </a:t>
            </a:r>
            <a:r>
              <a:rPr lang="pt-BR" sz="2600" i="1" u="sng" dirty="0">
                <a:cs typeface="Times New Roman" pitchFamily="18" charset="0"/>
              </a:rPr>
              <a:t>capilaridade</a:t>
            </a:r>
            <a:r>
              <a:rPr lang="pt-BR" sz="2600" i="1" dirty="0">
                <a:cs typeface="Times New Roman" pitchFamily="18" charset="0"/>
              </a:rPr>
              <a:t> representada pelas “UNIDADES DE </a:t>
            </a:r>
            <a:r>
              <a:rPr lang="pt-BR" sz="2600" i="1" u="sng" dirty="0">
                <a:cs typeface="Times New Roman" pitchFamily="18" charset="0"/>
              </a:rPr>
              <a:t>CONTROLE INTERNO</a:t>
            </a:r>
            <a:r>
              <a:rPr lang="pt-BR" sz="2600" dirty="0">
                <a:cs typeface="Times New Roman" pitchFamily="18" charset="0"/>
              </a:rPr>
              <a:t>” que todos os órgãos, autarquias e empresas públicas </a:t>
            </a:r>
            <a:r>
              <a:rPr lang="pt-BR" sz="2600" dirty="0" smtClean="0">
                <a:cs typeface="Times New Roman" pitchFamily="18" charset="0"/>
              </a:rPr>
              <a:t>possuem, </a:t>
            </a:r>
            <a:r>
              <a:rPr lang="pt-BR" sz="2600" dirty="0">
                <a:cs typeface="Times New Roman" pitchFamily="18" charset="0"/>
              </a:rPr>
              <a:t>em decorrência de previsão constitucional.</a:t>
            </a:r>
            <a:endParaRPr lang="pt-BR" sz="2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pt-BR" sz="2600" dirty="0">
                <a:cs typeface="Times New Roman" pitchFamily="18" charset="0"/>
              </a:rPr>
              <a:t> </a:t>
            </a:r>
            <a:endParaRPr lang="pt-BR" sz="2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pt-BR" sz="2600" dirty="0">
                <a:cs typeface="Times New Roman" pitchFamily="18" charset="0"/>
              </a:rPr>
              <a:t>Considerando que a </a:t>
            </a:r>
            <a:r>
              <a:rPr lang="pt-BR" sz="2600" i="1" dirty="0">
                <a:cs typeface="Times New Roman" pitchFamily="18" charset="0"/>
              </a:rPr>
              <a:t>AÇÃO DAS UNIDADES DE CONTROLE INTERNO </a:t>
            </a:r>
            <a:r>
              <a:rPr lang="pt-BR" sz="2600" b="1" i="1" u="sng" dirty="0">
                <a:cs typeface="Times New Roman" pitchFamily="18" charset="0"/>
              </a:rPr>
              <a:t>ANTECEDE</a:t>
            </a:r>
            <a:r>
              <a:rPr lang="pt-BR" sz="2600" i="1" dirty="0">
                <a:cs typeface="Times New Roman" pitchFamily="18" charset="0"/>
              </a:rPr>
              <a:t> À DO CONTROLE EXTERNO -</a:t>
            </a:r>
            <a:r>
              <a:rPr lang="pt-BR" sz="2600" dirty="0">
                <a:cs typeface="Times New Roman" pitchFamily="18" charset="0"/>
              </a:rPr>
              <a:t> subsidiando este em informações que confirmem a regularidade dos processos e da correta gestão dos bens e responsabilidades delegadas aos agentes/gestores - </a:t>
            </a:r>
            <a:r>
              <a:rPr lang="pt-BR" sz="2600" u="sng" dirty="0">
                <a:cs typeface="Times New Roman" pitchFamily="18" charset="0"/>
              </a:rPr>
              <a:t>a estas unidades a função preponderante é a </a:t>
            </a:r>
            <a:r>
              <a:rPr lang="pt-BR" sz="2600" u="sng" dirty="0" smtClean="0">
                <a:cs typeface="Times New Roman" pitchFamily="18" charset="0"/>
              </a:rPr>
              <a:t>de </a:t>
            </a:r>
            <a:r>
              <a:rPr lang="pt-BR" sz="2600" b="1" u="sng" dirty="0">
                <a:cs typeface="Times New Roman" pitchFamily="18" charset="0"/>
              </a:rPr>
              <a:t>AUDITORIA</a:t>
            </a:r>
            <a:r>
              <a:rPr lang="pt-BR" sz="2600" u="sng" dirty="0">
                <a:cs typeface="Times New Roman" pitchFamily="18" charset="0"/>
              </a:rPr>
              <a:t>,</a:t>
            </a:r>
            <a:r>
              <a:rPr lang="pt-BR" sz="2600" dirty="0">
                <a:cs typeface="Times New Roman" pitchFamily="18" charset="0"/>
              </a:rPr>
              <a:t> assim entendida como a </a:t>
            </a:r>
            <a:r>
              <a:rPr lang="pt-BR" sz="2600" i="1" u="sng" dirty="0">
                <a:cs typeface="Times New Roman" pitchFamily="18" charset="0"/>
              </a:rPr>
              <a:t>atividade independente e objetiva</a:t>
            </a:r>
            <a:r>
              <a:rPr lang="pt-BR" sz="2600" dirty="0">
                <a:cs typeface="Times New Roman" pitchFamily="18" charset="0"/>
              </a:rPr>
              <a:t>, que </a:t>
            </a:r>
            <a:r>
              <a:rPr lang="pt-BR" sz="2600" b="1" dirty="0">
                <a:cs typeface="Times New Roman" pitchFamily="18" charset="0"/>
              </a:rPr>
              <a:t>AVALIA</a:t>
            </a:r>
            <a:r>
              <a:rPr lang="pt-BR" sz="2600" dirty="0">
                <a:cs typeface="Times New Roman" pitchFamily="18" charset="0"/>
              </a:rPr>
              <a:t> (</a:t>
            </a:r>
            <a:r>
              <a:rPr lang="pt-BR" sz="2600" b="1" i="1" dirty="0" err="1">
                <a:cs typeface="Times New Roman" pitchFamily="18" charset="0"/>
              </a:rPr>
              <a:t>assurance</a:t>
            </a:r>
            <a:r>
              <a:rPr lang="pt-BR" sz="2600" dirty="0">
                <a:cs typeface="Times New Roman" pitchFamily="18" charset="0"/>
              </a:rPr>
              <a:t>/</a:t>
            </a:r>
            <a:r>
              <a:rPr lang="pt-BR" sz="2600" b="1" dirty="0">
                <a:cs typeface="Times New Roman" pitchFamily="18" charset="0"/>
              </a:rPr>
              <a:t>assegura</a:t>
            </a:r>
            <a:r>
              <a:rPr lang="pt-BR" sz="2600" dirty="0">
                <a:cs typeface="Times New Roman" pitchFamily="18" charset="0"/>
              </a:rPr>
              <a:t>) e </a:t>
            </a:r>
            <a:r>
              <a:rPr lang="pt-BR" sz="2600" b="1" dirty="0">
                <a:cs typeface="Times New Roman" pitchFamily="18" charset="0"/>
              </a:rPr>
              <a:t>ADICIONA VALOR</a:t>
            </a:r>
            <a:r>
              <a:rPr lang="pt-BR" sz="2600" dirty="0">
                <a:cs typeface="Times New Roman" pitchFamily="18" charset="0"/>
              </a:rPr>
              <a:t> (</a:t>
            </a:r>
            <a:r>
              <a:rPr lang="pt-BR" sz="2600" b="1" dirty="0">
                <a:cs typeface="Times New Roman" pitchFamily="18" charset="0"/>
              </a:rPr>
              <a:t>ORIENTA </a:t>
            </a:r>
            <a:r>
              <a:rPr lang="pt-BR" sz="2600" dirty="0">
                <a:cs typeface="Times New Roman" pitchFamily="18" charset="0"/>
              </a:rPr>
              <a:t>por meio de consultoria), de modo a melhorar as operações da organização que integra.  </a:t>
            </a:r>
            <a:endParaRPr lang="pt-BR" sz="2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2" descr="https://encrypted-tbn0.gstatic.com/images?q=tbn:ANd9GcS9GVSRGfp_-zZDkjY8hPHhAyytpzA5xzdM7c4K4FVCzIJrDEr8Ow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1690" y="389964"/>
            <a:ext cx="7928580" cy="2860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CaixaDeTexto 1"/>
          <p:cNvSpPr txBox="1"/>
          <p:nvPr/>
        </p:nvSpPr>
        <p:spPr>
          <a:xfrm>
            <a:off x="396387" y="3576918"/>
            <a:ext cx="10208526" cy="267765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BR" sz="2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accent4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O QUE É AUDITAR?  </a:t>
            </a:r>
            <a:r>
              <a:rPr lang="pt-BR" sz="2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cs typeface="+mn-cs"/>
              </a:rPr>
              <a:t>Verificar o cumprimento do sistema de qualidade e monitorar objetivos/planos/metas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pt-BR" b="1" dirty="0">
              <a:ln w="9525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+mn-lt"/>
              <a:cs typeface="+mn-cs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BR" sz="2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accent4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POR QUE A ORGANIZAÇÃO REALIZA AUDITORIAS? </a:t>
            </a:r>
            <a:r>
              <a:rPr lang="pt-BR" sz="2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cs typeface="+mn-cs"/>
              </a:rPr>
              <a:t>Para avaliar os processos e o controle de riscos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pt-BR" b="1" dirty="0">
              <a:ln w="9525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+mn-lt"/>
              <a:cs typeface="+mn-cs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BR" sz="2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accent4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QUE BENEFÍCIOS A AUDITORIA TRAZ? </a:t>
            </a:r>
            <a:r>
              <a:rPr lang="pt-BR" sz="2000" b="1" i="1" dirty="0">
                <a:ln w="10160">
                  <a:solidFill>
                    <a:schemeClr val="accent5"/>
                  </a:solidFill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KAISEN</a:t>
            </a:r>
            <a:r>
              <a:rPr lang="pt-BR" sz="2000" b="1" i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accent4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pt-BR" sz="2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cs typeface="+mn-cs"/>
              </a:rPr>
              <a:t>Melhorar, melhorar, melhorar, continuamente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4912" y="179120"/>
            <a:ext cx="10094026" cy="1320800"/>
          </a:xfrm>
        </p:spPr>
        <p:txBody>
          <a:bodyPr rtlCol="0"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pt-BR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Normas que orientam a auditoria e controle interno no </a:t>
            </a:r>
            <a:r>
              <a:rPr lang="pt-BR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Poder Judiciário</a:t>
            </a:r>
            <a:endParaRPr lang="pt-BR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68300" y="1603375"/>
            <a:ext cx="10180638" cy="4883150"/>
          </a:xfrm>
        </p:spPr>
        <p:txBody>
          <a:bodyPr rtlCol="0">
            <a:noAutofit/>
          </a:bodyPr>
          <a:lstStyle/>
          <a:p>
            <a:pPr marL="0" indent="0" algn="just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pt-BR" b="1" dirty="0" smtClean="0">
                <a:solidFill>
                  <a:schemeClr val="accent4"/>
                </a:solidFill>
              </a:rPr>
              <a:t>META </a:t>
            </a:r>
            <a:r>
              <a:rPr lang="pt-BR" b="1" dirty="0">
                <a:solidFill>
                  <a:schemeClr val="accent4"/>
                </a:solidFill>
              </a:rPr>
              <a:t>9</a:t>
            </a:r>
            <a:r>
              <a:rPr lang="pt-BR" b="1" dirty="0">
                <a:solidFill>
                  <a:srgbClr val="FFFF00"/>
                </a:solidFill>
              </a:rPr>
              <a:t> </a:t>
            </a: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 aprovada para o ano de </a:t>
            </a:r>
            <a:r>
              <a:rPr lang="pt-B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2009</a:t>
            </a: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no II Encontro Nacional do Poder Judiciário, conforme consta do Anexo I, da </a:t>
            </a:r>
            <a:r>
              <a:rPr lang="pt-B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Resolução Nº 70,</a:t>
            </a: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 Conselho Nacional de Justiça, que dispôs sobre o Planejamento e a Gestão Estratégica no âmbito do Poder Judiciário, visando a sua eficiência operacional como ficou assinalado no Anexo I da referida </a:t>
            </a:r>
            <a:r>
              <a:rPr lang="pt-B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resolução.</a:t>
            </a:r>
          </a:p>
          <a:p>
            <a:pPr marL="0" indent="0" algn="just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pt-BR" b="1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Conselho </a:t>
            </a:r>
            <a:r>
              <a:rPr lang="pt-BR" b="1" u="sng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Nacional de Justiça - </a:t>
            </a:r>
            <a:r>
              <a:rPr lang="pt-BR" b="1" dirty="0">
                <a:solidFill>
                  <a:schemeClr val="accent4"/>
                </a:solidFill>
              </a:rPr>
              <a:t>Resolução Nº 86 de 08/09/2009</a:t>
            </a:r>
          </a:p>
          <a:p>
            <a:pPr marL="0" indent="0" algn="just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pt-B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Ementa</a:t>
            </a:r>
            <a:r>
              <a:rPr lang="pt-BR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: </a:t>
            </a:r>
            <a:r>
              <a:rPr lang="pt-B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Dispõe </a:t>
            </a: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sobre </a:t>
            </a:r>
            <a:r>
              <a:rPr lang="pt-BR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 </a:t>
            </a:r>
            <a:r>
              <a:rPr lang="pt-BR" i="1" u="sng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organização e funcionamento de unidades ou núcleos de controle interno nos Tribunais,</a:t>
            </a:r>
            <a:r>
              <a:rPr lang="pt-BR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disciplinando as </a:t>
            </a:r>
            <a:r>
              <a:rPr lang="pt-BR" i="1" u="sng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diretrizes</a:t>
            </a:r>
            <a:r>
              <a:rPr lang="pt-BR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os </a:t>
            </a:r>
            <a:r>
              <a:rPr lang="pt-BR" i="1" u="sng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princípios</a:t>
            </a:r>
            <a:r>
              <a:rPr lang="pt-BR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pt-BR" i="1" u="sng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conceitos</a:t>
            </a:r>
            <a:r>
              <a:rPr lang="pt-BR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e </a:t>
            </a:r>
            <a:r>
              <a:rPr lang="pt-BR" i="1" u="sng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normas técnicas</a:t>
            </a:r>
            <a:r>
              <a:rPr lang="pt-BR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necessárias à sua integração.</a:t>
            </a:r>
          </a:p>
          <a:p>
            <a:pPr marL="0" indent="0" algn="just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Art. 1º - </a:t>
            </a:r>
            <a:r>
              <a:rPr lang="pt-BR" b="1" dirty="0">
                <a:solidFill>
                  <a:schemeClr val="accent4"/>
                </a:solidFill>
              </a:rPr>
              <a:t>Os Tribunais integrantes do Poder Judiciário </a:t>
            </a: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 sujeitos ao controle do Conselho Nacional de Justiça, </a:t>
            </a:r>
            <a:r>
              <a:rPr lang="pt-BR" b="1" dirty="0">
                <a:solidFill>
                  <a:schemeClr val="accent4"/>
                </a:solidFill>
              </a:rPr>
              <a:t>criarão unidades ou núcleos de controle interno, de acordo com o disposto no art. 74 da Constituição Federal</a:t>
            </a:r>
            <a:r>
              <a:rPr lang="pt-BR" b="1" dirty="0" smtClean="0">
                <a:solidFill>
                  <a:schemeClr val="accent4"/>
                </a:solidFill>
              </a:rPr>
              <a:t>.</a:t>
            </a:r>
          </a:p>
          <a:p>
            <a:pPr marL="0" indent="0" algn="just" fontAlgn="auto">
              <a:spcBef>
                <a:spcPts val="600"/>
              </a:spcBef>
              <a:spcAft>
                <a:spcPts val="0"/>
              </a:spcAft>
              <a:buFont typeface="Wingdings 3" charset="2"/>
              <a:buNone/>
              <a:defRPr/>
            </a:pP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§1º - Os núcleos ou unidades administrativas de controle interno desenvolverão suas atividades, </a:t>
            </a:r>
            <a:r>
              <a:rPr lang="pt-BR" b="1" dirty="0">
                <a:solidFill>
                  <a:schemeClr val="accent4"/>
                </a:solidFill>
                <a:latin typeface="Calibri" pitchFamily="34" charset="0"/>
              </a:rPr>
              <a:t>com os seguintes propósitos:</a:t>
            </a:r>
            <a:endParaRPr lang="pt-BR" b="1" dirty="0">
              <a:solidFill>
                <a:schemeClr val="accent4"/>
              </a:solidFill>
              <a:latin typeface="Times New Roman" pitchFamily="18" charset="0"/>
            </a:endParaRPr>
          </a:p>
          <a:p>
            <a:pPr marL="0" indent="0" algn="just" fontAlgn="auto">
              <a:spcBef>
                <a:spcPts val="600"/>
              </a:spcBef>
              <a:spcAft>
                <a:spcPts val="0"/>
              </a:spcAft>
              <a:buFont typeface="Wingdings 3" charset="2"/>
              <a:buNone/>
              <a:defRPr/>
            </a:pP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I</a:t>
            </a:r>
            <a:r>
              <a:rPr lang="pt-BR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- </a:t>
            </a:r>
            <a:r>
              <a:rPr lang="pt-BR" b="1" dirty="0">
                <a:solidFill>
                  <a:schemeClr val="accent4"/>
                </a:solidFill>
                <a:latin typeface="Calibri" pitchFamily="34" charset="0"/>
              </a:rPr>
              <a:t>avaliar </a:t>
            </a:r>
            <a:r>
              <a:rPr lang="pt-BR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o cumprimento das metas</a:t>
            </a: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 previstas no plano plurianual respectivo;</a:t>
            </a:r>
            <a:endParaRPr lang="pt-BR" dirty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</a:endParaRPr>
          </a:p>
          <a:p>
            <a:pPr marL="0" indent="0" algn="just" fontAlgn="auto">
              <a:spcBef>
                <a:spcPts val="600"/>
              </a:spcBef>
              <a:spcAft>
                <a:spcPts val="0"/>
              </a:spcAft>
              <a:buFont typeface="Wingdings 3" charset="2"/>
              <a:buNone/>
              <a:defRPr/>
            </a:pP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II</a:t>
            </a:r>
            <a:r>
              <a:rPr lang="pt-BR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- </a:t>
            </a:r>
            <a:r>
              <a:rPr lang="pt-BR" b="1" dirty="0">
                <a:solidFill>
                  <a:schemeClr val="accent4"/>
                </a:solidFill>
                <a:latin typeface="Calibri" pitchFamily="34" charset="0"/>
              </a:rPr>
              <a:t>acompanhar </a:t>
            </a:r>
            <a:r>
              <a:rPr lang="pt-BR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e avaliar a execução orçamentária e os programas de gestão</a:t>
            </a: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;</a:t>
            </a:r>
            <a:endParaRPr lang="pt-BR" dirty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</a:endParaRPr>
          </a:p>
          <a:p>
            <a:pPr marL="0" indent="0" algn="just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pt-BR" b="1" dirty="0">
              <a:solidFill>
                <a:schemeClr val="accent4"/>
              </a:solidFill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pt-BR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tângulo 1"/>
          <p:cNvSpPr>
            <a:spLocks noChangeArrowheads="1"/>
          </p:cNvSpPr>
          <p:nvPr/>
        </p:nvSpPr>
        <p:spPr bwMode="auto">
          <a:xfrm>
            <a:off x="268941" y="255495"/>
            <a:ext cx="10226022" cy="6017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defRPr/>
            </a:pPr>
            <a:r>
              <a:rPr lang="pt-BR" sz="2400" dirty="0">
                <a:latin typeface="Calibri" pitchFamily="34" charset="0"/>
              </a:rPr>
              <a:t>III- </a:t>
            </a:r>
            <a:r>
              <a:rPr lang="pt-BR" sz="2400" b="1" dirty="0">
                <a:solidFill>
                  <a:schemeClr val="accent4"/>
                </a:solidFill>
                <a:latin typeface="Calibri" pitchFamily="34" charset="0"/>
              </a:rPr>
              <a:t>verificar </a:t>
            </a:r>
            <a:r>
              <a:rPr lang="pt-BR" sz="2400" b="1" dirty="0">
                <a:latin typeface="Calibri" pitchFamily="34" charset="0"/>
              </a:rPr>
              <a:t>a observância e comprovação da legalidade dos atos de gestão e avaliar os resultados</a:t>
            </a:r>
            <a:r>
              <a:rPr lang="pt-BR" sz="2400" dirty="0">
                <a:latin typeface="Calibri" pitchFamily="34" charset="0"/>
              </a:rPr>
              <a:t>, especialmente quanto à eficiência e à eficácia das ações administrativas, relativas à gestão orçamentária, financeira, patrimonial e de pessoal, nos seus vários órgãos.</a:t>
            </a:r>
            <a:endParaRPr lang="pt-BR" sz="2400" dirty="0">
              <a:latin typeface="Times New Roman" pitchFamily="18" charset="0"/>
            </a:endParaRPr>
          </a:p>
          <a:p>
            <a:pPr algn="just">
              <a:spcBef>
                <a:spcPts val="600"/>
              </a:spcBef>
              <a:defRPr/>
            </a:pPr>
            <a:r>
              <a:rPr lang="pt-BR" sz="2400" dirty="0">
                <a:latin typeface="Calibri" pitchFamily="34" charset="0"/>
              </a:rPr>
              <a:t>IV- </a:t>
            </a:r>
            <a:r>
              <a:rPr lang="pt-BR" sz="2400" b="1" dirty="0">
                <a:solidFill>
                  <a:schemeClr val="accent4"/>
                </a:solidFill>
                <a:latin typeface="Calibri" pitchFamily="34" charset="0"/>
              </a:rPr>
              <a:t>examinar</a:t>
            </a:r>
            <a:r>
              <a:rPr lang="pt-BR" sz="2400" dirty="0">
                <a:solidFill>
                  <a:schemeClr val="accent4"/>
                </a:solidFill>
                <a:latin typeface="Calibri" pitchFamily="34" charset="0"/>
              </a:rPr>
              <a:t> </a:t>
            </a:r>
            <a:r>
              <a:rPr lang="pt-BR" sz="2400" dirty="0">
                <a:latin typeface="Calibri" pitchFamily="34" charset="0"/>
              </a:rPr>
              <a:t>as aplicações de recursos públicos alocados por entidades de direito privado;</a:t>
            </a:r>
            <a:endParaRPr lang="pt-BR" sz="2400" dirty="0">
              <a:latin typeface="Times New Roman" pitchFamily="18" charset="0"/>
            </a:endParaRPr>
          </a:p>
          <a:p>
            <a:pPr algn="just">
              <a:spcBef>
                <a:spcPts val="600"/>
              </a:spcBef>
              <a:defRPr/>
            </a:pPr>
            <a:r>
              <a:rPr lang="pt-BR" sz="2400" dirty="0">
                <a:latin typeface="Calibri" pitchFamily="34" charset="0"/>
              </a:rPr>
              <a:t>V- </a:t>
            </a:r>
            <a:r>
              <a:rPr lang="pt-BR" sz="2400" b="1" dirty="0">
                <a:solidFill>
                  <a:schemeClr val="accent4"/>
                </a:solidFill>
                <a:latin typeface="Calibri" pitchFamily="34" charset="0"/>
              </a:rPr>
              <a:t>subsidiar meios e informações, bem como </a:t>
            </a:r>
            <a:r>
              <a:rPr lang="pt-BR" sz="2400" b="1" u="sng" dirty="0">
                <a:solidFill>
                  <a:schemeClr val="accent4"/>
                </a:solidFill>
                <a:latin typeface="Calibri" pitchFamily="34" charset="0"/>
              </a:rPr>
              <a:t>apoiar o controle externo e o CNJ </a:t>
            </a:r>
            <a:r>
              <a:rPr lang="pt-BR" sz="2400" b="1" dirty="0">
                <a:solidFill>
                  <a:schemeClr val="accent4"/>
                </a:solidFill>
                <a:latin typeface="Calibri" pitchFamily="34" charset="0"/>
              </a:rPr>
              <a:t>no exercício de sua missão institucional.</a:t>
            </a:r>
            <a:endParaRPr lang="pt-BR" sz="2400" dirty="0">
              <a:solidFill>
                <a:schemeClr val="accent4"/>
              </a:solidFill>
              <a:latin typeface="Times New Roman" pitchFamily="18" charset="0"/>
            </a:endParaRPr>
          </a:p>
          <a:p>
            <a:pPr algn="just">
              <a:spcBef>
                <a:spcPts val="600"/>
              </a:spcBef>
              <a:defRPr/>
            </a:pPr>
            <a:r>
              <a:rPr lang="pt-BR" sz="2400" dirty="0">
                <a:latin typeface="Calibri" pitchFamily="34" charset="0"/>
              </a:rPr>
              <a:t>Art. 2º - O órgão de controle interno ficará </a:t>
            </a:r>
            <a:r>
              <a:rPr lang="pt-BR" sz="2400" b="1" dirty="0">
                <a:solidFill>
                  <a:schemeClr val="accent4"/>
                </a:solidFill>
                <a:latin typeface="Calibri" pitchFamily="34" charset="0"/>
              </a:rPr>
              <a:t>diretamente </a:t>
            </a:r>
            <a:r>
              <a:rPr lang="pt-BR" sz="2400" b="1" u="sng" dirty="0">
                <a:solidFill>
                  <a:schemeClr val="accent4"/>
                </a:solidFill>
                <a:latin typeface="Calibri" pitchFamily="34" charset="0"/>
              </a:rPr>
              <a:t>vinculado à presidência </a:t>
            </a:r>
            <a:r>
              <a:rPr lang="pt-BR" sz="2400" b="1" dirty="0">
                <a:solidFill>
                  <a:schemeClr val="accent4"/>
                </a:solidFill>
                <a:latin typeface="Calibri" pitchFamily="34" charset="0"/>
              </a:rPr>
              <a:t>do respectivo tribunal.</a:t>
            </a:r>
            <a:endParaRPr lang="pt-BR" sz="2400" dirty="0">
              <a:solidFill>
                <a:schemeClr val="accent4"/>
              </a:solidFill>
              <a:latin typeface="Times New Roman" pitchFamily="18" charset="0"/>
            </a:endParaRPr>
          </a:p>
          <a:p>
            <a:pPr algn="just">
              <a:spcBef>
                <a:spcPts val="600"/>
              </a:spcBef>
              <a:defRPr/>
            </a:pPr>
            <a:r>
              <a:rPr lang="pt-BR" sz="2400" dirty="0">
                <a:latin typeface="Calibri" pitchFamily="34" charset="0"/>
              </a:rPr>
              <a:t>Art. 3º - O órgão de controle interno deverá estar </a:t>
            </a:r>
            <a:r>
              <a:rPr lang="pt-BR" sz="2400" b="1" dirty="0">
                <a:solidFill>
                  <a:schemeClr val="accent4"/>
                </a:solidFill>
                <a:latin typeface="Calibri" pitchFamily="34" charset="0"/>
              </a:rPr>
              <a:t>apto a </a:t>
            </a:r>
            <a:r>
              <a:rPr lang="pt-BR" sz="2400" b="1" u="sng" dirty="0">
                <a:solidFill>
                  <a:schemeClr val="accent4"/>
                </a:solidFill>
                <a:latin typeface="Calibri" pitchFamily="34" charset="0"/>
              </a:rPr>
              <a:t>definir diretrizes, princípios e conceitos, adotando as normas técnicas aplicáveis </a:t>
            </a:r>
            <a:r>
              <a:rPr lang="pt-BR" sz="2400" b="1" dirty="0">
                <a:solidFill>
                  <a:schemeClr val="accent4"/>
                </a:solidFill>
                <a:latin typeface="Calibri" pitchFamily="34" charset="0"/>
              </a:rPr>
              <a:t>à ação de controle interno</a:t>
            </a:r>
            <a:r>
              <a:rPr lang="pt-BR" sz="2400" b="1" dirty="0">
                <a:latin typeface="Calibri" pitchFamily="34" charset="0"/>
              </a:rPr>
              <a:t>, visando à qualidade e integração dos procedimentos de controle.</a:t>
            </a:r>
            <a:endParaRPr lang="pt-BR" sz="2400" dirty="0">
              <a:latin typeface="Times New Roman" pitchFamily="18" charset="0"/>
            </a:endParaRPr>
          </a:p>
          <a:p>
            <a:pPr algn="just">
              <a:spcBef>
                <a:spcPts val="600"/>
              </a:spcBef>
              <a:defRPr/>
            </a:pPr>
            <a:r>
              <a:rPr lang="pt-BR" sz="2400" b="1" dirty="0">
                <a:latin typeface="Calibri" pitchFamily="34" charset="0"/>
              </a:rPr>
              <a:t>(...)</a:t>
            </a:r>
            <a:endParaRPr lang="pt-BR" sz="2400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tângulo 1"/>
          <p:cNvSpPr>
            <a:spLocks noChangeArrowheads="1"/>
          </p:cNvSpPr>
          <p:nvPr/>
        </p:nvSpPr>
        <p:spPr bwMode="auto">
          <a:xfrm>
            <a:off x="273050" y="320675"/>
            <a:ext cx="11071225" cy="7062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ts val="600"/>
              </a:spcBef>
              <a:defRPr/>
            </a:pPr>
            <a:r>
              <a:rPr lang="pt-BR" sz="2200" dirty="0">
                <a:latin typeface="Calibri" pitchFamily="34" charset="0"/>
              </a:rPr>
              <a:t>Art. 5º - </a:t>
            </a:r>
            <a:r>
              <a:rPr lang="pt-BR" sz="2200" b="1" dirty="0">
                <a:solidFill>
                  <a:schemeClr val="accent4"/>
                </a:solidFill>
                <a:latin typeface="Calibri" pitchFamily="34" charset="0"/>
              </a:rPr>
              <a:t>O Conselho Nacional de Justiça fica autorizado </a:t>
            </a:r>
            <a:r>
              <a:rPr lang="pt-BR" sz="2200" dirty="0">
                <a:latin typeface="Calibri" pitchFamily="34" charset="0"/>
              </a:rPr>
              <a:t>a celebrar termos de cooperação, acordos de transferência de tecnologia, e outros </a:t>
            </a:r>
            <a:r>
              <a:rPr lang="pt-BR" sz="2200" b="1" dirty="0">
                <a:solidFill>
                  <a:schemeClr val="accent4"/>
                </a:solidFill>
                <a:latin typeface="Calibri" pitchFamily="34" charset="0"/>
              </a:rPr>
              <a:t>atos que permitam receber e </a:t>
            </a:r>
            <a:r>
              <a:rPr lang="pt-BR" sz="2200" b="1" dirty="0">
                <a:solidFill>
                  <a:srgbClr val="FF0000"/>
                </a:solidFill>
                <a:latin typeface="Calibri" pitchFamily="34" charset="0"/>
              </a:rPr>
              <a:t>difundir a capacitação de pessoal e a tecnologia (</a:t>
            </a:r>
            <a:r>
              <a:rPr lang="pt-BR" sz="2200" b="1" i="1" dirty="0">
                <a:solidFill>
                  <a:srgbClr val="FF0000"/>
                </a:solidFill>
                <a:latin typeface="Calibri" pitchFamily="34" charset="0"/>
              </a:rPr>
              <a:t>softwares</a:t>
            </a:r>
            <a:r>
              <a:rPr lang="pt-BR" sz="2200" b="1" dirty="0">
                <a:solidFill>
                  <a:srgbClr val="FF0000"/>
                </a:solidFill>
                <a:latin typeface="Calibri" pitchFamily="34" charset="0"/>
              </a:rPr>
              <a:t>) já desenvolvida para as atividades de controle interno</a:t>
            </a:r>
            <a:r>
              <a:rPr lang="pt-BR" sz="2200" dirty="0">
                <a:solidFill>
                  <a:srgbClr val="FF0000"/>
                </a:solidFill>
                <a:latin typeface="Calibri" pitchFamily="34" charset="0"/>
              </a:rPr>
              <a:t>,</a:t>
            </a:r>
            <a:r>
              <a:rPr lang="pt-BR" sz="2200" dirty="0">
                <a:solidFill>
                  <a:schemeClr val="accent4"/>
                </a:solidFill>
                <a:latin typeface="Calibri" pitchFamily="34" charset="0"/>
              </a:rPr>
              <a:t> </a:t>
            </a:r>
            <a:r>
              <a:rPr lang="pt-BR" sz="2200" dirty="0">
                <a:latin typeface="Calibri" pitchFamily="34" charset="0"/>
              </a:rPr>
              <a:t>de gestão orçamentária e financeira, ou para a administração de pessoal e patrimonial.</a:t>
            </a:r>
            <a:endParaRPr lang="pt-BR" sz="2200" dirty="0">
              <a:latin typeface="Times New Roman" pitchFamily="18" charset="0"/>
            </a:endParaRPr>
          </a:p>
          <a:p>
            <a:pPr algn="just">
              <a:spcBef>
                <a:spcPts val="600"/>
              </a:spcBef>
              <a:defRPr/>
            </a:pPr>
            <a:r>
              <a:rPr lang="pt-BR" sz="2200" b="1" dirty="0">
                <a:latin typeface="Calibri" pitchFamily="34" charset="0"/>
              </a:rPr>
              <a:t>Parágrafo único - </a:t>
            </a:r>
            <a:r>
              <a:rPr lang="pt-BR" sz="2200" b="1" dirty="0">
                <a:solidFill>
                  <a:schemeClr val="accent4"/>
                </a:solidFill>
                <a:latin typeface="Calibri" pitchFamily="34" charset="0"/>
              </a:rPr>
              <a:t>Para esse propósito</a:t>
            </a:r>
            <a:r>
              <a:rPr lang="pt-BR" sz="2200" b="1" dirty="0">
                <a:latin typeface="Calibri" pitchFamily="34" charset="0"/>
              </a:rPr>
              <a:t>, o Conselho Nacional de Justiça </a:t>
            </a:r>
            <a:r>
              <a:rPr lang="pt-BR" sz="2200" b="1" dirty="0">
                <a:solidFill>
                  <a:schemeClr val="accent4"/>
                </a:solidFill>
                <a:latin typeface="Calibri" pitchFamily="34" charset="0"/>
              </a:rPr>
              <a:t>poderá promover e organizar cursos, seminários, teleconferências, encontros e outros eventos, destinados à plena capacitação de magistrados e servidores dos tribunais</a:t>
            </a:r>
            <a:r>
              <a:rPr lang="pt-BR" sz="2200" dirty="0">
                <a:latin typeface="Calibri" pitchFamily="34" charset="0"/>
              </a:rPr>
              <a:t>, ensejando a maior eficiência na gestão, assim como melhores resultados e eficácia na transferência da tecnologia disponível para a atividade de controle interno.</a:t>
            </a:r>
          </a:p>
          <a:p>
            <a:pPr algn="just">
              <a:spcBef>
                <a:spcPts val="600"/>
              </a:spcBef>
              <a:defRPr/>
            </a:pPr>
            <a:r>
              <a:rPr lang="pt-BR" sz="2200" dirty="0">
                <a:latin typeface="Calibri" pitchFamily="34" charset="0"/>
              </a:rPr>
              <a:t>(...)</a:t>
            </a:r>
          </a:p>
          <a:p>
            <a:pPr algn="just">
              <a:spcBef>
                <a:spcPts val="600"/>
              </a:spcBef>
              <a:defRPr/>
            </a:pPr>
            <a:r>
              <a:rPr lang="pt-BR" sz="2200" dirty="0">
                <a:latin typeface="Calibri" pitchFamily="34" charset="0"/>
              </a:rPr>
              <a:t>Art. 7º - </a:t>
            </a:r>
            <a:r>
              <a:rPr lang="pt-BR" sz="2200" b="1" dirty="0">
                <a:latin typeface="Calibri" pitchFamily="34" charset="0"/>
              </a:rPr>
              <a:t>Os </a:t>
            </a:r>
            <a:r>
              <a:rPr lang="pt-BR" sz="2200" b="1" u="sng" dirty="0">
                <a:latin typeface="Calibri" pitchFamily="34" charset="0"/>
              </a:rPr>
              <a:t>tribunais editarão os atos administrativos necessários</a:t>
            </a:r>
            <a:r>
              <a:rPr lang="pt-BR" sz="2200" b="1" dirty="0">
                <a:latin typeface="Calibri" pitchFamily="34" charset="0"/>
              </a:rPr>
              <a:t> à implantação das unidades ou núcleos de controle interno, no prazo estabelecido na </a:t>
            </a:r>
            <a:r>
              <a:rPr lang="pt-BR" sz="2200" b="1" u="sng" dirty="0">
                <a:solidFill>
                  <a:schemeClr val="accent5"/>
                </a:solidFill>
                <a:latin typeface="Calibri" pitchFamily="34" charset="0"/>
              </a:rPr>
              <a:t>Resolução nº 70, de 18 de março de 2009</a:t>
            </a:r>
            <a:r>
              <a:rPr lang="pt-BR" sz="2200" b="1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</a:rPr>
              <a:t>, </a:t>
            </a:r>
            <a:r>
              <a:rPr lang="pt-BR" sz="2200" dirty="0">
                <a:latin typeface="Calibri" pitchFamily="34" charset="0"/>
              </a:rPr>
              <a:t>deste Conselho Nacional de Justiça.</a:t>
            </a:r>
          </a:p>
          <a:p>
            <a:pPr algn="just">
              <a:spcBef>
                <a:spcPts val="600"/>
              </a:spcBef>
              <a:defRPr/>
            </a:pPr>
            <a:r>
              <a:rPr lang="pt-BR" sz="2200" dirty="0">
                <a:latin typeface="Calibri" pitchFamily="34" charset="0"/>
              </a:rPr>
              <a:t>§ 1º - </a:t>
            </a:r>
            <a:r>
              <a:rPr lang="pt-BR" sz="2200" b="1" dirty="0">
                <a:solidFill>
                  <a:schemeClr val="accent4"/>
                </a:solidFill>
                <a:latin typeface="Calibri" pitchFamily="34" charset="0"/>
              </a:rPr>
              <a:t>O Conselho Nacional de Justiça avaliará a funcionalidade dos órgãos de Controle Interno</a:t>
            </a:r>
          </a:p>
          <a:p>
            <a:pPr algn="just">
              <a:spcBef>
                <a:spcPts val="600"/>
              </a:spcBef>
              <a:defRPr/>
            </a:pPr>
            <a:r>
              <a:rPr lang="pt-BR" sz="2200" dirty="0">
                <a:latin typeface="Calibri" pitchFamily="34" charset="0"/>
              </a:rPr>
              <a:t>§ 2º - Os </a:t>
            </a:r>
            <a:r>
              <a:rPr lang="pt-BR" sz="2200" i="1" dirty="0">
                <a:latin typeface="Calibri" pitchFamily="34" charset="0"/>
              </a:rPr>
              <a:t>tribunais que já mantenham órgão de controle interno </a:t>
            </a:r>
            <a:r>
              <a:rPr lang="pt-BR" sz="2200" b="1" u="sng" dirty="0">
                <a:latin typeface="Calibri" pitchFamily="34" charset="0"/>
              </a:rPr>
              <a:t>adaptarão</a:t>
            </a:r>
            <a:r>
              <a:rPr lang="pt-BR" sz="2200" dirty="0">
                <a:latin typeface="Calibri" pitchFamily="34" charset="0"/>
              </a:rPr>
              <a:t>, conforme o caso, </a:t>
            </a:r>
            <a:r>
              <a:rPr lang="pt-BR" sz="2200" u="sng" dirty="0">
                <a:latin typeface="Calibri" pitchFamily="34" charset="0"/>
              </a:rPr>
              <a:t>seus regulamentos e procedimentos aos termos desta Resolução </a:t>
            </a:r>
            <a:r>
              <a:rPr lang="pt-BR" sz="2200" dirty="0">
                <a:latin typeface="Calibri" pitchFamily="34" charset="0"/>
              </a:rPr>
              <a:t>no prazo de sessenta (60 dias).</a:t>
            </a:r>
          </a:p>
          <a:p>
            <a:pPr algn="just">
              <a:spcBef>
                <a:spcPts val="600"/>
              </a:spcBef>
              <a:defRPr/>
            </a:pPr>
            <a:endParaRPr lang="pt-BR" sz="2200" dirty="0">
              <a:latin typeface="Calibri" pitchFamily="34" charset="0"/>
            </a:endParaRPr>
          </a:p>
          <a:p>
            <a:pPr algn="just">
              <a:spcBef>
                <a:spcPts val="600"/>
              </a:spcBef>
              <a:defRPr/>
            </a:pPr>
            <a:endParaRPr lang="pt-BR" sz="2200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tângulo 1"/>
          <p:cNvSpPr>
            <a:spLocks noChangeArrowheads="1"/>
          </p:cNvSpPr>
          <p:nvPr/>
        </p:nvSpPr>
        <p:spPr bwMode="auto">
          <a:xfrm>
            <a:off x="450850" y="214313"/>
            <a:ext cx="9721850" cy="6586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ts val="600"/>
              </a:spcBef>
              <a:defRPr/>
            </a:pPr>
            <a:endParaRPr lang="pt-BR" sz="2000" dirty="0">
              <a:latin typeface="Calibri" pitchFamily="34" charset="0"/>
            </a:endParaRPr>
          </a:p>
          <a:p>
            <a:pPr algn="just">
              <a:defRPr/>
            </a:pPr>
            <a:r>
              <a:rPr lang="pt-BR" sz="2200" b="1" dirty="0">
                <a:solidFill>
                  <a:srgbClr val="FF0000"/>
                </a:solidFill>
                <a:latin typeface="Tw Cen MT"/>
              </a:rPr>
              <a:t>META 16 </a:t>
            </a:r>
            <a:r>
              <a:rPr lang="pt-BR" sz="2200" b="1" dirty="0">
                <a:solidFill>
                  <a:schemeClr val="accent4"/>
                </a:solidFill>
                <a:latin typeface="Tw Cen MT"/>
              </a:rPr>
              <a:t>-</a:t>
            </a:r>
            <a:r>
              <a:rPr lang="pt-BR" sz="2200" dirty="0">
                <a:solidFill>
                  <a:schemeClr val="accent4"/>
                </a:solidFill>
                <a:latin typeface="Tw Cen MT"/>
              </a:rPr>
              <a:t> </a:t>
            </a:r>
            <a:r>
              <a:rPr lang="pt-BR" sz="2200" dirty="0">
                <a:latin typeface="Tw Cen MT"/>
              </a:rPr>
              <a:t>A meta de </a:t>
            </a:r>
            <a:r>
              <a:rPr lang="pt-BR" sz="2200" u="sng" dirty="0">
                <a:solidFill>
                  <a:srgbClr val="FF0000"/>
                </a:solidFill>
                <a:latin typeface="Tw Cen MT"/>
              </a:rPr>
              <a:t>fortalecimento</a:t>
            </a:r>
            <a:r>
              <a:rPr lang="pt-BR" sz="2200" dirty="0">
                <a:solidFill>
                  <a:srgbClr val="FF0000"/>
                </a:solidFill>
                <a:latin typeface="Tw Cen MT"/>
              </a:rPr>
              <a:t> </a:t>
            </a:r>
            <a:r>
              <a:rPr lang="pt-BR" sz="2200" dirty="0">
                <a:solidFill>
                  <a:schemeClr val="accent4"/>
                </a:solidFill>
                <a:latin typeface="Tw Cen MT"/>
              </a:rPr>
              <a:t>das áreas de controle interno</a:t>
            </a:r>
            <a:r>
              <a:rPr lang="pt-BR" sz="2200" dirty="0">
                <a:latin typeface="Tw Cen MT"/>
              </a:rPr>
              <a:t>, cujo monitoramento está sendo realizado pelo Departamento de Gestão Estratégica da Secretaria Geral em parceria com a Secretaria de Controle Interno do Conselho Nacional de Justiça - CNJ, </a:t>
            </a:r>
            <a:r>
              <a:rPr lang="pt-BR" sz="2200" u="sng" dirty="0">
                <a:solidFill>
                  <a:schemeClr val="accent4"/>
                </a:solidFill>
                <a:latin typeface="Tw Cen MT"/>
              </a:rPr>
              <a:t>surge no contexto do combate a desperdícios de dinheiro público </a:t>
            </a:r>
            <a:r>
              <a:rPr lang="pt-BR" sz="2200" dirty="0">
                <a:solidFill>
                  <a:schemeClr val="accent4"/>
                </a:solidFill>
                <a:latin typeface="Tw Cen MT"/>
              </a:rPr>
              <a:t>e do estabelecimento de </a:t>
            </a:r>
            <a:r>
              <a:rPr lang="pt-BR" sz="2200" u="sng" dirty="0">
                <a:solidFill>
                  <a:srgbClr val="FF0000"/>
                </a:solidFill>
                <a:latin typeface="Tw Cen MT"/>
              </a:rPr>
              <a:t>ações preventivas</a:t>
            </a:r>
            <a:r>
              <a:rPr lang="pt-BR" sz="2200" dirty="0">
                <a:solidFill>
                  <a:srgbClr val="FF0000"/>
                </a:solidFill>
                <a:latin typeface="Tw Cen MT"/>
              </a:rPr>
              <a:t> </a:t>
            </a:r>
            <a:r>
              <a:rPr lang="pt-BR" sz="2200" dirty="0">
                <a:solidFill>
                  <a:schemeClr val="accent4"/>
                </a:solidFill>
                <a:latin typeface="Tw Cen MT"/>
              </a:rPr>
              <a:t>a eventuais atos de improbidade que possam ser cometidos em âmbito interno do Poder Judiciário. </a:t>
            </a:r>
            <a:r>
              <a:rPr lang="pt-BR" sz="2200" dirty="0">
                <a:latin typeface="Tw Cen MT"/>
              </a:rPr>
              <a:t>Isso porque a justiça brasileira administra cerca de R$ 60 bilhões anualmente, sendo </a:t>
            </a:r>
            <a:r>
              <a:rPr lang="pt-BR" sz="2200" u="sng" dirty="0">
                <a:solidFill>
                  <a:schemeClr val="accent4"/>
                </a:solidFill>
                <a:latin typeface="Tw Cen MT"/>
              </a:rPr>
              <a:t>imprescindível </a:t>
            </a:r>
            <a:r>
              <a:rPr lang="pt-BR" sz="2200" i="1" u="sng" dirty="0">
                <a:solidFill>
                  <a:schemeClr val="accent4"/>
                </a:solidFill>
                <a:latin typeface="Tw Cen MT"/>
              </a:rPr>
              <a:t>estimular seus órgãos a estabelecerem mecanismos eficazes de controle </a:t>
            </a:r>
            <a:r>
              <a:rPr lang="pt-BR" sz="2200" dirty="0">
                <a:latin typeface="Tw Cen MT"/>
              </a:rPr>
              <a:t>do erário.</a:t>
            </a:r>
          </a:p>
          <a:p>
            <a:pPr algn="just">
              <a:defRPr/>
            </a:pPr>
            <a:endParaRPr lang="pt-BR" sz="2200" dirty="0">
              <a:latin typeface="Tw Cen MT"/>
            </a:endParaRPr>
          </a:p>
          <a:p>
            <a:pPr>
              <a:defRPr/>
            </a:pPr>
            <a:r>
              <a:rPr lang="pt-BR" sz="2200" dirty="0">
                <a:latin typeface="Tw Cen MT"/>
              </a:rPr>
              <a:t>Para delineamento da meta, procurou-se abordar os seguintes temas:</a:t>
            </a:r>
          </a:p>
          <a:p>
            <a:pPr>
              <a:defRPr/>
            </a:pPr>
            <a:endParaRPr lang="pt-BR" sz="2200" dirty="0">
              <a:latin typeface="Tw Cen MT"/>
            </a:endParaRPr>
          </a:p>
          <a:p>
            <a:pPr>
              <a:defRPr/>
            </a:pPr>
            <a:r>
              <a:rPr lang="pt-BR" sz="2200" dirty="0">
                <a:latin typeface="Tw Cen MT"/>
              </a:rPr>
              <a:t>a) Estrutura formalizada e </a:t>
            </a:r>
            <a:r>
              <a:rPr lang="pt-BR" sz="2200" b="1" u="sng" dirty="0">
                <a:solidFill>
                  <a:srgbClr val="FF0000"/>
                </a:solidFill>
                <a:latin typeface="Tw Cen MT"/>
              </a:rPr>
              <a:t>AUTONOMIA</a:t>
            </a:r>
            <a:r>
              <a:rPr lang="pt-BR" sz="2200" b="1" dirty="0">
                <a:solidFill>
                  <a:schemeClr val="accent4"/>
                </a:solidFill>
                <a:latin typeface="Tw Cen MT"/>
              </a:rPr>
              <a:t> </a:t>
            </a:r>
            <a:r>
              <a:rPr lang="pt-BR" sz="2200" b="1" u="sng" dirty="0">
                <a:solidFill>
                  <a:schemeClr val="accent4"/>
                </a:solidFill>
                <a:latin typeface="Tw Cen MT"/>
              </a:rPr>
              <a:t>da atividade de Controle</a:t>
            </a:r>
            <a:r>
              <a:rPr lang="pt-BR" sz="2200" dirty="0">
                <a:latin typeface="Tw Cen MT"/>
              </a:rPr>
              <a:t>; </a:t>
            </a:r>
          </a:p>
          <a:p>
            <a:pPr>
              <a:spcBef>
                <a:spcPts val="600"/>
              </a:spcBef>
              <a:defRPr/>
            </a:pPr>
            <a:r>
              <a:rPr lang="pt-BR" sz="2200" dirty="0">
                <a:latin typeface="Tw Cen MT"/>
              </a:rPr>
              <a:t>b) </a:t>
            </a:r>
            <a:r>
              <a:rPr lang="pt-BR" sz="2200" b="1" dirty="0">
                <a:solidFill>
                  <a:schemeClr val="accent4"/>
                </a:solidFill>
                <a:latin typeface="Tw Cen MT"/>
              </a:rPr>
              <a:t>Normas, procedimentos e modelo de atuação</a:t>
            </a:r>
            <a:r>
              <a:rPr lang="pt-BR" sz="2200" dirty="0">
                <a:solidFill>
                  <a:srgbClr val="FFFF00"/>
                </a:solidFill>
                <a:latin typeface="Tw Cen MT"/>
              </a:rPr>
              <a:t> </a:t>
            </a:r>
            <a:r>
              <a:rPr lang="pt-BR" sz="2200" dirty="0">
                <a:latin typeface="Tw Cen MT"/>
              </a:rPr>
              <a:t>(preventiva X reativa);</a:t>
            </a:r>
          </a:p>
          <a:p>
            <a:pPr>
              <a:spcBef>
                <a:spcPts val="600"/>
              </a:spcBef>
              <a:defRPr/>
            </a:pPr>
            <a:r>
              <a:rPr lang="pt-BR" sz="2200" dirty="0">
                <a:latin typeface="Tw Cen MT"/>
              </a:rPr>
              <a:t>c</a:t>
            </a:r>
            <a:r>
              <a:rPr lang="pt-BR" sz="2200" b="1" dirty="0">
                <a:latin typeface="Tw Cen MT"/>
              </a:rPr>
              <a:t>) Infraestrutura de </a:t>
            </a:r>
            <a:r>
              <a:rPr lang="pt-BR" sz="2200" b="1" u="sng" dirty="0">
                <a:latin typeface="Tw Cen MT"/>
              </a:rPr>
              <a:t>pessoal</a:t>
            </a:r>
            <a:r>
              <a:rPr lang="pt-BR" sz="2200" b="1" dirty="0">
                <a:latin typeface="Tw Cen MT"/>
              </a:rPr>
              <a:t>, </a:t>
            </a:r>
            <a:r>
              <a:rPr lang="pt-BR" sz="2200" b="1" i="1" u="sng" dirty="0">
                <a:latin typeface="Tw Cen MT"/>
              </a:rPr>
              <a:t>tecnológica</a:t>
            </a:r>
            <a:r>
              <a:rPr lang="pt-BR" sz="2200" b="1" dirty="0">
                <a:latin typeface="Tw Cen MT"/>
              </a:rPr>
              <a:t> e </a:t>
            </a:r>
            <a:r>
              <a:rPr lang="pt-BR" sz="2200" b="1" u="sng" dirty="0">
                <a:solidFill>
                  <a:schemeClr val="accent4"/>
                </a:solidFill>
                <a:latin typeface="Tw Cen MT"/>
              </a:rPr>
              <a:t>capacitação</a:t>
            </a:r>
            <a:r>
              <a:rPr lang="pt-BR" sz="2200" dirty="0">
                <a:latin typeface="Tw Cen MT"/>
              </a:rPr>
              <a:t>.</a:t>
            </a:r>
          </a:p>
          <a:p>
            <a:pPr algn="just">
              <a:defRPr/>
            </a:pPr>
            <a:endParaRPr lang="pt-BR" sz="2000" dirty="0">
              <a:latin typeface="Tw Cen MT"/>
            </a:endParaRPr>
          </a:p>
          <a:p>
            <a:pPr>
              <a:defRPr/>
            </a:pPr>
            <a:r>
              <a:rPr lang="pt-BR" sz="2000" dirty="0">
                <a:latin typeface="Tw Cen MT"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8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8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8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68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68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68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686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686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686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686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334" y="245660"/>
            <a:ext cx="8596668" cy="2043965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pt-BR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PAREM AS MÁQUINAS!!</a:t>
            </a:r>
            <a:br>
              <a:rPr lang="pt-BR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</a:br>
            <a:r>
              <a:rPr lang="pt-BR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AUTONOMIA?</a:t>
            </a:r>
            <a:br>
              <a:rPr lang="pt-BR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</a:br>
            <a:r>
              <a:rPr lang="pt-BR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DE ONDE VEM ISSO?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288" y="2289175"/>
            <a:ext cx="10440987" cy="4398963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90000"/>
              </a:lnSpc>
              <a:buFont typeface="Wingdings 3" pitchFamily="18" charset="2"/>
              <a:buNone/>
            </a:pPr>
            <a:r>
              <a:rPr lang="pt-BR" dirty="0" smtClean="0"/>
              <a:t>	</a:t>
            </a:r>
            <a:r>
              <a:rPr lang="pt-BR" sz="2200" dirty="0" smtClean="0">
                <a:solidFill>
                  <a:schemeClr val="tx1"/>
                </a:solidFill>
              </a:rPr>
              <a:t>As Normas Internacionais das Entidades Fiscalizadoras Superiores (ISSAI), são  desenvolvidas pela </a:t>
            </a:r>
            <a:r>
              <a:rPr lang="pt-BR" sz="2200" dirty="0" smtClean="0">
                <a:solidFill>
                  <a:srgbClr val="FF0000"/>
                </a:solidFill>
              </a:rPr>
              <a:t>Organização Internacional das Entidades Fiscalizadoras Superiores </a:t>
            </a:r>
            <a:r>
              <a:rPr lang="pt-BR" sz="2200" dirty="0" smtClean="0"/>
              <a:t>(</a:t>
            </a:r>
            <a:r>
              <a:rPr lang="pt-BR" sz="2200" b="1" dirty="0" smtClean="0">
                <a:solidFill>
                  <a:srgbClr val="FF0000"/>
                </a:solidFill>
              </a:rPr>
              <a:t>INTOSAI</a:t>
            </a:r>
            <a:r>
              <a:rPr lang="pt-BR" sz="2200" dirty="0" smtClean="0"/>
              <a:t>), </a:t>
            </a:r>
            <a:r>
              <a:rPr lang="pt-BR" sz="2200" dirty="0" smtClean="0">
                <a:solidFill>
                  <a:schemeClr val="tx1"/>
                </a:solidFill>
              </a:rPr>
              <a:t>as ISSAI abrangem os requisitos da auditoria do setor público no nível organizacional (EFS = entidades fiscalizadoras superiores). </a:t>
            </a:r>
          </a:p>
          <a:p>
            <a:pPr marL="0" indent="0" algn="just">
              <a:lnSpc>
                <a:spcPct val="90000"/>
              </a:lnSpc>
              <a:buFont typeface="Wingdings 3" pitchFamily="18" charset="2"/>
              <a:buNone/>
            </a:pPr>
            <a:r>
              <a:rPr lang="pt-BR" sz="2200" dirty="0" smtClean="0">
                <a:solidFill>
                  <a:schemeClr val="tx1"/>
                </a:solidFill>
              </a:rPr>
              <a:t>As Normas Profissionais da INTOSAI tem </a:t>
            </a:r>
            <a:r>
              <a:rPr lang="pt-BR" sz="2200" b="1" dirty="0" smtClean="0">
                <a:solidFill>
                  <a:schemeClr val="tx1"/>
                </a:solidFill>
              </a:rPr>
              <a:t>quatro níveis</a:t>
            </a:r>
            <a:r>
              <a:rPr lang="pt-BR" sz="2200" dirty="0" smtClean="0">
                <a:solidFill>
                  <a:schemeClr val="tx1"/>
                </a:solidFill>
              </a:rPr>
              <a:t>:</a:t>
            </a:r>
          </a:p>
          <a:p>
            <a:pPr marL="0" indent="0" algn="just">
              <a:lnSpc>
                <a:spcPct val="90000"/>
              </a:lnSpc>
            </a:pPr>
            <a:r>
              <a:rPr lang="pt-BR" sz="2200" b="1" u="sng" dirty="0" smtClean="0">
                <a:solidFill>
                  <a:schemeClr val="tx1"/>
                </a:solidFill>
              </a:rPr>
              <a:t>Nível 1 </a:t>
            </a:r>
            <a:r>
              <a:rPr lang="pt-BR" sz="2200" dirty="0" smtClean="0">
                <a:solidFill>
                  <a:schemeClr val="tx1"/>
                </a:solidFill>
              </a:rPr>
              <a:t>contém os </a:t>
            </a:r>
            <a:r>
              <a:rPr lang="pt-BR" sz="2200" b="1" u="sng" dirty="0" smtClean="0">
                <a:solidFill>
                  <a:srgbClr val="FF0000"/>
                </a:solidFill>
              </a:rPr>
              <a:t>PRINCÍPIOS</a:t>
            </a:r>
            <a:r>
              <a:rPr lang="pt-BR" sz="2200" dirty="0" smtClean="0">
                <a:solidFill>
                  <a:schemeClr val="tx1"/>
                </a:solidFill>
              </a:rPr>
              <a:t> fundamentais da estrutura</a:t>
            </a:r>
          </a:p>
          <a:p>
            <a:pPr marL="0" indent="0" algn="just">
              <a:lnSpc>
                <a:spcPct val="90000"/>
              </a:lnSpc>
            </a:pPr>
            <a:r>
              <a:rPr lang="pt-BR" sz="2200" b="1" u="sng" dirty="0" smtClean="0">
                <a:solidFill>
                  <a:schemeClr val="tx1"/>
                </a:solidFill>
              </a:rPr>
              <a:t>Nível 2 </a:t>
            </a:r>
            <a:r>
              <a:rPr lang="pt-BR" sz="2200" dirty="0" smtClean="0">
                <a:solidFill>
                  <a:schemeClr val="tx1"/>
                </a:solidFill>
              </a:rPr>
              <a:t>(ISSAI 10-99) estabelece </a:t>
            </a:r>
            <a:r>
              <a:rPr lang="pt-BR" sz="2200" b="1" i="1" dirty="0" smtClean="0">
                <a:solidFill>
                  <a:schemeClr val="tx1"/>
                </a:solidFill>
              </a:rPr>
              <a:t>pré-requisitos</a:t>
            </a:r>
            <a:r>
              <a:rPr lang="pt-BR" sz="2200" dirty="0" smtClean="0">
                <a:solidFill>
                  <a:schemeClr val="tx1"/>
                </a:solidFill>
              </a:rPr>
              <a:t> para o funcionamento adequado e a conduta profissional das EFS, como </a:t>
            </a:r>
            <a:r>
              <a:rPr lang="pt-BR" sz="2200" b="1" dirty="0" smtClean="0">
                <a:solidFill>
                  <a:srgbClr val="FF0000"/>
                </a:solidFill>
              </a:rPr>
              <a:t>INDEPENDÊNCIA</a:t>
            </a:r>
            <a:r>
              <a:rPr lang="pt-BR" sz="2200" dirty="0" smtClean="0"/>
              <a:t>, </a:t>
            </a:r>
            <a:r>
              <a:rPr lang="pt-BR" sz="2200" u="sng" dirty="0" smtClean="0"/>
              <a:t>transparência e </a:t>
            </a:r>
            <a:r>
              <a:rPr lang="pt-BR" sz="2200" i="1" u="sng" dirty="0" smtClean="0"/>
              <a:t>accountability</a:t>
            </a:r>
            <a:r>
              <a:rPr lang="pt-BR" sz="2200" u="sng" dirty="0" smtClean="0"/>
              <a:t>, ética e controle de qualidade</a:t>
            </a:r>
            <a:endParaRPr lang="pt-BR" sz="2200" dirty="0" smtClean="0"/>
          </a:p>
          <a:p>
            <a:pPr marL="0" indent="0" algn="just">
              <a:lnSpc>
                <a:spcPct val="90000"/>
              </a:lnSpc>
            </a:pPr>
            <a:r>
              <a:rPr lang="pt-BR" sz="2200" dirty="0" smtClean="0">
                <a:solidFill>
                  <a:schemeClr val="tx1"/>
                </a:solidFill>
              </a:rPr>
              <a:t>Os </a:t>
            </a:r>
            <a:r>
              <a:rPr lang="pt-BR" sz="2200" b="1" u="sng" dirty="0" smtClean="0">
                <a:solidFill>
                  <a:schemeClr val="tx1"/>
                </a:solidFill>
              </a:rPr>
              <a:t>níveis 3 e 4 </a:t>
            </a:r>
            <a:r>
              <a:rPr lang="pt-BR" sz="2200" dirty="0" smtClean="0">
                <a:solidFill>
                  <a:schemeClr val="tx1"/>
                </a:solidFill>
              </a:rPr>
              <a:t>tratam da realização de </a:t>
            </a:r>
            <a:r>
              <a:rPr lang="pt-BR" sz="2200" u="sng" dirty="0" smtClean="0">
                <a:solidFill>
                  <a:schemeClr val="tx1"/>
                </a:solidFill>
              </a:rPr>
              <a:t>cada tipo de auditoria </a:t>
            </a:r>
            <a:r>
              <a:rPr lang="pt-BR" sz="2200" dirty="0" smtClean="0">
                <a:solidFill>
                  <a:schemeClr val="tx1"/>
                </a:solidFill>
              </a:rPr>
              <a:t>e incluem </a:t>
            </a:r>
            <a:r>
              <a:rPr lang="pt-BR" sz="2200" b="1" i="1" u="sng" dirty="0" smtClean="0">
                <a:solidFill>
                  <a:schemeClr val="tx1"/>
                </a:solidFill>
              </a:rPr>
              <a:t>princípios</a:t>
            </a:r>
            <a:r>
              <a:rPr lang="pt-BR" sz="2200" u="sng" dirty="0" smtClean="0">
                <a:solidFill>
                  <a:schemeClr val="tx1"/>
                </a:solidFill>
              </a:rPr>
              <a:t> </a:t>
            </a:r>
            <a:r>
              <a:rPr lang="pt-BR" sz="2200" b="1" i="1" u="sng" dirty="0" smtClean="0">
                <a:solidFill>
                  <a:schemeClr val="tx1"/>
                </a:solidFill>
              </a:rPr>
              <a:t>profissionais</a:t>
            </a:r>
            <a:r>
              <a:rPr lang="pt-BR" sz="2200" dirty="0" smtClean="0">
                <a:solidFill>
                  <a:schemeClr val="tx1"/>
                </a:solidFill>
              </a:rPr>
              <a:t> geralmente reconhecidos que </a:t>
            </a:r>
            <a:r>
              <a:rPr lang="pt-BR" sz="2200" b="1" i="1" dirty="0" smtClean="0">
                <a:solidFill>
                  <a:schemeClr val="tx1"/>
                </a:solidFill>
              </a:rPr>
              <a:t>dão suporte a auditoria eficaz e </a:t>
            </a:r>
            <a:r>
              <a:rPr lang="pt-BR" sz="2200" b="1" i="1" u="sng" dirty="0" smtClean="0">
                <a:solidFill>
                  <a:srgbClr val="FF0000"/>
                </a:solidFill>
              </a:rPr>
              <a:t>independente</a:t>
            </a:r>
            <a:r>
              <a:rPr lang="pt-BR" sz="2200" b="1" i="1" dirty="0" smtClean="0"/>
              <a:t> das </a:t>
            </a:r>
            <a:r>
              <a:rPr lang="pt-BR" sz="2200" b="1" i="1" u="sng" dirty="0" smtClean="0"/>
              <a:t>entidades do setor público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3238" y="146050"/>
            <a:ext cx="3463925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334" y="204716"/>
            <a:ext cx="8596668" cy="736980"/>
          </a:xfrm>
        </p:spPr>
        <p:txBody>
          <a:bodyPr rtlCol="0"/>
          <a:lstStyle/>
          <a:p>
            <a:pPr algn="ctr" fontAlgn="auto">
              <a:spcAft>
                <a:spcPts val="0"/>
              </a:spcAft>
              <a:defRPr/>
            </a:pPr>
            <a:r>
              <a:rPr lang="pt-BR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ISSO SE APLICA AO BRASIL?!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7800" y="1065213"/>
            <a:ext cx="10426700" cy="4762500"/>
          </a:xfrm>
        </p:spPr>
        <p:txBody>
          <a:bodyPr/>
          <a:lstStyle/>
          <a:p>
            <a:pPr marL="0" indent="0" algn="just">
              <a:buFont typeface="Wingdings 3" pitchFamily="18" charset="2"/>
              <a:buNone/>
            </a:pPr>
            <a:r>
              <a:rPr lang="pt-BR" sz="2400" dirty="0" smtClean="0"/>
              <a:t>Nos itens obrigatórios de preenchimento do Relatório de Gestão do exercício de 2015, discriminados no Anexo Único da Portaria 321/2015 do TCU, detalha, no item 5 – Governança, subitem 5.7 – Atuação da Unidade de </a:t>
            </a:r>
            <a:r>
              <a:rPr lang="pt-BR" sz="2400" dirty="0" smtClean="0">
                <a:solidFill>
                  <a:srgbClr val="FF0000"/>
                </a:solidFill>
              </a:rPr>
              <a:t>Auditoria</a:t>
            </a:r>
            <a:r>
              <a:rPr lang="pt-BR" sz="2400" dirty="0" smtClean="0"/>
              <a:t> Interna, nas </a:t>
            </a:r>
            <a:r>
              <a:rPr lang="pt-BR" sz="2400" dirty="0" smtClean="0">
                <a:hlinkClick r:id="rId2" action="ppaction://hlinkfile"/>
              </a:rPr>
              <a:t>orientações </a:t>
            </a:r>
            <a:r>
              <a:rPr lang="pt-BR" sz="2400" dirty="0" smtClean="0"/>
              <a:t>dentro do sistema e-contas o seguinte:</a:t>
            </a:r>
          </a:p>
          <a:p>
            <a:pPr marL="0" indent="0" algn="just">
              <a:buFont typeface="Wingdings 3" pitchFamily="18" charset="2"/>
              <a:buNone/>
            </a:pPr>
            <a:r>
              <a:rPr lang="pt-BR" sz="2400" dirty="0" smtClean="0"/>
              <a:t>“b) </a:t>
            </a:r>
            <a:r>
              <a:rPr lang="pt-BR" sz="2400" i="1" dirty="0" smtClean="0"/>
              <a:t>demonstração dos elementos que caracterizam a </a:t>
            </a:r>
            <a:r>
              <a:rPr lang="pt-BR" sz="2400" i="1" u="sng" dirty="0" smtClean="0">
                <a:solidFill>
                  <a:srgbClr val="FF0000"/>
                </a:solidFill>
              </a:rPr>
              <a:t>independência</a:t>
            </a:r>
            <a:r>
              <a:rPr lang="pt-BR" sz="2400" i="1" dirty="0" smtClean="0"/>
              <a:t> e objetividade da unidade de auditoria interna</a:t>
            </a:r>
            <a:r>
              <a:rPr lang="pt-BR" sz="2400" dirty="0" smtClean="0"/>
              <a:t>, tomando-se </a:t>
            </a:r>
            <a:r>
              <a:rPr lang="pt-BR" sz="2400" dirty="0" smtClean="0">
                <a:solidFill>
                  <a:srgbClr val="FF0000"/>
                </a:solidFill>
              </a:rPr>
              <a:t>por base a INTOSAI GOV 9140 (Independência da auditoria interna </a:t>
            </a:r>
            <a:r>
              <a:rPr lang="pt-BR" sz="2400" b="1" u="sng" dirty="0" smtClean="0">
                <a:solidFill>
                  <a:srgbClr val="FF0000"/>
                </a:solidFill>
              </a:rPr>
              <a:t>no setor público</a:t>
            </a:r>
            <a:r>
              <a:rPr lang="pt-BR" sz="2400" dirty="0" smtClean="0">
                <a:solidFill>
                  <a:srgbClr val="FF0000"/>
                </a:solidFill>
              </a:rPr>
              <a:t>)</a:t>
            </a:r>
            <a:r>
              <a:rPr lang="pt-BR" sz="2400" dirty="0" smtClean="0"/>
              <a:t>, que é uma das diretrizes da Organização Internacional das Entidades Fiscalizadoras Superiores (INTOSAI), e </a:t>
            </a:r>
            <a:r>
              <a:rPr lang="pt-BR" sz="2400" dirty="0" smtClean="0">
                <a:solidFill>
                  <a:srgbClr val="FF0000"/>
                </a:solidFill>
              </a:rPr>
              <a:t>os §§ 3º, 4º e 5º do art. 15 do </a:t>
            </a:r>
            <a:r>
              <a:rPr lang="pt-BR" sz="2400" b="1" u="sng" dirty="0" smtClean="0">
                <a:solidFill>
                  <a:srgbClr val="FF0000"/>
                </a:solidFill>
              </a:rPr>
              <a:t>Decreto 3.591/2000</a:t>
            </a:r>
            <a:r>
              <a:rPr lang="pt-BR" sz="2400" b="1" u="sng" dirty="0" smtClean="0"/>
              <a:t> </a:t>
            </a:r>
            <a:r>
              <a:rPr lang="pt-BR" sz="2400" dirty="0" smtClean="0"/>
              <a:t>ou outras normas específicas que regulam a atuação da unidade de auditoria no âmbito da UPC;”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246063" y="306388"/>
            <a:ext cx="11150600" cy="592110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cs"/>
              </a:rPr>
              <a:t>O </a:t>
            </a:r>
            <a:r>
              <a:rPr lang="pt-BR" sz="2400" b="1" dirty="0">
                <a:solidFill>
                  <a:srgbClr val="FF0000"/>
                </a:solidFill>
                <a:latin typeface="+mn-lt"/>
                <a:cs typeface="+mn-cs"/>
              </a:rPr>
              <a:t>Dec. 3591/2000, de 06/set/</a:t>
            </a:r>
            <a:r>
              <a:rPr lang="pt-BR" sz="2400" b="1" u="sng" dirty="0">
                <a:solidFill>
                  <a:srgbClr val="FF0000"/>
                </a:solidFill>
                <a:latin typeface="+mn-lt"/>
                <a:cs typeface="+mn-cs"/>
              </a:rPr>
              <a:t>2000</a:t>
            </a: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cs"/>
              </a:rPr>
              <a:t>, </a:t>
            </a:r>
            <a:r>
              <a:rPr lang="pt-BR" i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cs"/>
              </a:rPr>
              <a:t>dispõe sobre o </a:t>
            </a:r>
            <a:r>
              <a:rPr lang="pt-BR" i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cs"/>
              </a:rPr>
              <a:t>Sistema de Controle Interno do Poder Executivo Federal</a:t>
            </a: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cs"/>
              </a:rPr>
              <a:t> e dá outras providências, e os dispositivos apontados fixam o seguinte:</a:t>
            </a:r>
          </a:p>
          <a:p>
            <a:pPr algn="just">
              <a:defRPr/>
            </a:pPr>
            <a:endParaRPr lang="pt-BR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+mn-cs"/>
            </a:endParaRPr>
          </a:p>
          <a:p>
            <a:pPr algn="just">
              <a:spcBef>
                <a:spcPts val="600"/>
              </a:spcBef>
              <a:defRPr/>
            </a:pPr>
            <a:r>
              <a:rPr lang="pt-BR" sz="19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cs"/>
              </a:rPr>
              <a:t>“Art. 15. As unidades de auditoria interna das entidades da Administração Pública Federal indireta vinculadas aos Ministérios e aos órgãos da Presidência da República </a:t>
            </a:r>
            <a:r>
              <a:rPr lang="pt-BR" sz="1900" i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cs"/>
              </a:rPr>
              <a:t>ficam sujeitas à orientação normativa e supervisão técnica do Órgão Central </a:t>
            </a:r>
            <a:r>
              <a:rPr lang="pt-BR" sz="19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cs"/>
              </a:rPr>
              <a:t>e dos órgãos setoriais do Sistema de Controle Interno do Poder Executivo Federal, em suas respectivas áreas de jurisdição.</a:t>
            </a:r>
          </a:p>
          <a:p>
            <a:pPr algn="just">
              <a:defRPr/>
            </a:pPr>
            <a:r>
              <a:rPr lang="pt-BR" sz="19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cs"/>
              </a:rPr>
              <a:t>(...)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  <a:defRPr/>
            </a:pPr>
            <a:r>
              <a:rPr lang="pt-BR" sz="19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cs"/>
              </a:rPr>
              <a:t>§ 3 o </a:t>
            </a:r>
            <a:r>
              <a:rPr lang="pt-BR" sz="1900" i="1" dirty="0">
                <a:solidFill>
                  <a:srgbClr val="FF0000"/>
                </a:solidFill>
                <a:latin typeface="+mn-lt"/>
                <a:cs typeface="+mn-cs"/>
              </a:rPr>
              <a:t>A </a:t>
            </a:r>
            <a:r>
              <a:rPr lang="pt-BR" sz="1900" b="1" i="1" dirty="0">
                <a:solidFill>
                  <a:srgbClr val="FF0000"/>
                </a:solidFill>
                <a:latin typeface="+mn-lt"/>
                <a:cs typeface="+mn-cs"/>
              </a:rPr>
              <a:t>auditoria</a:t>
            </a:r>
            <a:r>
              <a:rPr lang="pt-BR" sz="1900" i="1" dirty="0">
                <a:solidFill>
                  <a:srgbClr val="FF0000"/>
                </a:solidFill>
                <a:latin typeface="+mn-lt"/>
                <a:cs typeface="+mn-cs"/>
              </a:rPr>
              <a:t> </a:t>
            </a:r>
            <a:r>
              <a:rPr lang="pt-BR" sz="1900" b="1" i="1" dirty="0">
                <a:solidFill>
                  <a:srgbClr val="FF0000"/>
                </a:solidFill>
                <a:latin typeface="+mn-lt"/>
                <a:cs typeface="+mn-cs"/>
              </a:rPr>
              <a:t>interna</a:t>
            </a:r>
            <a:r>
              <a:rPr lang="pt-BR" sz="1900" i="1" dirty="0">
                <a:solidFill>
                  <a:srgbClr val="FF0000"/>
                </a:solidFill>
                <a:latin typeface="+mn-lt"/>
                <a:cs typeface="+mn-cs"/>
              </a:rPr>
              <a:t> vincula-se ao conselho de administração ou a órgão de atribuições equivalentes. </a:t>
            </a:r>
            <a:r>
              <a:rPr lang="pt-BR" sz="19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cs"/>
              </a:rPr>
              <a:t>(Redação dada pelo Decreto nº 4.304, de 2002)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  <a:defRPr/>
            </a:pPr>
            <a:r>
              <a:rPr lang="pt-BR" sz="19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cs"/>
              </a:rPr>
              <a:t>§ 4 o </a:t>
            </a:r>
            <a:r>
              <a:rPr lang="pt-BR" sz="1900" i="1" dirty="0">
                <a:solidFill>
                  <a:srgbClr val="FF0000"/>
                </a:solidFill>
                <a:latin typeface="+mn-lt"/>
                <a:cs typeface="+mn-cs"/>
              </a:rPr>
              <a:t>Quando a entidade da Administração Pública Federal indireta não contar com conselho de administração ou órgão equivalente, a unidade de auditoria interna será </a:t>
            </a:r>
            <a:r>
              <a:rPr lang="pt-BR" sz="1900" b="1" i="1" u="sng" dirty="0">
                <a:solidFill>
                  <a:srgbClr val="FF0000"/>
                </a:solidFill>
                <a:latin typeface="+mn-lt"/>
                <a:cs typeface="+mn-cs"/>
              </a:rPr>
              <a:t>subordinada diretamente ao dirigente máximo da entidade</a:t>
            </a:r>
            <a:r>
              <a:rPr lang="pt-BR" b="1" i="1" dirty="0">
                <a:solidFill>
                  <a:srgbClr val="FF0000"/>
                </a:solidFill>
                <a:latin typeface="+mn-lt"/>
                <a:cs typeface="+mn-cs"/>
              </a:rPr>
              <a:t>,</a:t>
            </a:r>
            <a:r>
              <a:rPr lang="pt-BR" i="1" dirty="0">
                <a:solidFill>
                  <a:srgbClr val="FF0000"/>
                </a:solidFill>
                <a:latin typeface="+mn-lt"/>
                <a:cs typeface="+mn-cs"/>
              </a:rPr>
              <a:t> </a:t>
            </a:r>
            <a:r>
              <a:rPr lang="pt-BR" sz="2200" b="1" i="1" u="sng" dirty="0">
                <a:solidFill>
                  <a:srgbClr val="FF0000"/>
                </a:solidFill>
                <a:latin typeface="+mn-lt"/>
                <a:cs typeface="+mn-cs"/>
              </a:rPr>
              <a:t>vedada a delegação a outra autoridade</a:t>
            </a:r>
            <a:r>
              <a:rPr lang="pt-BR" i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cs"/>
              </a:rPr>
              <a:t>. (Redação dada pelo Decreto nº 4.304, de 2002)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  <a:defRPr/>
            </a:pPr>
            <a:r>
              <a:rPr lang="pt-BR" sz="19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cs"/>
              </a:rPr>
              <a:t>§ 5 o </a:t>
            </a:r>
            <a:r>
              <a:rPr lang="pt-BR" sz="1900" i="1" dirty="0">
                <a:solidFill>
                  <a:srgbClr val="FF0000"/>
                </a:solidFill>
                <a:latin typeface="+mn-lt"/>
                <a:cs typeface="+mn-cs"/>
              </a:rPr>
              <a:t>A nomeação, designação, exoneração ou dispensa do titular de unidade de auditoria interna </a:t>
            </a:r>
            <a:r>
              <a:rPr lang="pt-BR" sz="1900" i="1" u="sng" dirty="0">
                <a:solidFill>
                  <a:srgbClr val="FF0000"/>
                </a:solidFill>
                <a:latin typeface="+mn-lt"/>
                <a:cs typeface="+mn-cs"/>
              </a:rPr>
              <a:t>será submetida, </a:t>
            </a:r>
            <a:r>
              <a:rPr lang="pt-BR" sz="1900" i="1" dirty="0">
                <a:solidFill>
                  <a:srgbClr val="FF0000"/>
                </a:solidFill>
                <a:latin typeface="+mn-lt"/>
                <a:cs typeface="+mn-cs"/>
              </a:rPr>
              <a:t>pelo dirigente máximo da entidade</a:t>
            </a:r>
            <a:r>
              <a:rPr lang="pt-BR" sz="1900" i="1" u="sng" dirty="0">
                <a:solidFill>
                  <a:srgbClr val="FF0000"/>
                </a:solidFill>
                <a:latin typeface="+mn-lt"/>
                <a:cs typeface="+mn-cs"/>
              </a:rPr>
              <a:t>, à aprovação do conselho de administração</a:t>
            </a:r>
            <a:r>
              <a:rPr lang="pt-BR" sz="1900" i="1" dirty="0">
                <a:solidFill>
                  <a:srgbClr val="FF0000"/>
                </a:solidFill>
                <a:latin typeface="+mn-lt"/>
                <a:cs typeface="+mn-cs"/>
              </a:rPr>
              <a:t> ou órgão equivalente, quando for o caso, </a:t>
            </a:r>
            <a:r>
              <a:rPr lang="pt-BR" sz="1900" i="1" u="sng" dirty="0">
                <a:solidFill>
                  <a:srgbClr val="FF0000"/>
                </a:solidFill>
                <a:latin typeface="+mn-lt"/>
                <a:cs typeface="+mn-cs"/>
              </a:rPr>
              <a:t>e, após, à aprovação da Controladoria-Geral da União.</a:t>
            </a:r>
            <a:r>
              <a:rPr lang="pt-BR" sz="1900" i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cs"/>
              </a:rPr>
              <a:t> </a:t>
            </a:r>
            <a:r>
              <a:rPr lang="pt-BR" sz="19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cs"/>
              </a:rPr>
              <a:t>(Redação dada pelo Decreto nº 4.304, de 2002)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tângulo 1"/>
          <p:cNvSpPr>
            <a:spLocks noChangeArrowheads="1"/>
          </p:cNvSpPr>
          <p:nvPr/>
        </p:nvSpPr>
        <p:spPr bwMode="auto">
          <a:xfrm>
            <a:off x="327025" y="231775"/>
            <a:ext cx="10426700" cy="723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ts val="600"/>
              </a:spcBef>
            </a:pPr>
            <a:endParaRPr lang="pt-BR" dirty="0">
              <a:latin typeface="Calibri" pitchFamily="34" charset="0"/>
            </a:endParaRPr>
          </a:p>
          <a:p>
            <a:r>
              <a:rPr lang="pt-BR" sz="2400" b="1" u="sng" dirty="0">
                <a:solidFill>
                  <a:srgbClr val="FF0000"/>
                </a:solidFill>
                <a:latin typeface="Tw Cen MT"/>
              </a:rPr>
              <a:t>Resolução CNJ Nº 171 </a:t>
            </a:r>
            <a:r>
              <a:rPr lang="pt-BR" sz="2400" b="1" dirty="0">
                <a:solidFill>
                  <a:srgbClr val="FF0000"/>
                </a:solidFill>
                <a:latin typeface="Tw Cen MT"/>
              </a:rPr>
              <a:t>de 01/03/2013</a:t>
            </a:r>
          </a:p>
          <a:p>
            <a:endParaRPr lang="pt-BR" sz="2400" dirty="0">
              <a:latin typeface="Tw Cen MT"/>
            </a:endParaRPr>
          </a:p>
          <a:p>
            <a:pPr algn="just"/>
            <a:r>
              <a:rPr lang="pt-BR" sz="2200" b="1" dirty="0">
                <a:latin typeface="Tw Cen MT"/>
              </a:rPr>
              <a:t>Ementa:</a:t>
            </a:r>
            <a:r>
              <a:rPr lang="pt-BR" sz="2200" dirty="0">
                <a:latin typeface="Tw Cen MT"/>
              </a:rPr>
              <a:t> Dispõe sobre as </a:t>
            </a:r>
            <a:r>
              <a:rPr lang="pt-BR" sz="2200" dirty="0">
                <a:solidFill>
                  <a:srgbClr val="E76618"/>
                </a:solidFill>
                <a:latin typeface="Tw Cen MT"/>
              </a:rPr>
              <a:t>normas técnicas de auditoria, inspeção administrativa e fiscalização</a:t>
            </a:r>
            <a:r>
              <a:rPr lang="pt-BR" sz="2200" dirty="0">
                <a:solidFill>
                  <a:srgbClr val="FFFF00"/>
                </a:solidFill>
                <a:latin typeface="Tw Cen MT"/>
              </a:rPr>
              <a:t> </a:t>
            </a:r>
            <a:r>
              <a:rPr lang="pt-BR" sz="2200" dirty="0">
                <a:latin typeface="Tw Cen MT"/>
              </a:rPr>
              <a:t>nas unidades jurisdicionais vinculadas ao Conselho Nacional de Justiça (Processo CNJ nº 349.544).</a:t>
            </a:r>
          </a:p>
          <a:p>
            <a:r>
              <a:rPr lang="pt-BR" sz="2200" dirty="0">
                <a:latin typeface="Tw Cen MT"/>
              </a:rPr>
              <a:t>(...)</a:t>
            </a:r>
          </a:p>
          <a:p>
            <a:pPr>
              <a:spcBef>
                <a:spcPct val="50000"/>
              </a:spcBef>
            </a:pPr>
            <a:r>
              <a:rPr lang="pt-BR" sz="2200" dirty="0"/>
              <a:t>Em suas considerações leva em conta:</a:t>
            </a:r>
          </a:p>
          <a:p>
            <a:pPr algn="just">
              <a:spcBef>
                <a:spcPct val="50000"/>
              </a:spcBef>
              <a:buFontTx/>
              <a:buChar char="•"/>
            </a:pPr>
            <a:r>
              <a:rPr lang="pt-BR" sz="2200" dirty="0"/>
              <a:t> </a:t>
            </a:r>
            <a:r>
              <a:rPr lang="pt-BR" sz="2200" dirty="0">
                <a:solidFill>
                  <a:srgbClr val="E76618"/>
                </a:solidFill>
              </a:rPr>
              <a:t>as crescentes inovações e aprimoramentos na área de controle interno</a:t>
            </a:r>
            <a:r>
              <a:rPr lang="pt-BR" sz="2200" dirty="0"/>
              <a:t>, como vem ocorrendo nos demais Poderes</a:t>
            </a:r>
          </a:p>
          <a:p>
            <a:pPr algn="just">
              <a:spcBef>
                <a:spcPct val="50000"/>
              </a:spcBef>
              <a:buFontTx/>
              <a:buChar char="•"/>
            </a:pPr>
            <a:r>
              <a:rPr lang="pt-BR" sz="2200" dirty="0"/>
              <a:t> </a:t>
            </a:r>
            <a:r>
              <a:rPr lang="pt-BR" sz="2200" dirty="0">
                <a:solidFill>
                  <a:srgbClr val="E76618"/>
                </a:solidFill>
              </a:rPr>
              <a:t>o </a:t>
            </a:r>
            <a:r>
              <a:rPr lang="pt-BR" sz="2200" b="1" dirty="0">
                <a:solidFill>
                  <a:srgbClr val="E76618"/>
                </a:solidFill>
              </a:rPr>
              <a:t>art. 3º da Res. CNJ 86/2009 </a:t>
            </a:r>
            <a:r>
              <a:rPr lang="pt-BR" sz="2200" dirty="0">
                <a:solidFill>
                  <a:srgbClr val="E76618"/>
                </a:solidFill>
              </a:rPr>
              <a:t>– que </a:t>
            </a:r>
            <a:r>
              <a:rPr lang="pt-BR" sz="2200" b="1" dirty="0">
                <a:solidFill>
                  <a:srgbClr val="FF0000"/>
                </a:solidFill>
              </a:rPr>
              <a:t>atribui à unidade de Controle Interno a definição de diretrizes, princípios e conceitos</a:t>
            </a:r>
            <a:r>
              <a:rPr lang="pt-BR" sz="2200" dirty="0">
                <a:solidFill>
                  <a:srgbClr val="FFFF00"/>
                </a:solidFill>
              </a:rPr>
              <a:t>,</a:t>
            </a:r>
            <a:r>
              <a:rPr lang="pt-BR" sz="2200" dirty="0"/>
              <a:t> adotando as normas técnicas aplicáveis</a:t>
            </a:r>
          </a:p>
          <a:p>
            <a:pPr algn="just">
              <a:spcBef>
                <a:spcPct val="50000"/>
              </a:spcBef>
              <a:buFontTx/>
              <a:buChar char="•"/>
            </a:pPr>
            <a:r>
              <a:rPr lang="pt-BR" sz="2200" dirty="0"/>
              <a:t> </a:t>
            </a:r>
            <a:r>
              <a:rPr lang="pt-BR" sz="2200" dirty="0">
                <a:solidFill>
                  <a:srgbClr val="E76618"/>
                </a:solidFill>
              </a:rPr>
              <a:t>a </a:t>
            </a:r>
            <a:r>
              <a:rPr lang="pt-BR" sz="2200" b="1" dirty="0">
                <a:solidFill>
                  <a:srgbClr val="FF0000"/>
                </a:solidFill>
              </a:rPr>
              <a:t>padronização</a:t>
            </a:r>
            <a:r>
              <a:rPr lang="pt-BR" sz="2200" dirty="0">
                <a:solidFill>
                  <a:srgbClr val="E76618"/>
                </a:solidFill>
              </a:rPr>
              <a:t> e </a:t>
            </a:r>
            <a:r>
              <a:rPr lang="pt-BR" sz="2200" u="sng" dirty="0">
                <a:solidFill>
                  <a:srgbClr val="E76618"/>
                </a:solidFill>
              </a:rPr>
              <a:t>busca de excelência </a:t>
            </a:r>
            <a:r>
              <a:rPr lang="pt-BR" sz="2200" dirty="0">
                <a:solidFill>
                  <a:srgbClr val="E76618"/>
                </a:solidFill>
              </a:rPr>
              <a:t>nos métodos, critérios, conceitos e sistemas </a:t>
            </a:r>
            <a:r>
              <a:rPr lang="pt-BR" sz="2200" dirty="0"/>
              <a:t>utilizados nas atividades de auditoria, inspeção administrativa e fiscalização no Poder Judiciário</a:t>
            </a:r>
          </a:p>
          <a:p>
            <a:endParaRPr lang="pt-BR" sz="2200" dirty="0">
              <a:latin typeface="Tw Cen MT"/>
            </a:endParaRPr>
          </a:p>
          <a:p>
            <a:pPr algn="just">
              <a:spcBef>
                <a:spcPts val="600"/>
              </a:spcBef>
            </a:pPr>
            <a:endParaRPr lang="pt-BR" dirty="0">
              <a:latin typeface="Calibri" pitchFamily="34" charset="0"/>
            </a:endParaRPr>
          </a:p>
          <a:p>
            <a:pPr algn="just">
              <a:spcBef>
                <a:spcPts val="600"/>
              </a:spcBef>
            </a:pPr>
            <a:endParaRPr lang="pt-BR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ext Box 2"/>
          <p:cNvSpPr txBox="1">
            <a:spLocks noChangeArrowheads="1"/>
          </p:cNvSpPr>
          <p:nvPr/>
        </p:nvSpPr>
        <p:spPr bwMode="auto">
          <a:xfrm>
            <a:off x="285750" y="571500"/>
            <a:ext cx="10902950" cy="461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>
              <a:spcBef>
                <a:spcPct val="50000"/>
              </a:spcBef>
              <a:defRPr/>
            </a:pPr>
            <a:r>
              <a:rPr lang="pt-BR" sz="2000" dirty="0"/>
              <a:t>	</a:t>
            </a:r>
            <a:r>
              <a:rPr lang="pt-BR" sz="2800" dirty="0"/>
              <a:t>A </a:t>
            </a:r>
            <a:r>
              <a:rPr lang="pt-BR" sz="2800" b="1" dirty="0"/>
              <a:t>Resolução 171/2013 CNJ </a:t>
            </a:r>
            <a:r>
              <a:rPr lang="pt-BR" sz="2800" dirty="0"/>
              <a:t>definiu </a:t>
            </a:r>
            <a:r>
              <a:rPr lang="pt-BR" sz="2800" dirty="0" smtClean="0"/>
              <a:t>ainda que:</a:t>
            </a:r>
            <a:endParaRPr lang="pt-BR" sz="2800" dirty="0"/>
          </a:p>
          <a:p>
            <a:pPr algn="just" defTabSz="914400">
              <a:spcBef>
                <a:spcPct val="50000"/>
              </a:spcBef>
              <a:defRPr/>
            </a:pPr>
            <a:r>
              <a:rPr lang="pt-BR" sz="2800" dirty="0"/>
              <a:t>Art. 60 – Cabe à Secretaria de Controle Interno do CNJ propor:</a:t>
            </a:r>
          </a:p>
          <a:p>
            <a:pPr algn="just" defTabSz="914400">
              <a:spcBef>
                <a:spcPct val="50000"/>
              </a:spcBef>
              <a:defRPr/>
            </a:pPr>
            <a:r>
              <a:rPr lang="pt-BR" sz="2800" dirty="0"/>
              <a:t>I – notas técnicas, documentos, formulários e </a:t>
            </a:r>
            <a:r>
              <a:rPr lang="pt-BR" sz="2800" u="sng" dirty="0">
                <a:solidFill>
                  <a:schemeClr val="accent4"/>
                </a:solidFill>
              </a:rPr>
              <a:t>regulamentação complementar </a:t>
            </a:r>
            <a:r>
              <a:rPr lang="pt-BR" sz="2800" dirty="0">
                <a:solidFill>
                  <a:schemeClr val="accent4"/>
                </a:solidFill>
              </a:rPr>
              <a:t>das técnicas de controle</a:t>
            </a:r>
            <a:r>
              <a:rPr lang="pt-BR" sz="2800" dirty="0"/>
              <a:t> indicadas na Resolução</a:t>
            </a:r>
          </a:p>
          <a:p>
            <a:pPr algn="just" defTabSz="914400">
              <a:spcBef>
                <a:spcPct val="50000"/>
              </a:spcBef>
              <a:defRPr/>
            </a:pPr>
            <a:r>
              <a:rPr lang="pt-BR" sz="2800" dirty="0"/>
              <a:t>II – </a:t>
            </a:r>
            <a:r>
              <a:rPr lang="pt-BR" sz="2800" dirty="0">
                <a:solidFill>
                  <a:schemeClr val="accent4"/>
                </a:solidFill>
              </a:rPr>
              <a:t>plano de ação de </a:t>
            </a:r>
            <a:r>
              <a:rPr lang="pt-BR" sz="2800" u="sng" dirty="0">
                <a:solidFill>
                  <a:schemeClr val="accent4"/>
                </a:solidFill>
              </a:rPr>
              <a:t>interação entre as unidades </a:t>
            </a:r>
            <a:r>
              <a:rPr lang="pt-BR" sz="2800" dirty="0">
                <a:solidFill>
                  <a:schemeClr val="accent4"/>
                </a:solidFill>
              </a:rPr>
              <a:t>de controle interno</a:t>
            </a:r>
          </a:p>
          <a:p>
            <a:pPr algn="just" defTabSz="914400">
              <a:spcBef>
                <a:spcPct val="50000"/>
              </a:spcBef>
              <a:defRPr/>
            </a:pPr>
            <a:r>
              <a:rPr lang="pt-BR" sz="2800" dirty="0"/>
              <a:t>III – </a:t>
            </a:r>
            <a:r>
              <a:rPr lang="pt-BR" sz="2800" u="sng" dirty="0">
                <a:solidFill>
                  <a:schemeClr val="accent4"/>
                </a:solidFill>
              </a:rPr>
              <a:t>padrões</a:t>
            </a:r>
            <a:r>
              <a:rPr lang="pt-BR" sz="2800" dirty="0">
                <a:solidFill>
                  <a:schemeClr val="accent4"/>
                </a:solidFill>
              </a:rPr>
              <a:t> de auditoria interna</a:t>
            </a:r>
          </a:p>
          <a:p>
            <a:pPr algn="just" defTabSz="914400">
              <a:spcBef>
                <a:spcPct val="50000"/>
              </a:spcBef>
              <a:defRPr/>
            </a:pPr>
            <a:r>
              <a:rPr lang="pt-BR" sz="2800" dirty="0"/>
              <a:t>IV – </a:t>
            </a:r>
            <a:r>
              <a:rPr lang="pt-BR" sz="2800" u="sng" dirty="0">
                <a:solidFill>
                  <a:schemeClr val="accent4"/>
                </a:solidFill>
              </a:rPr>
              <a:t>capacitação</a:t>
            </a:r>
            <a:r>
              <a:rPr lang="pt-BR" sz="2800" dirty="0">
                <a:solidFill>
                  <a:schemeClr val="accent4"/>
                </a:solidFill>
              </a:rPr>
              <a:t> em técnicas específicas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/>
          </p:cNvSpPr>
          <p:nvPr>
            <p:ph type="title" idx="4294967295"/>
          </p:nvPr>
        </p:nvSpPr>
        <p:spPr>
          <a:xfrm>
            <a:off x="300830" y="134470"/>
            <a:ext cx="9932381" cy="1922929"/>
          </a:xfrm>
        </p:spPr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pt-BR" sz="32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ACÓRDÃOS DO TCU QUE REGULAMENTAM A ATUAÇÃO DAS UNIDADES DE CONTROLE INTERNO</a:t>
            </a:r>
          </a:p>
        </p:txBody>
      </p:sp>
      <p:sp>
        <p:nvSpPr>
          <p:cNvPr id="37891" name="Rectangle 3"/>
          <p:cNvSpPr>
            <a:spLocks noGrp="1"/>
          </p:cNvSpPr>
          <p:nvPr>
            <p:ph type="body" idx="4294967295"/>
          </p:nvPr>
        </p:nvSpPr>
        <p:spPr>
          <a:xfrm>
            <a:off x="177421" y="1241946"/>
            <a:ext cx="9728579" cy="5387075"/>
          </a:xfrm>
        </p:spPr>
        <p:txBody>
          <a:bodyPr rtlCol="0">
            <a:noAutofit/>
          </a:bodyPr>
          <a:lstStyle/>
          <a:p>
            <a:pPr marL="0" indent="0" algn="ctr"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pt-BR" sz="24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O ACÓRDÃO “DIVISOR DE ÁGUAS” </a:t>
            </a:r>
            <a:r>
              <a:rPr lang="pt-BR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FOI O </a:t>
            </a:r>
            <a:r>
              <a:rPr lang="pt-BR" sz="2400" b="1" u="sng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5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1074/2009 – TCU – </a:t>
            </a:r>
            <a:r>
              <a:rPr lang="pt-BR" sz="2400" b="1" u="sng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5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PLENÁRIO.</a:t>
            </a:r>
          </a:p>
          <a:p>
            <a:pPr marL="0" indent="0" algn="ctr" fontAlgn="auto">
              <a:spcAft>
                <a:spcPts val="0"/>
              </a:spcAft>
              <a:buFont typeface="Wingdings 3" charset="2"/>
              <a:buNone/>
              <a:defRPr/>
            </a:pPr>
            <a:endParaRPr lang="pt-BR" sz="2400" b="1" u="sng" dirty="0">
              <a:ln w="12700">
                <a:solidFill>
                  <a:schemeClr val="accent1"/>
                </a:solidFill>
                <a:prstDash val="solid"/>
              </a:ln>
              <a:solidFill>
                <a:schemeClr val="accent5"/>
              </a:solidFill>
              <a:effectLst>
                <a:outerShdw dist="38100" dir="2640000" algn="bl" rotWithShape="0">
                  <a:schemeClr val="accent1"/>
                </a:outerShdw>
              </a:effectLst>
            </a:endParaRPr>
          </a:p>
          <a:p>
            <a:pPr marL="0" indent="0" algn="ctr" fontAlgn="auto">
              <a:spcAft>
                <a:spcPts val="0"/>
              </a:spcAft>
              <a:buFont typeface="Wingdings 3" charset="2"/>
              <a:buNone/>
              <a:defRPr/>
            </a:pPr>
            <a:endParaRPr lang="pt-BR" sz="2400" b="1" u="sng" dirty="0" smtClean="0">
              <a:ln w="12700">
                <a:solidFill>
                  <a:schemeClr val="accent1"/>
                </a:solidFill>
                <a:prstDash val="solid"/>
              </a:ln>
              <a:solidFill>
                <a:schemeClr val="accent5"/>
              </a:solidFill>
              <a:effectLst>
                <a:outerShdw dist="38100" dir="2640000" algn="bl" rotWithShape="0">
                  <a:schemeClr val="accent1"/>
                </a:outerShdw>
              </a:effectLst>
            </a:endParaRPr>
          </a:p>
          <a:p>
            <a:pPr marL="0" indent="0" algn="ctr" fontAlgn="auto">
              <a:spcAft>
                <a:spcPts val="0"/>
              </a:spcAft>
              <a:buFont typeface="Wingdings 3" charset="2"/>
              <a:buNone/>
              <a:defRPr/>
            </a:pPr>
            <a:endParaRPr lang="pt-BR" sz="2400" b="1" dirty="0" smtClean="0">
              <a:ln w="10160">
                <a:solidFill>
                  <a:schemeClr val="accent5"/>
                </a:solidFill>
                <a:prstDash val="solid"/>
              </a:ln>
              <a:solidFill>
                <a:srgbClr val="00206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  <a:p>
            <a:pPr marL="0" indent="0" algn="ctr" fontAlgn="auto">
              <a:spcAft>
                <a:spcPts val="0"/>
              </a:spcAft>
              <a:buFont typeface="Wingdings 3" charset="2"/>
              <a:buNone/>
              <a:defRPr/>
            </a:pPr>
            <a:endParaRPr lang="pt-BR" sz="24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00206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  <a:p>
            <a:pPr marL="0" indent="0" algn="ctr" fontAlgn="auto">
              <a:spcAft>
                <a:spcPts val="0"/>
              </a:spcAft>
              <a:buFont typeface="Wingdings 3" charset="2"/>
              <a:buNone/>
              <a:defRPr/>
            </a:pPr>
            <a:endParaRPr lang="pt-BR" sz="2400" b="1" dirty="0" smtClean="0">
              <a:ln w="10160">
                <a:solidFill>
                  <a:schemeClr val="accent5"/>
                </a:solidFill>
                <a:prstDash val="solid"/>
              </a:ln>
              <a:solidFill>
                <a:srgbClr val="00206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  <a:p>
            <a:pPr marL="0" indent="0" algn="ctr" fontAlgn="auto">
              <a:spcAft>
                <a:spcPts val="0"/>
              </a:spcAft>
              <a:buFont typeface="Wingdings 3" charset="2"/>
              <a:buNone/>
              <a:defRPr/>
            </a:pPr>
            <a:endParaRPr lang="pt-BR" sz="2400" b="1" dirty="0" smtClean="0">
              <a:ln w="10160">
                <a:solidFill>
                  <a:schemeClr val="accent5"/>
                </a:solidFill>
                <a:prstDash val="solid"/>
              </a:ln>
              <a:solidFill>
                <a:srgbClr val="00206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  <a:p>
            <a:pPr marL="0" indent="0" algn="ctr" fontAlgn="auto">
              <a:spcBef>
                <a:spcPts val="600"/>
              </a:spcBef>
              <a:spcAft>
                <a:spcPts val="0"/>
              </a:spcAft>
              <a:buFont typeface="Wingdings 3" charset="2"/>
              <a:buNone/>
              <a:defRPr/>
            </a:pPr>
            <a:endParaRPr lang="pt-BR" sz="2400" b="1" dirty="0" smtClean="0">
              <a:ln w="10160">
                <a:solidFill>
                  <a:schemeClr val="accent5"/>
                </a:solidFill>
                <a:prstDash val="solid"/>
              </a:ln>
              <a:solidFill>
                <a:srgbClr val="00206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  <a:p>
            <a:pPr marL="0" indent="0" algn="ctr" fontAlgn="auto">
              <a:spcBef>
                <a:spcPts val="600"/>
              </a:spcBef>
              <a:spcAft>
                <a:spcPts val="0"/>
              </a:spcAft>
              <a:buFont typeface="Wingdings 3" charset="2"/>
              <a:buNone/>
              <a:defRPr/>
            </a:pPr>
            <a:r>
              <a:rPr lang="pt-BR" sz="24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POR </a:t>
            </a:r>
            <a:r>
              <a:rPr lang="pt-BR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PROMOVER A QUEBRA DE PARADIGMAS DE HÁ MUITO ARRAIGADOS QUANTO À CORRETA  ATUAÇÃO DAS UNIDADES DE </a:t>
            </a:r>
            <a:r>
              <a:rPr lang="pt-BR" sz="24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AUDITORIA INTERNA NA ADMINISTRAÇÃO PÚBLICA. </a:t>
            </a:r>
            <a:endParaRPr lang="pt-BR" sz="24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00206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3863" y="2241550"/>
            <a:ext cx="9659937" cy="297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371700" y="400401"/>
            <a:ext cx="9457899" cy="632480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r>
              <a:rPr lang="pt-BR" sz="2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Já a partir de sua edição, muitos Tribunais deram início às alterações propugnadas na Decisão do Colegiado.</a:t>
            </a:r>
          </a:p>
          <a:p>
            <a:pPr algn="just">
              <a:defRPr/>
            </a:pPr>
            <a:endParaRPr lang="pt-BR" sz="2600" b="1" dirty="0">
              <a:ln w="12700">
                <a:solidFill>
                  <a:schemeClr val="accent1"/>
                </a:solidFill>
                <a:prstDash val="solid"/>
              </a:ln>
              <a:solidFill>
                <a:schemeClr val="accent5"/>
              </a:solidFill>
              <a:effectLst>
                <a:outerShdw dist="38100" dir="2640000" algn="bl" rotWithShape="0">
                  <a:schemeClr val="accent1"/>
                </a:outerShdw>
              </a:effectLst>
            </a:endParaRPr>
          </a:p>
          <a:p>
            <a:pPr algn="just">
              <a:defRPr/>
            </a:pPr>
            <a:endParaRPr lang="pt-BR" sz="2600" b="1" dirty="0">
              <a:ln w="12700">
                <a:solidFill>
                  <a:schemeClr val="accent1"/>
                </a:solidFill>
                <a:prstDash val="solid"/>
              </a:ln>
              <a:solidFill>
                <a:schemeClr val="accent5"/>
              </a:solidFill>
              <a:effectLst>
                <a:outerShdw dist="38100" dir="2640000" algn="bl" rotWithShape="0">
                  <a:schemeClr val="accent1"/>
                </a:outerShdw>
              </a:effectLst>
            </a:endParaRPr>
          </a:p>
          <a:p>
            <a:pPr algn="just">
              <a:defRPr/>
            </a:pPr>
            <a:endParaRPr lang="pt-BR" sz="2600" b="1" dirty="0">
              <a:ln w="12700">
                <a:solidFill>
                  <a:schemeClr val="accent1"/>
                </a:solidFill>
                <a:prstDash val="solid"/>
              </a:ln>
              <a:solidFill>
                <a:schemeClr val="accent5"/>
              </a:solidFill>
              <a:effectLst>
                <a:outerShdw dist="38100" dir="2640000" algn="bl" rotWithShape="0">
                  <a:schemeClr val="accent1"/>
                </a:outerShdw>
              </a:effectLst>
            </a:endParaRPr>
          </a:p>
          <a:p>
            <a:pPr algn="just">
              <a:defRPr/>
            </a:pPr>
            <a:endParaRPr lang="pt-BR" sz="2600" b="1" dirty="0">
              <a:ln w="12700">
                <a:solidFill>
                  <a:schemeClr val="accent1"/>
                </a:solidFill>
                <a:prstDash val="solid"/>
              </a:ln>
              <a:solidFill>
                <a:schemeClr val="accent5"/>
              </a:solidFill>
              <a:effectLst>
                <a:outerShdw dist="38100" dir="2640000" algn="bl" rotWithShape="0">
                  <a:schemeClr val="accent1"/>
                </a:outerShdw>
              </a:effectLst>
            </a:endParaRPr>
          </a:p>
          <a:p>
            <a:pPr algn="just">
              <a:defRPr/>
            </a:pPr>
            <a:endParaRPr lang="pt-BR" sz="2600" b="1" dirty="0">
              <a:ln w="12700">
                <a:solidFill>
                  <a:schemeClr val="accent1"/>
                </a:solidFill>
                <a:prstDash val="solid"/>
              </a:ln>
              <a:solidFill>
                <a:schemeClr val="accent5"/>
              </a:solidFill>
              <a:effectLst>
                <a:outerShdw dist="38100" dir="2640000" algn="bl" rotWithShape="0">
                  <a:schemeClr val="accent1"/>
                </a:outerShdw>
              </a:effectLst>
            </a:endParaRPr>
          </a:p>
          <a:p>
            <a:pPr algn="just">
              <a:defRPr/>
            </a:pPr>
            <a:r>
              <a:rPr lang="pt-BR" sz="2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		</a:t>
            </a:r>
          </a:p>
          <a:p>
            <a:pPr algn="just">
              <a:defRPr/>
            </a:pPr>
            <a:r>
              <a:rPr lang="pt-BR" sz="2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A essa decisão histórica, seguiram-se muitas outras. E o ano de 2015 foi de grande “produção</a:t>
            </a:r>
            <a:r>
              <a:rPr lang="pt-BR" sz="28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” do Colegiado de Contas. Em </a:t>
            </a:r>
            <a:r>
              <a:rPr lang="pt-BR" sz="2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um levantamento </a:t>
            </a:r>
            <a:r>
              <a:rPr lang="pt-BR" sz="28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parcial, </a:t>
            </a:r>
            <a:r>
              <a:rPr lang="pt-BR" sz="2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foram colhidos diversos Acórdãos do TCU com orientações comuns a todos:</a:t>
            </a:r>
          </a:p>
          <a:p>
            <a:pPr algn="just">
              <a:defRPr/>
            </a:pPr>
            <a:endParaRPr lang="pt-BR" sz="23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00206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39278" y="1756803"/>
            <a:ext cx="5791200" cy="2128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477671" y="177421"/>
            <a:ext cx="9880979" cy="668798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10000"/>
              </a:lnSpc>
              <a:buFont typeface="Arial" charset="0"/>
              <a:buNone/>
              <a:defRPr/>
            </a:pPr>
            <a:r>
              <a:rPr lang="pt-BR" sz="2800" b="1" u="sng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5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ACÓRDÃOS  – TCU – Plenário – </a:t>
            </a:r>
          </a:p>
          <a:p>
            <a:pPr algn="ctr">
              <a:lnSpc>
                <a:spcPct val="110000"/>
              </a:lnSpc>
              <a:buFont typeface="Arial" charset="0"/>
              <a:buNone/>
              <a:defRPr/>
            </a:pPr>
            <a:r>
              <a:rPr lang="pt-BR" sz="2800" b="1" u="sng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5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1520, 1679, 2743, 2746, 2748, 2749, 6222 /2015</a:t>
            </a:r>
          </a:p>
          <a:p>
            <a:pPr algn="ctr">
              <a:lnSpc>
                <a:spcPct val="110000"/>
              </a:lnSpc>
              <a:buFont typeface="Arial" charset="0"/>
              <a:buNone/>
              <a:defRPr/>
            </a:pPr>
            <a:endParaRPr lang="pt-BR" sz="2000" b="1" u="sng" dirty="0">
              <a:ln w="12700">
                <a:solidFill>
                  <a:schemeClr val="accent1"/>
                </a:solidFill>
                <a:prstDash val="solid"/>
              </a:ln>
              <a:solidFill>
                <a:schemeClr val="accent5"/>
              </a:solidFill>
              <a:effectLst>
                <a:outerShdw dist="38100" dir="2640000" algn="bl" rotWithShape="0">
                  <a:schemeClr val="accent1"/>
                </a:outerShdw>
              </a:effectLst>
            </a:endParaRPr>
          </a:p>
          <a:p>
            <a:pPr algn="just">
              <a:lnSpc>
                <a:spcPct val="110000"/>
              </a:lnSpc>
              <a:buFont typeface="Arial" charset="0"/>
              <a:buNone/>
              <a:defRPr/>
            </a:pPr>
            <a:r>
              <a:rPr lang="pt-BR" sz="2000" dirty="0"/>
              <a:t>AUDITORIA. FISCALIZAÇÃO DE ORIENTAÇÃO CENTRALIZADA (FOC). GOVERNANÇA E GESTÃO DAS AQUISIÇÕES. DEFICIÊNCIAS DE GOVERNANÇA E GESTÃO. DEFICIÊNCIAS OU AUSÊNCIA DE MECANISMOS, INSTRUMENTOS E PRÁTICAS RELACIONADAS AO TEMA. RECOMENDAÇÕES. DETERMINAÇÕES:</a:t>
            </a:r>
          </a:p>
          <a:p>
            <a:pPr algn="just">
              <a:lnSpc>
                <a:spcPct val="110000"/>
              </a:lnSpc>
              <a:buFont typeface="Arial" charset="0"/>
              <a:buNone/>
              <a:defRPr/>
            </a:pPr>
            <a:endParaRPr lang="pt-BR" sz="2000" dirty="0"/>
          </a:p>
          <a:p>
            <a:pPr marL="342900" indent="-342900" algn="just">
              <a:lnSpc>
                <a:spcPct val="110000"/>
              </a:lnSpc>
              <a:buFont typeface="Arial" panose="020B0604020202020204" pitchFamily="34" charset="0"/>
              <a:buChar char="•"/>
              <a:defRPr/>
            </a:pPr>
            <a:r>
              <a:rPr lang="pt-BR" sz="2000" i="1" dirty="0"/>
              <a:t>“incluir nas atividades de auditoria interna </a:t>
            </a:r>
            <a:r>
              <a:rPr lang="pt-BR" sz="2000" dirty="0"/>
              <a:t>a </a:t>
            </a:r>
            <a:r>
              <a:rPr lang="pt-BR" sz="2000" u="sng" dirty="0"/>
              <a:t>avaliação da governança</a:t>
            </a:r>
            <a:r>
              <a:rPr lang="pt-BR" sz="2000" dirty="0"/>
              <a:t>, da </a:t>
            </a:r>
            <a:r>
              <a:rPr lang="pt-BR" sz="2000" u="sng" dirty="0"/>
              <a:t>gestão de riscos </a:t>
            </a:r>
            <a:r>
              <a:rPr lang="pt-BR" sz="2000" dirty="0"/>
              <a:t>e dos </a:t>
            </a:r>
            <a:r>
              <a:rPr lang="pt-BR" sz="2000" u="sng" dirty="0"/>
              <a:t>controles internos </a:t>
            </a:r>
            <a:r>
              <a:rPr lang="pt-BR" sz="2000" dirty="0"/>
              <a:t>da organização.”</a:t>
            </a:r>
          </a:p>
          <a:p>
            <a:pPr marL="342900" indent="-342900" algn="just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pt-BR" sz="2000" dirty="0">
                <a:solidFill>
                  <a:schemeClr val="accent4"/>
                </a:solidFill>
              </a:rPr>
              <a:t>capacitar os </a:t>
            </a:r>
            <a:r>
              <a:rPr lang="pt-BR" sz="2000" u="sng" dirty="0">
                <a:solidFill>
                  <a:schemeClr val="accent4"/>
                </a:solidFill>
              </a:rPr>
              <a:t>gestores</a:t>
            </a:r>
            <a:r>
              <a:rPr lang="pt-BR" sz="2000" dirty="0">
                <a:solidFill>
                  <a:schemeClr val="accent4"/>
                </a:solidFill>
              </a:rPr>
              <a:t> </a:t>
            </a:r>
            <a:r>
              <a:rPr lang="pt-BR" sz="2000" dirty="0"/>
              <a:t>na área de aquisições em </a:t>
            </a:r>
            <a:r>
              <a:rPr lang="pt-BR" sz="2000" dirty="0">
                <a:solidFill>
                  <a:schemeClr val="accent4"/>
                </a:solidFill>
              </a:rPr>
              <a:t>gestão de riscos</a:t>
            </a:r>
            <a:r>
              <a:rPr lang="pt-BR" sz="2000" dirty="0"/>
              <a:t>; </a:t>
            </a:r>
          </a:p>
          <a:p>
            <a:pPr marL="342900" indent="-342900" algn="just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pt-BR" sz="2000" u="sng" dirty="0">
                <a:solidFill>
                  <a:schemeClr val="accent4"/>
                </a:solidFill>
              </a:rPr>
              <a:t>realizar</a:t>
            </a:r>
            <a:r>
              <a:rPr lang="pt-BR" sz="2000" dirty="0">
                <a:solidFill>
                  <a:schemeClr val="accent4"/>
                </a:solidFill>
              </a:rPr>
              <a:t> gestão de riscos </a:t>
            </a:r>
            <a:r>
              <a:rPr lang="pt-BR" sz="2000" dirty="0"/>
              <a:t>das aquisições; </a:t>
            </a:r>
          </a:p>
          <a:p>
            <a:pPr marL="342900" indent="-342900" algn="just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pt-BR" sz="2000" dirty="0"/>
              <a:t> </a:t>
            </a:r>
            <a:r>
              <a:rPr lang="pt-BR" sz="2000" b="1" dirty="0"/>
              <a:t>observar as </a:t>
            </a:r>
            <a:r>
              <a:rPr lang="pt-BR" sz="2000" b="1" i="1" dirty="0">
                <a:solidFill>
                  <a:schemeClr val="accent4"/>
                </a:solidFill>
              </a:rPr>
              <a:t>diferenças conceituais entre controle interno </a:t>
            </a:r>
            <a:r>
              <a:rPr lang="pt-BR" sz="2000" b="1" dirty="0"/>
              <a:t>(a cargo dos gestores responsáveis pelos processos que recebem o controle) </a:t>
            </a:r>
            <a:r>
              <a:rPr lang="pt-BR" sz="2000" b="1" i="1" dirty="0"/>
              <a:t>e </a:t>
            </a:r>
            <a:r>
              <a:rPr lang="pt-BR" sz="2000" b="1" i="1" dirty="0">
                <a:solidFill>
                  <a:srgbClr val="FF0000"/>
                </a:solidFill>
              </a:rPr>
              <a:t>auditoria interna</a:t>
            </a:r>
            <a:r>
              <a:rPr lang="pt-BR" sz="2000" b="1" i="1" dirty="0"/>
              <a:t>,</a:t>
            </a:r>
            <a:r>
              <a:rPr lang="pt-BR" sz="2000" b="1" dirty="0"/>
              <a:t> de forma a </a:t>
            </a:r>
            <a:r>
              <a:rPr lang="pt-BR" sz="2000" b="1" u="sng" dirty="0">
                <a:solidFill>
                  <a:srgbClr val="FF0000"/>
                </a:solidFill>
              </a:rPr>
              <a:t>não atribuir atividades de cogestão </a:t>
            </a:r>
            <a:r>
              <a:rPr lang="pt-BR" sz="2000" b="1" dirty="0">
                <a:solidFill>
                  <a:srgbClr val="FF0000"/>
                </a:solidFill>
              </a:rPr>
              <a:t>à unidade de auditoria interna; </a:t>
            </a:r>
          </a:p>
          <a:p>
            <a:pPr algn="just">
              <a:lnSpc>
                <a:spcPct val="110000"/>
              </a:lnSpc>
              <a:defRPr/>
            </a:pPr>
            <a:endParaRPr lang="pt-BR" sz="2000" dirty="0"/>
          </a:p>
          <a:p>
            <a:pPr algn="just">
              <a:lnSpc>
                <a:spcPct val="110000"/>
              </a:lnSpc>
              <a:defRPr/>
            </a:pPr>
            <a:endParaRPr lang="pt-BR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546100" y="531813"/>
            <a:ext cx="10085388" cy="6738937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algn="just">
              <a:lnSpc>
                <a:spcPct val="110000"/>
              </a:lnSpc>
              <a:buFont typeface="Arial" charset="0"/>
              <a:buChar char="•"/>
            </a:pPr>
            <a:r>
              <a:rPr lang="pt-BR" sz="2100" dirty="0"/>
              <a:t>avaliar, </a:t>
            </a:r>
            <a:r>
              <a:rPr lang="pt-BR" sz="2100" i="1" u="sng" dirty="0"/>
              <a:t>em decorrência da distinção conceitual </a:t>
            </a:r>
            <a:r>
              <a:rPr lang="pt-BR" sz="2100" i="1" dirty="0"/>
              <a:t>acima, a necessidade de </a:t>
            </a:r>
            <a:r>
              <a:rPr lang="pt-BR" sz="2100" b="1" i="1" dirty="0"/>
              <a:t>segregar as atribuições e competências da atual Secretaria de Controle Interno</a:t>
            </a:r>
            <a:r>
              <a:rPr lang="pt-BR" sz="2100" i="1" dirty="0"/>
              <a:t>, </a:t>
            </a:r>
            <a:r>
              <a:rPr lang="pt-BR" sz="2100" i="1" dirty="0">
                <a:solidFill>
                  <a:srgbClr val="E76618"/>
                </a:solidFill>
              </a:rPr>
              <a:t>de forma que essa unidade organizacional </a:t>
            </a:r>
            <a:r>
              <a:rPr lang="pt-BR" sz="2100" b="1" i="1" u="sng" dirty="0">
                <a:solidFill>
                  <a:srgbClr val="E76618"/>
                </a:solidFill>
              </a:rPr>
              <a:t>não possua concomitantemente </a:t>
            </a:r>
            <a:r>
              <a:rPr lang="pt-BR" sz="2100" b="1" i="1" dirty="0">
                <a:solidFill>
                  <a:srgbClr val="E76618"/>
                </a:solidFill>
              </a:rPr>
              <a:t>atribuições e competências relativas a </a:t>
            </a:r>
            <a:r>
              <a:rPr lang="pt-BR" sz="2100" b="1" i="1" u="sng" dirty="0">
                <a:solidFill>
                  <a:srgbClr val="E76618"/>
                </a:solidFill>
              </a:rPr>
              <a:t>atividades de controle interno e a atividades de </a:t>
            </a:r>
            <a:r>
              <a:rPr lang="pt-BR" sz="2100" b="1" i="1" u="sng" dirty="0">
                <a:solidFill>
                  <a:srgbClr val="FF0000"/>
                </a:solidFill>
              </a:rPr>
              <a:t>auditoria interna</a:t>
            </a:r>
            <a:r>
              <a:rPr lang="pt-BR" sz="2100" b="1" u="sng" dirty="0"/>
              <a:t>;</a:t>
            </a:r>
            <a:r>
              <a:rPr lang="pt-BR" sz="2100" b="1" dirty="0"/>
              <a:t> </a:t>
            </a:r>
          </a:p>
          <a:p>
            <a:pPr marL="285750" indent="-285750" algn="just">
              <a:lnSpc>
                <a:spcPct val="110000"/>
              </a:lnSpc>
              <a:spcBef>
                <a:spcPts val="600"/>
              </a:spcBef>
              <a:buFont typeface="Arial" charset="0"/>
              <a:buChar char="•"/>
            </a:pPr>
            <a:r>
              <a:rPr lang="pt-BR" sz="2100" b="1" dirty="0"/>
              <a:t> adotar um </a:t>
            </a:r>
            <a:r>
              <a:rPr lang="pt-BR" sz="2100" b="1" dirty="0">
                <a:solidFill>
                  <a:srgbClr val="E76618"/>
                </a:solidFill>
              </a:rPr>
              <a:t>sistema de monitoramento </a:t>
            </a:r>
            <a:r>
              <a:rPr lang="pt-BR" sz="2100" b="1" dirty="0"/>
              <a:t>para acompanhar o </a:t>
            </a:r>
            <a:r>
              <a:rPr lang="pt-BR" sz="2100" b="1" u="sng" dirty="0">
                <a:solidFill>
                  <a:srgbClr val="E76618"/>
                </a:solidFill>
              </a:rPr>
              <a:t>cumprimento das recomendações </a:t>
            </a:r>
            <a:r>
              <a:rPr lang="pt-BR" sz="2100" dirty="0">
                <a:solidFill>
                  <a:srgbClr val="E76618"/>
                </a:solidFill>
              </a:rPr>
              <a:t>proferidas pela unidade de auditoria interna</a:t>
            </a:r>
            <a:r>
              <a:rPr lang="pt-BR" sz="2100" b="1" dirty="0"/>
              <a:t>;  </a:t>
            </a:r>
          </a:p>
          <a:p>
            <a:pPr marL="285750" indent="-285750" algn="just">
              <a:spcBef>
                <a:spcPts val="600"/>
              </a:spcBef>
              <a:buFontTx/>
              <a:buChar char="•"/>
            </a:pPr>
            <a:r>
              <a:rPr lang="pt-BR" sz="2000" b="1" i="1" dirty="0"/>
              <a:t>   estabelecer</a:t>
            </a:r>
            <a:r>
              <a:rPr lang="pt-BR" sz="2000" b="1" i="1" dirty="0">
                <a:solidFill>
                  <a:srgbClr val="FFFF00"/>
                </a:solidFill>
              </a:rPr>
              <a:t> </a:t>
            </a:r>
            <a:r>
              <a:rPr lang="pt-BR" sz="2000" b="1" i="1" u="sng" dirty="0">
                <a:solidFill>
                  <a:srgbClr val="FF0000"/>
                </a:solidFill>
              </a:rPr>
              <a:t>modelos de lista de verificação</a:t>
            </a:r>
            <a:r>
              <a:rPr lang="pt-BR" sz="2000" b="1" i="1" dirty="0">
                <a:solidFill>
                  <a:srgbClr val="FF0000"/>
                </a:solidFill>
              </a:rPr>
              <a:t> </a:t>
            </a:r>
            <a:r>
              <a:rPr lang="pt-BR" sz="2000" i="1" dirty="0">
                <a:solidFill>
                  <a:srgbClr val="E76618"/>
                </a:solidFill>
              </a:rPr>
              <a:t>para</a:t>
            </a:r>
            <a:r>
              <a:rPr lang="pt-BR" sz="2000" b="1" i="1" dirty="0">
                <a:solidFill>
                  <a:srgbClr val="E76618"/>
                </a:solidFill>
              </a:rPr>
              <a:t> </a:t>
            </a:r>
            <a:r>
              <a:rPr lang="pt-BR" sz="2000" b="1" i="1" u="sng" dirty="0">
                <a:solidFill>
                  <a:srgbClr val="E76618"/>
                </a:solidFill>
              </a:rPr>
              <a:t>atuação da consultoria jurídica</a:t>
            </a:r>
            <a:r>
              <a:rPr lang="pt-BR" sz="2000" b="1" i="1" dirty="0">
                <a:solidFill>
                  <a:srgbClr val="E76618"/>
                </a:solidFill>
              </a:rPr>
              <a:t> na emissão de pareceres de que trata o art. 38, parágrafo único, da Lei 8.666/1993, em especial, na </a:t>
            </a:r>
            <a:r>
              <a:rPr lang="pt-BR" sz="2000" b="1" i="1" u="sng" dirty="0">
                <a:solidFill>
                  <a:srgbClr val="E76618"/>
                </a:solidFill>
              </a:rPr>
              <a:t>aprovação das minutas de instrumentos convocatórios das licitações e de ajustes decorrentes de repactuações</a:t>
            </a:r>
            <a:r>
              <a:rPr lang="pt-BR" sz="2000" b="1" i="1" dirty="0">
                <a:solidFill>
                  <a:srgbClr val="E76618"/>
                </a:solidFill>
              </a:rPr>
              <a:t>, podendo </a:t>
            </a:r>
            <a:r>
              <a:rPr lang="pt-BR" sz="2000" b="1" i="1" u="sng" dirty="0">
                <a:solidFill>
                  <a:srgbClr val="FF0000"/>
                </a:solidFill>
              </a:rPr>
              <a:t>adotar os modelos</a:t>
            </a:r>
            <a:r>
              <a:rPr lang="pt-BR" sz="2000" b="1" i="1" dirty="0">
                <a:solidFill>
                  <a:srgbClr val="E76618"/>
                </a:solidFill>
              </a:rPr>
              <a:t> estabelecidos pela Advocacia-Geral da União;</a:t>
            </a:r>
          </a:p>
          <a:p>
            <a:pPr marL="285750" indent="-285750" algn="just">
              <a:spcBef>
                <a:spcPts val="600"/>
              </a:spcBef>
            </a:pPr>
            <a:endParaRPr lang="pt-BR" sz="2000" b="1" i="1" dirty="0">
              <a:solidFill>
                <a:srgbClr val="E76618"/>
              </a:solidFill>
            </a:endParaRPr>
          </a:p>
          <a:p>
            <a:pPr marL="285750" indent="-285750" algn="just">
              <a:spcBef>
                <a:spcPts val="600"/>
              </a:spcBef>
              <a:buFontTx/>
              <a:buChar char="•"/>
            </a:pPr>
            <a:r>
              <a:rPr lang="pt-BR" sz="2000" b="1" i="1" dirty="0">
                <a:solidFill>
                  <a:srgbClr val="E76618"/>
                </a:solidFill>
              </a:rPr>
              <a:t>CHECK LIST ,</a:t>
            </a:r>
          </a:p>
          <a:p>
            <a:pPr marL="285750" indent="-285750" algn="just">
              <a:spcBef>
                <a:spcPts val="600"/>
              </a:spcBef>
            </a:pPr>
            <a:r>
              <a:rPr lang="pt-BR" sz="2000" b="1" i="1" dirty="0">
                <a:solidFill>
                  <a:srgbClr val="E76618"/>
                </a:solidFill>
              </a:rPr>
              <a:t>FORMULÁRIOS</a:t>
            </a:r>
          </a:p>
          <a:p>
            <a:pPr marL="285750" indent="-285750" algn="just">
              <a:spcBef>
                <a:spcPts val="600"/>
              </a:spcBef>
              <a:buFontTx/>
              <a:buChar char="•"/>
            </a:pPr>
            <a:endParaRPr lang="pt-BR" sz="2400" b="1" i="1" dirty="0">
              <a:solidFill>
                <a:srgbClr val="E76618"/>
              </a:solidFill>
            </a:endParaRPr>
          </a:p>
          <a:p>
            <a:pPr marL="285750" indent="-285750" algn="just">
              <a:lnSpc>
                <a:spcPct val="110000"/>
              </a:lnSpc>
              <a:spcBef>
                <a:spcPts val="600"/>
              </a:spcBef>
              <a:buFont typeface="Arial" charset="0"/>
              <a:buChar char="•"/>
            </a:pPr>
            <a:endParaRPr lang="pt-BR" sz="2100" b="1" dirty="0"/>
          </a:p>
          <a:p>
            <a:pPr marL="285750" indent="-285750" algn="just">
              <a:lnSpc>
                <a:spcPct val="110000"/>
              </a:lnSpc>
              <a:spcBef>
                <a:spcPts val="600"/>
              </a:spcBef>
            </a:pPr>
            <a:endParaRPr lang="pt-BR" sz="2100" b="1" i="1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87738" y="4814888"/>
            <a:ext cx="5133975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723900" y="614363"/>
            <a:ext cx="8420100" cy="59245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defTabSz="914400">
              <a:spcBef>
                <a:spcPts val="600"/>
              </a:spcBef>
              <a:buFontTx/>
              <a:buChar char="•"/>
              <a:defRPr/>
            </a:pPr>
            <a:r>
              <a:rPr lang="pt-BR" dirty="0"/>
              <a:t> </a:t>
            </a:r>
            <a:r>
              <a:rPr lang="pt-BR" sz="2400" b="1" dirty="0"/>
              <a:t>definir </a:t>
            </a:r>
            <a:r>
              <a:rPr lang="pt-BR" sz="2400" b="1" dirty="0">
                <a:solidFill>
                  <a:srgbClr val="FF0000"/>
                </a:solidFill>
              </a:rPr>
              <a:t>manuais</a:t>
            </a:r>
            <a:r>
              <a:rPr lang="pt-BR" sz="2400" b="1" dirty="0">
                <a:solidFill>
                  <a:schemeClr val="accent4"/>
                </a:solidFill>
              </a:rPr>
              <a:t> de procedimentos </a:t>
            </a:r>
            <a:r>
              <a:rPr lang="pt-BR" sz="2400" b="1" dirty="0"/>
              <a:t>para serem utilizados pela unidade </a:t>
            </a:r>
            <a:r>
              <a:rPr lang="pt-BR" sz="2400" b="1" dirty="0">
                <a:solidFill>
                  <a:schemeClr val="accent4"/>
                </a:solidFill>
              </a:rPr>
              <a:t>de </a:t>
            </a:r>
            <a:r>
              <a:rPr lang="pt-BR" sz="2400" b="1" dirty="0">
                <a:solidFill>
                  <a:srgbClr val="FF0000"/>
                </a:solidFill>
              </a:rPr>
              <a:t>auditoria  interna</a:t>
            </a:r>
            <a:r>
              <a:rPr lang="pt-BR" sz="2400" b="1" dirty="0">
                <a:solidFill>
                  <a:schemeClr val="accent4"/>
                </a:solidFill>
              </a:rPr>
              <a:t> na execução de suas atividades;</a:t>
            </a:r>
          </a:p>
          <a:p>
            <a:pPr algn="just" defTabSz="914400">
              <a:spcBef>
                <a:spcPts val="600"/>
              </a:spcBef>
              <a:defRPr/>
            </a:pPr>
            <a:endParaRPr lang="pt-BR" b="1" dirty="0">
              <a:solidFill>
                <a:schemeClr val="accent4"/>
              </a:solidFill>
            </a:endParaRPr>
          </a:p>
          <a:p>
            <a:pPr algn="just" defTabSz="914400">
              <a:spcBef>
                <a:spcPts val="600"/>
              </a:spcBef>
              <a:defRPr/>
            </a:pPr>
            <a:endParaRPr lang="pt-BR" b="1" dirty="0">
              <a:solidFill>
                <a:schemeClr val="accent4"/>
              </a:solidFill>
            </a:endParaRPr>
          </a:p>
          <a:p>
            <a:pPr algn="just" defTabSz="914400">
              <a:spcBef>
                <a:spcPts val="600"/>
              </a:spcBef>
              <a:defRPr/>
            </a:pPr>
            <a:endParaRPr lang="pt-BR" b="1" dirty="0">
              <a:solidFill>
                <a:schemeClr val="accent4"/>
              </a:solidFill>
            </a:endParaRPr>
          </a:p>
          <a:p>
            <a:pPr algn="just" defTabSz="914400">
              <a:spcBef>
                <a:spcPts val="600"/>
              </a:spcBef>
              <a:defRPr/>
            </a:pPr>
            <a:endParaRPr lang="pt-BR" b="1" dirty="0">
              <a:solidFill>
                <a:schemeClr val="accent4"/>
              </a:solidFill>
            </a:endParaRPr>
          </a:p>
          <a:p>
            <a:pPr algn="just" defTabSz="914400">
              <a:spcBef>
                <a:spcPts val="600"/>
              </a:spcBef>
              <a:defRPr/>
            </a:pPr>
            <a:endParaRPr lang="pt-BR" b="1" dirty="0">
              <a:solidFill>
                <a:schemeClr val="accent4"/>
              </a:solidFill>
            </a:endParaRPr>
          </a:p>
          <a:p>
            <a:pPr algn="just" defTabSz="914400">
              <a:spcBef>
                <a:spcPts val="600"/>
              </a:spcBef>
              <a:defRPr/>
            </a:pPr>
            <a:endParaRPr lang="pt-BR" b="1" dirty="0">
              <a:solidFill>
                <a:schemeClr val="accent4"/>
              </a:solidFill>
            </a:endParaRPr>
          </a:p>
          <a:p>
            <a:pPr algn="just" defTabSz="914400">
              <a:spcBef>
                <a:spcPts val="600"/>
              </a:spcBef>
              <a:defRPr/>
            </a:pPr>
            <a:endParaRPr lang="pt-BR" b="1" dirty="0">
              <a:solidFill>
                <a:schemeClr val="accent4"/>
              </a:solidFill>
            </a:endParaRPr>
          </a:p>
          <a:p>
            <a:pPr algn="just" defTabSz="914400">
              <a:spcBef>
                <a:spcPts val="600"/>
              </a:spcBef>
              <a:defRPr/>
            </a:pPr>
            <a:endParaRPr lang="pt-BR" b="1" dirty="0">
              <a:solidFill>
                <a:schemeClr val="accent4"/>
              </a:solidFill>
            </a:endParaRPr>
          </a:p>
          <a:p>
            <a:pPr algn="just" defTabSz="914400">
              <a:spcBef>
                <a:spcPts val="600"/>
              </a:spcBef>
              <a:defRPr/>
            </a:pPr>
            <a:endParaRPr lang="pt-BR" b="1" dirty="0">
              <a:solidFill>
                <a:schemeClr val="accent4"/>
              </a:solidFill>
            </a:endParaRPr>
          </a:p>
          <a:p>
            <a:pPr algn="just" defTabSz="914400">
              <a:spcBef>
                <a:spcPts val="600"/>
              </a:spcBef>
              <a:buFontTx/>
              <a:buChar char="•"/>
              <a:defRPr/>
            </a:pPr>
            <a:r>
              <a:rPr lang="pt-BR" b="1" dirty="0"/>
              <a:t> </a:t>
            </a:r>
            <a:r>
              <a:rPr lang="pt-BR" sz="2400" i="1" dirty="0"/>
              <a:t>incluir nas atividades de </a:t>
            </a:r>
            <a:r>
              <a:rPr lang="pt-BR" sz="2400" b="1" i="1" dirty="0">
                <a:solidFill>
                  <a:srgbClr val="FF0000"/>
                </a:solidFill>
              </a:rPr>
              <a:t>auditoria interna </a:t>
            </a:r>
            <a:r>
              <a:rPr lang="pt-BR" sz="2400" b="1" i="1" dirty="0"/>
              <a:t>a  </a:t>
            </a:r>
            <a:r>
              <a:rPr lang="pt-BR" sz="2400" b="1" i="1" u="sng" dirty="0"/>
              <a:t>avaliação de governança e de gestão de riscos da organização</a:t>
            </a:r>
            <a:r>
              <a:rPr lang="pt-BR" sz="2400" b="1" i="1" dirty="0"/>
              <a:t>, </a:t>
            </a:r>
            <a:r>
              <a:rPr lang="pt-BR" sz="2400" b="1" i="1" dirty="0">
                <a:solidFill>
                  <a:schemeClr val="accent4"/>
                </a:solidFill>
              </a:rPr>
              <a:t>bem como dos controles internos na função aquisição</a:t>
            </a:r>
            <a:r>
              <a:rPr lang="pt-BR" sz="2400" b="1" dirty="0">
                <a:solidFill>
                  <a:schemeClr val="accent4"/>
                </a:solidFill>
              </a:rPr>
              <a:t>; </a:t>
            </a:r>
          </a:p>
          <a:p>
            <a:pPr defTabSz="914400">
              <a:spcBef>
                <a:spcPts val="600"/>
              </a:spcBef>
              <a:defRPr/>
            </a:pPr>
            <a:r>
              <a:rPr lang="pt-BR" b="1" i="1" dirty="0">
                <a:solidFill>
                  <a:schemeClr val="accent4"/>
                </a:solidFill>
              </a:rPr>
              <a:t> </a:t>
            </a:r>
            <a:endParaRPr lang="pt-BR" dirty="0"/>
          </a:p>
        </p:txBody>
      </p:sp>
      <p:pic>
        <p:nvPicPr>
          <p:cNvPr id="46082" name="Imagem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38413" y="2152650"/>
            <a:ext cx="4408487" cy="252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3"/>
          <p:cNvSpPr>
            <a:spLocks noGrp="1"/>
          </p:cNvSpPr>
          <p:nvPr>
            <p:ph type="body" idx="4294967295"/>
          </p:nvPr>
        </p:nvSpPr>
        <p:spPr>
          <a:xfrm>
            <a:off x="289813" y="232614"/>
            <a:ext cx="10145105" cy="6178646"/>
          </a:xfrm>
        </p:spPr>
        <p:txBody>
          <a:bodyPr rtlCol="0">
            <a:noAutofit/>
          </a:bodyPr>
          <a:lstStyle/>
          <a:p>
            <a:pPr marL="0" indent="0" algn="ctr" fontAlgn="auto">
              <a:lnSpc>
                <a:spcPct val="110000"/>
              </a:lnSpc>
              <a:spcAft>
                <a:spcPts val="0"/>
              </a:spcAft>
              <a:buFont typeface="Wingdings 3" charset="2"/>
              <a:buNone/>
              <a:defRPr/>
            </a:pPr>
            <a:r>
              <a:rPr lang="pt-BR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DESTAQUE PARA OS SEGUINTES </a:t>
            </a:r>
            <a:r>
              <a:rPr lang="pt-BR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ACÓRDÃOS DIRIGIDOS A TRIBUNAIS</a:t>
            </a:r>
            <a:r>
              <a:rPr lang="pt-BR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:</a:t>
            </a:r>
          </a:p>
          <a:p>
            <a:pPr marL="0" indent="0" algn="ctr" fontAlgn="auto">
              <a:lnSpc>
                <a:spcPct val="110000"/>
              </a:lnSpc>
              <a:spcAft>
                <a:spcPts val="0"/>
              </a:spcAft>
              <a:buFont typeface="Wingdings 3" charset="2"/>
              <a:buNone/>
              <a:defRPr/>
            </a:pPr>
            <a:endParaRPr lang="pt-BR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just"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pt-BR" sz="195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5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Acórdão </a:t>
            </a:r>
            <a:r>
              <a:rPr lang="pt-BR" sz="195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5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821/2015 – TCU – PLENÁRIO - Tribunal Regional Eleitoral do Rio de Janeiro </a:t>
            </a:r>
            <a:r>
              <a:rPr lang="pt-BR" sz="19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9.39.1. promova estudos com vistas a estabelecer em normativo específico a </a:t>
            </a:r>
            <a:r>
              <a:rPr lang="pt-BR" sz="1950" i="1" dirty="0">
                <a:solidFill>
                  <a:schemeClr val="accent4"/>
                </a:solidFill>
              </a:rPr>
              <a:t>obrigação por parte das suas subunidades organizacionais em prestarem apoio técnico à realização de trabalhos de fiscalização pela sua UCI</a:t>
            </a:r>
            <a:r>
              <a:rPr lang="pt-BR" sz="1950" b="1" dirty="0">
                <a:solidFill>
                  <a:schemeClr val="accent4"/>
                </a:solidFill>
              </a:rPr>
              <a:t>;</a:t>
            </a:r>
            <a:r>
              <a:rPr lang="pt-BR" sz="1950" dirty="0">
                <a:solidFill>
                  <a:schemeClr val="accent4"/>
                </a:solidFill>
              </a:rPr>
              <a:t> </a:t>
            </a:r>
            <a:r>
              <a:rPr lang="pt-BR" sz="19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9.39.2. promova a </a:t>
            </a:r>
            <a:r>
              <a:rPr lang="pt-BR" sz="1950" b="1" dirty="0">
                <a:solidFill>
                  <a:schemeClr val="accent4"/>
                </a:solidFill>
              </a:rPr>
              <a:t>qualificação de pessoal </a:t>
            </a:r>
            <a:r>
              <a:rPr lang="pt-BR" sz="1950" dirty="0">
                <a:solidFill>
                  <a:schemeClr val="accent4"/>
                </a:solidFill>
              </a:rPr>
              <a:t>nas áreas de </a:t>
            </a:r>
            <a:r>
              <a:rPr lang="pt-BR" sz="1950" b="1" dirty="0">
                <a:solidFill>
                  <a:schemeClr val="accent4"/>
                </a:solidFill>
              </a:rPr>
              <a:t>fiscalização de obras, fiscalização de tecnologia da informação e análise e </a:t>
            </a:r>
            <a:r>
              <a:rPr lang="pt-BR" sz="1950" b="1" u="sng" dirty="0">
                <a:solidFill>
                  <a:schemeClr val="accent4"/>
                </a:solidFill>
              </a:rPr>
              <a:t>construção de indicadores</a:t>
            </a:r>
            <a:r>
              <a:rPr lang="pt-BR" sz="1950" dirty="0">
                <a:solidFill>
                  <a:schemeClr val="accent4"/>
                </a:solidFill>
              </a:rPr>
              <a:t>; </a:t>
            </a:r>
          </a:p>
          <a:p>
            <a:pPr algn="just"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pt-BR" sz="195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5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Acórdão </a:t>
            </a:r>
            <a:r>
              <a:rPr lang="pt-BR" sz="195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5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2.743/2015 – TCU - Plenário - recomendação ao TJDFT </a:t>
            </a:r>
            <a:r>
              <a:rPr lang="pt-BR" sz="19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:a) </a:t>
            </a:r>
            <a:r>
              <a:rPr lang="pt-BR" sz="1950" b="1" i="1" dirty="0" smtClean="0">
                <a:solidFill>
                  <a:schemeClr val="accent4"/>
                </a:solidFill>
              </a:rPr>
              <a:t>observar as </a:t>
            </a:r>
            <a:r>
              <a:rPr lang="pt-BR" sz="1950" b="1" i="1" u="sng" dirty="0" smtClean="0">
                <a:solidFill>
                  <a:schemeClr val="accent4"/>
                </a:solidFill>
              </a:rPr>
              <a:t>diferenças conceituais entre controle interno</a:t>
            </a:r>
            <a:r>
              <a:rPr lang="pt-BR" sz="1950" b="1" i="1" u="sng" dirty="0" smtClean="0">
                <a:solidFill>
                  <a:srgbClr val="FFFF00"/>
                </a:solidFill>
              </a:rPr>
              <a:t> </a:t>
            </a:r>
            <a:r>
              <a:rPr lang="pt-BR" sz="1950" b="1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(a cargo dos gestores responsáveis pelos processos que recebem o controle) </a:t>
            </a:r>
            <a:r>
              <a:rPr lang="pt-BR" sz="1950" b="1" i="1" dirty="0" smtClean="0">
                <a:solidFill>
                  <a:schemeClr val="accent4"/>
                </a:solidFill>
              </a:rPr>
              <a:t>e </a:t>
            </a:r>
            <a:r>
              <a:rPr lang="pt-BR" sz="1950" b="1" i="1" dirty="0" smtClean="0">
                <a:solidFill>
                  <a:srgbClr val="FF0000"/>
                </a:solidFill>
              </a:rPr>
              <a:t>AUDITORIA INTERNA, </a:t>
            </a:r>
            <a:r>
              <a:rPr lang="pt-BR" sz="1950" b="1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de forma a </a:t>
            </a:r>
            <a:r>
              <a:rPr lang="pt-BR" sz="1950" b="1" i="1" u="sng" dirty="0" smtClean="0">
                <a:solidFill>
                  <a:schemeClr val="accent4"/>
                </a:solidFill>
              </a:rPr>
              <a:t>não atribuir atividades de cogestão à unidade de </a:t>
            </a:r>
            <a:r>
              <a:rPr lang="pt-BR" sz="1950" b="1" i="1" u="sng" dirty="0" smtClean="0">
                <a:solidFill>
                  <a:srgbClr val="FF0000"/>
                </a:solidFill>
              </a:rPr>
              <a:t>auditoria interna</a:t>
            </a:r>
            <a:r>
              <a:rPr lang="pt-BR" sz="195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;</a:t>
            </a:r>
            <a:r>
              <a:rPr lang="pt-BR" sz="19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b) avaliar, em decorrência da distinção conceitual mencionada na letra “a”, a </a:t>
            </a:r>
            <a:r>
              <a:rPr lang="pt-BR" sz="195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necessidade de </a:t>
            </a:r>
            <a:r>
              <a:rPr lang="pt-BR" sz="1950" i="1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segregar as atribuições e competências da atual Secretaria de Controle Interno</a:t>
            </a:r>
            <a:r>
              <a:rPr lang="pt-BR" sz="195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de forma que </a:t>
            </a:r>
            <a:r>
              <a:rPr lang="pt-BR" sz="1950" i="1" dirty="0" smtClean="0">
                <a:solidFill>
                  <a:schemeClr val="accent4"/>
                </a:solidFill>
              </a:rPr>
              <a:t>essa unidade organizacional </a:t>
            </a:r>
            <a:r>
              <a:rPr lang="pt-BR" sz="1950" b="1" i="1" dirty="0" smtClean="0">
                <a:solidFill>
                  <a:schemeClr val="accent4"/>
                </a:solidFill>
              </a:rPr>
              <a:t>não possua concomitantemente </a:t>
            </a:r>
            <a:r>
              <a:rPr lang="pt-BR" sz="1950" i="1" dirty="0" smtClean="0">
                <a:solidFill>
                  <a:schemeClr val="accent4"/>
                </a:solidFill>
              </a:rPr>
              <a:t>atribuições e competências relativas a </a:t>
            </a:r>
            <a:r>
              <a:rPr lang="pt-BR" sz="1950" b="1" i="1" dirty="0" smtClean="0">
                <a:solidFill>
                  <a:schemeClr val="accent4"/>
                </a:solidFill>
              </a:rPr>
              <a:t>atividades de controle interno e a atividades de </a:t>
            </a:r>
            <a:r>
              <a:rPr lang="pt-BR" sz="1950" b="1" i="1" dirty="0" smtClean="0">
                <a:solidFill>
                  <a:srgbClr val="FF0000"/>
                </a:solidFill>
              </a:rPr>
              <a:t>auditoria interna</a:t>
            </a:r>
            <a:r>
              <a:rPr lang="pt-BR" sz="195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;</a:t>
            </a:r>
            <a:r>
              <a:rPr lang="pt-BR" sz="19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c) </a:t>
            </a:r>
            <a:r>
              <a:rPr lang="pt-BR" sz="195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incluir, nas atividades de </a:t>
            </a:r>
            <a:r>
              <a:rPr lang="pt-BR" sz="1950" b="1" u="sng" dirty="0" smtClean="0">
                <a:solidFill>
                  <a:srgbClr val="FF0000"/>
                </a:solidFill>
              </a:rPr>
              <a:t>auditoria</a:t>
            </a:r>
            <a:r>
              <a:rPr lang="pt-BR" sz="1950" b="1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BR" sz="1950" b="1" u="sng" dirty="0" smtClean="0">
                <a:solidFill>
                  <a:srgbClr val="FF0000"/>
                </a:solidFill>
              </a:rPr>
              <a:t>interna</a:t>
            </a:r>
            <a:r>
              <a:rPr lang="pt-BR" sz="195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a </a:t>
            </a:r>
            <a:r>
              <a:rPr lang="pt-BR" sz="1950" b="1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avaliação da gestão de riscos </a:t>
            </a:r>
            <a:r>
              <a:rPr lang="pt-BR" sz="195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da organização</a:t>
            </a:r>
            <a:r>
              <a:rPr lang="pt-BR" sz="19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(itens 9.1.12 a 9.1.14, TC-017.635/2014-4</a:t>
            </a:r>
            <a:r>
              <a:rPr lang="pt-BR" sz="195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,)</a:t>
            </a:r>
            <a:r>
              <a:rPr lang="pt-BR" sz="19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668740" y="0"/>
            <a:ext cx="8980226" cy="100027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defTabSz="914400">
              <a:spcBef>
                <a:spcPts val="600"/>
              </a:spcBef>
              <a:defRPr/>
            </a:pPr>
            <a:endParaRPr lang="pt-BR" sz="2000" dirty="0"/>
          </a:p>
          <a:p>
            <a:pPr algn="ctr" defTabSz="914400">
              <a:defRPr/>
            </a:pPr>
            <a:r>
              <a:rPr lang="pt-BR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DEMOCRATICAMENTE, CONTEMPLANDO TAMBÉM TRIBUNAIS SUPERIORES</a:t>
            </a:r>
          </a:p>
          <a:p>
            <a:pPr algn="ctr" defTabSz="914400">
              <a:defRPr/>
            </a:pPr>
            <a:endParaRPr lang="pt-BR" sz="2400" b="1" u="sng" dirty="0">
              <a:ln w="12700">
                <a:solidFill>
                  <a:schemeClr val="accent1"/>
                </a:solidFill>
                <a:prstDash val="solid"/>
              </a:ln>
              <a:solidFill>
                <a:schemeClr val="accent5"/>
              </a:solidFill>
              <a:effectLst>
                <a:outerShdw dist="38100" dir="2640000" algn="bl" rotWithShape="0">
                  <a:schemeClr val="accent1"/>
                </a:outerShdw>
              </a:effectLst>
            </a:endParaRPr>
          </a:p>
          <a:p>
            <a:pPr algn="ctr" defTabSz="914400">
              <a:defRPr/>
            </a:pPr>
            <a:r>
              <a:rPr lang="pt-BR" sz="2400" b="1" u="sng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5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ACÓRDÃO 2831/2015 – TCU – Plenário ao SUPERIOR TRIBUNAL DE JUSTIÇA:</a:t>
            </a:r>
          </a:p>
          <a:p>
            <a:pPr defTabSz="914400">
              <a:spcBef>
                <a:spcPts val="600"/>
              </a:spcBef>
              <a:defRPr/>
            </a:pPr>
            <a:endParaRPr lang="pt-BR" sz="2200" b="1" dirty="0"/>
          </a:p>
          <a:p>
            <a:pPr defTabSz="914400">
              <a:spcBef>
                <a:spcPts val="600"/>
              </a:spcBef>
              <a:defRPr/>
            </a:pPr>
            <a:r>
              <a:rPr lang="pt-BR" sz="2200" b="1" dirty="0"/>
              <a:t>9.1. recomendar ao Superior Tribunal de Justiça:</a:t>
            </a:r>
          </a:p>
          <a:p>
            <a:pPr algn="just" defTabSz="914400">
              <a:spcBef>
                <a:spcPts val="600"/>
              </a:spcBef>
              <a:defRPr/>
            </a:pPr>
            <a:r>
              <a:rPr lang="pt-BR" sz="2200" b="1" dirty="0"/>
              <a:t>9.1.16. </a:t>
            </a:r>
            <a:r>
              <a:rPr lang="pt-BR" sz="2200" dirty="0"/>
              <a:t>observar</a:t>
            </a:r>
            <a:r>
              <a:rPr lang="pt-BR" sz="2200" b="1" dirty="0"/>
              <a:t> </a:t>
            </a:r>
            <a:r>
              <a:rPr lang="pt-BR" sz="2200" b="1" i="1" u="sng" dirty="0">
                <a:solidFill>
                  <a:schemeClr val="accent4"/>
                </a:solidFill>
              </a:rPr>
              <a:t>as diferenças conceituais entre controle interno (a cargo dos gestores responsáveis pelos processos que recebem o controle) e auditoria interna</a:t>
            </a:r>
            <a:r>
              <a:rPr lang="pt-BR" sz="2200" b="1" i="1" dirty="0">
                <a:solidFill>
                  <a:schemeClr val="accent4"/>
                </a:solidFill>
              </a:rPr>
              <a:t>, </a:t>
            </a:r>
            <a:r>
              <a:rPr lang="pt-BR" sz="2200" b="1" dirty="0"/>
              <a:t>de forma a </a:t>
            </a:r>
            <a:r>
              <a:rPr lang="pt-BR" sz="2200" b="1" u="sng" dirty="0"/>
              <a:t>não atribuir atividades de cogestão à unidade de auditoria interna;</a:t>
            </a:r>
          </a:p>
          <a:p>
            <a:pPr algn="just" defTabSz="914400">
              <a:spcBef>
                <a:spcPts val="600"/>
              </a:spcBef>
              <a:defRPr/>
            </a:pPr>
            <a:r>
              <a:rPr lang="pt-BR" sz="2200" b="1" dirty="0"/>
              <a:t>9.1.17. avaliar, em decorrência da distinção conceitual acima, a necessidade de </a:t>
            </a:r>
            <a:r>
              <a:rPr lang="pt-BR" sz="2200" b="1" u="sng" dirty="0">
                <a:solidFill>
                  <a:schemeClr val="accent4"/>
                </a:solidFill>
              </a:rPr>
              <a:t>segregar</a:t>
            </a:r>
            <a:r>
              <a:rPr lang="pt-BR" sz="2200" b="1" dirty="0">
                <a:solidFill>
                  <a:schemeClr val="accent4"/>
                </a:solidFill>
              </a:rPr>
              <a:t> as atribuições e competências da atual Secretaria de Controle Interno</a:t>
            </a:r>
            <a:r>
              <a:rPr lang="pt-BR" sz="2200" b="1" dirty="0"/>
              <a:t>, de forma que </a:t>
            </a:r>
            <a:r>
              <a:rPr lang="pt-BR" sz="2200" b="1" i="1" dirty="0">
                <a:solidFill>
                  <a:schemeClr val="accent4"/>
                </a:solidFill>
              </a:rPr>
              <a:t>essa unidade organizacional não possua concomitantemente atribuições e competências relativas a atividades de controle interno e a atividades de auditoria interna;</a:t>
            </a:r>
            <a:endParaRPr lang="pt-BR" sz="2200" b="1" dirty="0"/>
          </a:p>
          <a:p>
            <a:pPr defTabSz="914400">
              <a:defRPr/>
            </a:pPr>
            <a:endParaRPr lang="pt-BR" sz="2000" b="1" dirty="0"/>
          </a:p>
          <a:p>
            <a:pPr algn="ctr" defTabSz="914400">
              <a:spcBef>
                <a:spcPts val="600"/>
              </a:spcBef>
              <a:defRPr/>
            </a:pPr>
            <a:endParaRPr lang="pt-BR" sz="2000" dirty="0"/>
          </a:p>
          <a:p>
            <a:pPr algn="ctr" defTabSz="914400">
              <a:spcBef>
                <a:spcPts val="600"/>
              </a:spcBef>
              <a:defRPr/>
            </a:pPr>
            <a:endParaRPr lang="pt-BR" sz="2000" dirty="0"/>
          </a:p>
          <a:p>
            <a:pPr algn="ctr" defTabSz="914400">
              <a:spcBef>
                <a:spcPts val="600"/>
              </a:spcBef>
              <a:defRPr/>
            </a:pPr>
            <a:endParaRPr lang="pt-BR" sz="2000" dirty="0"/>
          </a:p>
          <a:p>
            <a:pPr algn="ctr" defTabSz="914400">
              <a:spcBef>
                <a:spcPts val="600"/>
              </a:spcBef>
              <a:defRPr/>
            </a:pPr>
            <a:endParaRPr lang="pt-BR" sz="2000" dirty="0"/>
          </a:p>
          <a:p>
            <a:pPr algn="ctr" defTabSz="914400">
              <a:spcBef>
                <a:spcPts val="600"/>
              </a:spcBef>
              <a:defRPr/>
            </a:pPr>
            <a:endParaRPr lang="pt-BR" sz="2000" dirty="0"/>
          </a:p>
          <a:p>
            <a:pPr algn="ctr" defTabSz="914400">
              <a:spcBef>
                <a:spcPts val="600"/>
              </a:spcBef>
              <a:defRPr/>
            </a:pPr>
            <a:endParaRPr lang="pt-BR" sz="2000" dirty="0"/>
          </a:p>
          <a:p>
            <a:pPr algn="ctr" defTabSz="914400">
              <a:spcBef>
                <a:spcPts val="600"/>
              </a:spcBef>
              <a:defRPr/>
            </a:pPr>
            <a:endParaRPr lang="pt-BR" sz="2000" dirty="0"/>
          </a:p>
          <a:p>
            <a:pPr defTabSz="914400">
              <a:spcBef>
                <a:spcPts val="600"/>
              </a:spcBef>
              <a:defRPr/>
            </a:pPr>
            <a:endParaRPr lang="pt-BR" sz="2000" dirty="0">
              <a:solidFill>
                <a:schemeClr val="accent4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Text Box 5"/>
          <p:cNvSpPr txBox="1">
            <a:spLocks noChangeArrowheads="1"/>
          </p:cNvSpPr>
          <p:nvPr/>
        </p:nvSpPr>
        <p:spPr bwMode="auto">
          <a:xfrm>
            <a:off x="1292225" y="488950"/>
            <a:ext cx="10064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/>
            <a:endParaRPr lang="pt-BR"/>
          </a:p>
        </p:txBody>
      </p:sp>
      <p:sp>
        <p:nvSpPr>
          <p:cNvPr id="49154" name="Retângulo 1"/>
          <p:cNvSpPr>
            <a:spLocks noChangeArrowheads="1"/>
          </p:cNvSpPr>
          <p:nvPr/>
        </p:nvSpPr>
        <p:spPr bwMode="auto">
          <a:xfrm>
            <a:off x="860426" y="204788"/>
            <a:ext cx="812221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914400">
              <a:spcBef>
                <a:spcPts val="600"/>
              </a:spcBef>
            </a:pPr>
            <a:r>
              <a:rPr lang="pt-BR" sz="3200" dirty="0"/>
              <a:t>A REITERAÇÃO CONSTANTE DAS MESMAS </a:t>
            </a:r>
            <a:r>
              <a:rPr lang="pt-BR" sz="3200" dirty="0" smtClean="0"/>
              <a:t>RECOMENDAÇÕES, </a:t>
            </a:r>
            <a:r>
              <a:rPr lang="pt-BR" sz="3200" dirty="0"/>
              <a:t>DEMONSTRA QUE </a:t>
            </a:r>
            <a:r>
              <a:rPr lang="pt-BR" sz="3200" b="1" dirty="0"/>
              <a:t>O TCU OBJETIVA UM </a:t>
            </a:r>
            <a:r>
              <a:rPr lang="pt-BR" sz="3200" b="1" dirty="0">
                <a:solidFill>
                  <a:srgbClr val="FF0000"/>
                </a:solidFill>
              </a:rPr>
              <a:t>PADRÃO DE ATUAÇÃO </a:t>
            </a:r>
            <a:r>
              <a:rPr lang="pt-BR" sz="3200" b="1" dirty="0"/>
              <a:t>DAS UNIDADES DE </a:t>
            </a:r>
            <a:r>
              <a:rPr lang="pt-BR" sz="3200" b="1" dirty="0">
                <a:solidFill>
                  <a:srgbClr val="FF0000"/>
                </a:solidFill>
              </a:rPr>
              <a:t>AUDITORIA INTERNA </a:t>
            </a:r>
            <a:r>
              <a:rPr lang="pt-BR" sz="3200" b="1" dirty="0"/>
              <a:t>EM TODA A ADMINISTRAÇÃO PÚBLICA FEDERAL, </a:t>
            </a:r>
            <a:r>
              <a:rPr lang="pt-BR" sz="3200" b="1" dirty="0" smtClean="0">
                <a:solidFill>
                  <a:srgbClr val="FF0000"/>
                </a:solidFill>
              </a:rPr>
              <a:t>INCLUINDO  </a:t>
            </a:r>
            <a:r>
              <a:rPr lang="pt-BR" sz="3200" b="1" dirty="0">
                <a:solidFill>
                  <a:srgbClr val="FF0000"/>
                </a:solidFill>
              </a:rPr>
              <a:t>O PODER JUDICIÁRIO</a:t>
            </a:r>
            <a:r>
              <a:rPr lang="pt-BR" sz="3200" b="1" dirty="0" smtClean="0">
                <a:solidFill>
                  <a:srgbClr val="FF0000"/>
                </a:solidFill>
              </a:rPr>
              <a:t>.</a:t>
            </a:r>
            <a:endParaRPr lang="pt-BR" sz="3200" b="1" dirty="0"/>
          </a:p>
        </p:txBody>
      </p:sp>
      <p:pic>
        <p:nvPicPr>
          <p:cNvPr id="49155" name="Imagem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33513" y="3992563"/>
            <a:ext cx="6850062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5" name="Text Box 5"/>
          <p:cNvSpPr txBox="1">
            <a:spLocks noChangeArrowheads="1"/>
          </p:cNvSpPr>
          <p:nvPr/>
        </p:nvSpPr>
        <p:spPr bwMode="auto">
          <a:xfrm>
            <a:off x="334852" y="427513"/>
            <a:ext cx="10212945" cy="58323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defTabSz="914400">
              <a:spcBef>
                <a:spcPts val="1000"/>
              </a:spcBef>
              <a:buSzPct val="125000"/>
              <a:buFont typeface="Arial" charset="0"/>
              <a:buNone/>
              <a:defRPr/>
            </a:pPr>
            <a:r>
              <a:rPr lang="pt-BR" sz="2400" dirty="0"/>
              <a:t>Dentre os destacados</a:t>
            </a:r>
            <a:r>
              <a:rPr lang="pt-BR" sz="2400" b="1" dirty="0"/>
              <a:t>, o </a:t>
            </a:r>
            <a:r>
              <a:rPr lang="pt-BR" sz="2800" b="1" u="sng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5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+mn-lt"/>
                <a:cs typeface="+mn-cs"/>
              </a:rPr>
              <a:t>Acórdão 2622/2015 – TCU – Plenário </a:t>
            </a:r>
            <a:r>
              <a:rPr lang="pt-BR" sz="2400" b="1" u="sng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5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+mn-lt"/>
                <a:cs typeface="+mn-cs"/>
              </a:rPr>
              <a:t>– </a:t>
            </a:r>
            <a:r>
              <a:rPr lang="pt-BR" sz="2400" b="1" dirty="0"/>
              <a:t>configura-se </a:t>
            </a:r>
            <a:r>
              <a:rPr lang="pt-BR" sz="2400" b="1" dirty="0" smtClean="0"/>
              <a:t>dos </a:t>
            </a:r>
            <a:r>
              <a:rPr lang="pt-BR" sz="2400" b="1" dirty="0"/>
              <a:t>mais </a:t>
            </a:r>
            <a:r>
              <a:rPr lang="pt-BR" sz="2400" b="1" dirty="0" smtClean="0"/>
              <a:t>completos, </a:t>
            </a:r>
            <a:r>
              <a:rPr lang="pt-BR" sz="2400" dirty="0"/>
              <a:t>por trazer </a:t>
            </a:r>
            <a:r>
              <a:rPr lang="pt-BR" sz="2400" b="1" u="sng" dirty="0"/>
              <a:t>expressa menção às normas internacionais </a:t>
            </a:r>
            <a:r>
              <a:rPr lang="pt-BR" sz="2400" u="sng" dirty="0" smtClean="0"/>
              <a:t>:</a:t>
            </a:r>
          </a:p>
          <a:p>
            <a:pPr algn="just" defTabSz="914400">
              <a:spcBef>
                <a:spcPts val="1000"/>
              </a:spcBef>
              <a:buSzPct val="125000"/>
              <a:buFont typeface="Arial" charset="0"/>
              <a:buNone/>
              <a:defRPr/>
            </a:pPr>
            <a:endParaRPr lang="pt-BR" sz="2400" u="sng" dirty="0"/>
          </a:p>
          <a:p>
            <a:pPr marL="342900" indent="-342900" algn="just" defTabSz="914400"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/>
            </a:pPr>
            <a:r>
              <a:rPr lang="pt-BR" sz="2300" i="1" dirty="0"/>
              <a:t>caso exista um conselho superior que supervisione a autoridade máxima da organização</a:t>
            </a:r>
            <a:r>
              <a:rPr lang="pt-BR" sz="2300" dirty="0"/>
              <a:t>, avaliem a possibilidade de que </a:t>
            </a:r>
            <a:r>
              <a:rPr lang="pt-BR" sz="2300" b="1" u="sng" dirty="0"/>
              <a:t>a unidade de auditoria interna fique subordinada a esse conselho</a:t>
            </a:r>
            <a:r>
              <a:rPr lang="pt-BR" sz="2300" b="1" dirty="0"/>
              <a:t>, </a:t>
            </a:r>
            <a:r>
              <a:rPr lang="pt-BR" sz="2300" dirty="0">
                <a:solidFill>
                  <a:srgbClr val="FF0000"/>
                </a:solidFill>
              </a:rPr>
              <a:t>como preconizam as boas práticas sobre o tema</a:t>
            </a:r>
            <a:r>
              <a:rPr lang="pt-BR" sz="2300" b="1" dirty="0">
                <a:solidFill>
                  <a:srgbClr val="FF0000"/>
                </a:solidFill>
              </a:rPr>
              <a:t>, à semelhança das orientações contidas no IPPF 1000 e no item 2.34.5 do código de melhores práticas de governança corporativa do Instituto Brasileiro de Governança Corporativa;</a:t>
            </a: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pt-BR" sz="2300" dirty="0"/>
              <a:t>promovam uma </a:t>
            </a:r>
            <a:r>
              <a:rPr lang="pt-BR" sz="2300" b="1" dirty="0">
                <a:solidFill>
                  <a:schemeClr val="accent4"/>
                </a:solidFill>
              </a:rPr>
              <a:t>auto avaliação da unidade de auditoria interna, </a:t>
            </a:r>
            <a:r>
              <a:rPr lang="pt-BR" sz="2300" b="1" dirty="0">
                <a:solidFill>
                  <a:srgbClr val="FF0000"/>
                </a:solidFill>
              </a:rPr>
              <a:t>confrontando suas práticas com as boas práticas sobre o tema, </a:t>
            </a:r>
            <a:r>
              <a:rPr lang="pt-BR" sz="2300" dirty="0">
                <a:solidFill>
                  <a:srgbClr val="FF0000"/>
                </a:solidFill>
              </a:rPr>
              <a:t>como</a:t>
            </a:r>
            <a:r>
              <a:rPr lang="pt-BR" sz="2300" b="1" dirty="0">
                <a:solidFill>
                  <a:srgbClr val="FF0000"/>
                </a:solidFill>
              </a:rPr>
              <a:t>, </a:t>
            </a:r>
            <a:r>
              <a:rPr lang="pt-BR" sz="2300" dirty="0">
                <a:solidFill>
                  <a:schemeClr val="accent4"/>
                </a:solidFill>
              </a:rPr>
              <a:t>por exemplo, aquelas </a:t>
            </a:r>
            <a:r>
              <a:rPr lang="pt-BR" sz="2300" b="1" u="sng" dirty="0">
                <a:solidFill>
                  <a:srgbClr val="FF0000"/>
                </a:solidFill>
              </a:rPr>
              <a:t>contidas no IPPF</a:t>
            </a:r>
            <a:r>
              <a:rPr lang="pt-BR" sz="2300" b="1" dirty="0"/>
              <a:t>,</a:t>
            </a:r>
            <a:r>
              <a:rPr lang="pt-BR" sz="2300" dirty="0"/>
              <a:t> e utilizem o resultado para promover as melhorias consideradas adequadas em cada caso; </a:t>
            </a:r>
            <a:endParaRPr lang="pt-BR" sz="2300" b="1" dirty="0">
              <a:solidFill>
                <a:srgbClr val="FF0000"/>
              </a:solidFill>
            </a:endParaRPr>
          </a:p>
          <a:p>
            <a:pPr defTabSz="914400">
              <a:spcBef>
                <a:spcPts val="1000"/>
              </a:spcBef>
              <a:buSzPct val="125000"/>
              <a:buFont typeface="Arial" charset="0"/>
              <a:buNone/>
              <a:defRPr/>
            </a:pP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63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63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63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63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/>
          </p:cNvSpPr>
          <p:nvPr>
            <p:ph type="title"/>
          </p:nvPr>
        </p:nvSpPr>
        <p:spPr>
          <a:xfrm>
            <a:off x="1141413" y="619125"/>
            <a:ext cx="9436100" cy="842963"/>
          </a:xfrm>
        </p:spPr>
        <p:txBody>
          <a:bodyPr rtlCol="0"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pt-BR" b="1" u="sng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5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+mn-lt"/>
                <a:ea typeface="+mn-ea"/>
                <a:cs typeface="+mn-cs"/>
              </a:rPr>
              <a:t>Acórdão</a:t>
            </a:r>
            <a:r>
              <a:rPr lang="pt-BR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</a:t>
            </a:r>
            <a:r>
              <a:rPr lang="pt-BR" b="1" u="sng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5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+mn-lt"/>
                <a:ea typeface="+mn-ea"/>
                <a:cs typeface="+mn-cs"/>
              </a:rPr>
              <a:t>2622/2015 – TCU – Plenário </a:t>
            </a:r>
            <a:br>
              <a:rPr lang="pt-BR" b="1" u="sng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5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+mn-lt"/>
                <a:ea typeface="+mn-ea"/>
                <a:cs typeface="+mn-cs"/>
              </a:rPr>
            </a:br>
            <a:r>
              <a:rPr lang="pt-BR" b="1" u="sng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5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+mn-lt"/>
                <a:ea typeface="+mn-ea"/>
                <a:cs typeface="+mn-cs"/>
              </a:rPr>
              <a:t/>
            </a:r>
            <a:br>
              <a:rPr lang="pt-BR" b="1" u="sng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5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+mn-lt"/>
                <a:ea typeface="+mn-ea"/>
                <a:cs typeface="+mn-cs"/>
              </a:rPr>
            </a:br>
            <a:r>
              <a:rPr lang="pt-BR" dirty="0" smtClean="0"/>
              <a:t>-</a:t>
            </a:r>
          </a:p>
        </p:txBody>
      </p:sp>
      <p:sp>
        <p:nvSpPr>
          <p:cNvPr id="46082" name="Rectangle 3"/>
          <p:cNvSpPr>
            <a:spLocks noGrp="1"/>
          </p:cNvSpPr>
          <p:nvPr>
            <p:ph idx="1"/>
          </p:nvPr>
        </p:nvSpPr>
        <p:spPr>
          <a:xfrm>
            <a:off x="190500" y="1436688"/>
            <a:ext cx="10387013" cy="4899025"/>
          </a:xfrm>
        </p:spPr>
        <p:txBody>
          <a:bodyPr rtlCol="0">
            <a:normAutofit/>
          </a:bodyPr>
          <a:lstStyle/>
          <a:p>
            <a:pPr marL="0" indent="0" algn="just"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pt-BR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avaliem a conveniência e oportunidade de </a:t>
            </a:r>
            <a:r>
              <a:rPr lang="pt-BR" sz="2400" b="1" dirty="0">
                <a:solidFill>
                  <a:schemeClr val="accent4"/>
                </a:solidFill>
              </a:rPr>
              <a:t>propor </a:t>
            </a:r>
            <a:r>
              <a:rPr lang="pt-BR" sz="2400" b="1" dirty="0">
                <a:solidFill>
                  <a:srgbClr val="FF0000"/>
                </a:solidFill>
              </a:rPr>
              <a:t>revisão dos marcos normativos e manuais de procedimentos </a:t>
            </a:r>
            <a:r>
              <a:rPr lang="pt-BR" sz="2400" b="1" dirty="0">
                <a:solidFill>
                  <a:schemeClr val="accent4"/>
                </a:solidFill>
              </a:rPr>
              <a:t>que tratam de controle interno e auditoria interna de forma a </a:t>
            </a:r>
            <a:r>
              <a:rPr lang="pt-BR" sz="2400" b="1" u="sng" dirty="0">
                <a:solidFill>
                  <a:srgbClr val="FF0000"/>
                </a:solidFill>
              </a:rPr>
              <a:t>adequá-los às boas práticas sobre o tema, como o COSO II e o IPPF</a:t>
            </a:r>
            <a:r>
              <a:rPr lang="pt-BR" sz="2400" b="1" dirty="0">
                <a:solidFill>
                  <a:srgbClr val="FF0000"/>
                </a:solidFill>
              </a:rPr>
              <a:t> </a:t>
            </a:r>
            <a:r>
              <a:rPr lang="pt-BR" sz="2400" b="1" dirty="0" smtClean="0">
                <a:solidFill>
                  <a:schemeClr val="accent4"/>
                </a:solidFill>
              </a:rPr>
              <a:t>.</a:t>
            </a:r>
            <a:endParaRPr lang="pt-BR" sz="2400" b="1" dirty="0">
              <a:solidFill>
                <a:schemeClr val="accent4"/>
              </a:solidFill>
            </a:endParaRPr>
          </a:p>
          <a:p>
            <a:pPr marL="0" indent="363538" algn="just"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pt-BR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 </a:t>
            </a:r>
            <a:r>
              <a:rPr lang="pt-BR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mesmo Acórdão ainda sinalizou, expressamente, que </a:t>
            </a:r>
            <a:r>
              <a:rPr lang="pt-BR" sz="2400" b="1" dirty="0">
                <a:solidFill>
                  <a:schemeClr val="accent4"/>
                </a:solidFill>
              </a:rPr>
              <a:t>em razão das diferenças conceituais, </a:t>
            </a:r>
            <a:r>
              <a:rPr lang="pt-BR" sz="2400" b="1" dirty="0">
                <a:solidFill>
                  <a:srgbClr val="FF0000"/>
                </a:solidFill>
              </a:rPr>
              <a:t>o nome deveria ser “Secretaria de </a:t>
            </a:r>
            <a:r>
              <a:rPr lang="pt-BR" sz="2400" b="1" u="sng" dirty="0">
                <a:solidFill>
                  <a:srgbClr val="FF0000"/>
                </a:solidFill>
              </a:rPr>
              <a:t>Auditoria Interna</a:t>
            </a:r>
            <a:r>
              <a:rPr lang="pt-BR" sz="2400" b="1" dirty="0">
                <a:solidFill>
                  <a:srgbClr val="FF0000"/>
                </a:solidFill>
              </a:rPr>
              <a:t>”,</a:t>
            </a:r>
            <a:r>
              <a:rPr lang="pt-BR" sz="2400" b="1" dirty="0">
                <a:solidFill>
                  <a:schemeClr val="accent4"/>
                </a:solidFill>
              </a:rPr>
              <a:t> </a:t>
            </a:r>
            <a:r>
              <a:rPr lang="pt-BR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 não Secretaria de Controle Interno, conforme se transcreve abaixo:</a:t>
            </a:r>
          </a:p>
          <a:p>
            <a:pPr lvl="2"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pt-BR" sz="18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148.2. o nome dado a essas unidades nas organizações, que são comumente identificadas por "secretaria de controle interno" (quando </a:t>
            </a:r>
            <a:r>
              <a:rPr lang="pt-BR" sz="1800" b="1" i="1" u="sng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deveriam chamar-se secretaria de auditoria interna).</a:t>
            </a:r>
            <a:endParaRPr lang="pt-BR" sz="1800" b="1" u="sng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endParaRPr lang="pt-BR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/>
          </p:cNvSpPr>
          <p:nvPr>
            <p:ph type="title"/>
          </p:nvPr>
        </p:nvSpPr>
        <p:spPr>
          <a:xfrm>
            <a:off x="415636" y="180305"/>
            <a:ext cx="10466677" cy="1223492"/>
          </a:xfrm>
        </p:spPr>
        <p:txBody>
          <a:bodyPr rtlCol="0"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pt-BR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OBRIGATORIEDADE DE ADOÇÃO DE NORMAS INTERNACIONAIS DE AUDITORIA</a:t>
            </a:r>
          </a:p>
        </p:txBody>
      </p:sp>
      <p:sp>
        <p:nvSpPr>
          <p:cNvPr id="52227" name="Rectangle 3"/>
          <p:cNvSpPr>
            <a:spLocks noGrp="1"/>
          </p:cNvSpPr>
          <p:nvPr>
            <p:ph idx="1"/>
          </p:nvPr>
        </p:nvSpPr>
        <p:spPr>
          <a:xfrm>
            <a:off x="331788" y="1597025"/>
            <a:ext cx="10379075" cy="4945063"/>
          </a:xfrm>
        </p:spPr>
        <p:txBody>
          <a:bodyPr rtlCol="0">
            <a:normAutofit fontScale="62500" lnSpcReduction="20000"/>
          </a:bodyPr>
          <a:lstStyle/>
          <a:p>
            <a:pPr marL="0" indent="0"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en-US" sz="5800" b="1" dirty="0" smtClean="0">
                <a:solidFill>
                  <a:srgbClr val="FF0000"/>
                </a:solidFill>
              </a:rPr>
              <a:t>MAS O QUE É IPPF?</a:t>
            </a:r>
          </a:p>
          <a:p>
            <a:pPr marL="0" indent="0" fontAlgn="auto">
              <a:spcAft>
                <a:spcPts val="0"/>
              </a:spcAft>
              <a:buFont typeface="Wingdings 3" charset="2"/>
              <a:buNone/>
              <a:defRPr/>
            </a:pPr>
            <a:endParaRPr lang="en-US" sz="4600" b="1" dirty="0" smtClean="0">
              <a:solidFill>
                <a:srgbClr val="FF0000"/>
              </a:solidFill>
            </a:endParaRP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endParaRPr lang="en-US" sz="2800" b="1" dirty="0" smtClean="0">
              <a:solidFill>
                <a:srgbClr val="FF0000"/>
              </a:solidFill>
            </a:endParaRPr>
          </a:p>
          <a:p>
            <a:pPr marL="0" indent="0" fontAlgn="auto">
              <a:spcAft>
                <a:spcPts val="0"/>
              </a:spcAft>
              <a:buFont typeface="Wingdings 3" charset="2"/>
              <a:buNone/>
              <a:defRPr/>
            </a:pPr>
            <a:endParaRPr lang="en-US" sz="2800" b="1" dirty="0">
              <a:solidFill>
                <a:srgbClr val="FF0000"/>
              </a:solidFill>
            </a:endParaRP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sz="3400" b="1" dirty="0" smtClean="0">
                <a:solidFill>
                  <a:srgbClr val="FF0000"/>
                </a:solidFill>
              </a:rPr>
              <a:t>IPPF</a:t>
            </a:r>
            <a:r>
              <a:rPr lang="en-US" sz="3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</a:t>
            </a:r>
            <a:r>
              <a:rPr lang="en-US" sz="3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en-US" sz="34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International Professional Practices Framework</a:t>
            </a:r>
            <a:r>
              <a:rPr lang="en-US" sz="3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 </a:t>
            </a:r>
            <a:endParaRPr lang="pt-BR" sz="3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algn="just"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pt-BR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pt-BR" sz="3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..... </a:t>
            </a:r>
            <a:r>
              <a:rPr lang="pt-BR" sz="3400" dirty="0">
                <a:solidFill>
                  <a:schemeClr val="accent4"/>
                </a:solidFill>
              </a:rPr>
              <a:t>Estrutura Internacional de Práticas Profissionais </a:t>
            </a:r>
            <a:r>
              <a:rPr lang="pt-BR" sz="3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elaborada pelo </a:t>
            </a:r>
            <a:r>
              <a:rPr lang="pt-BR" sz="3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IIA - </a:t>
            </a:r>
            <a:r>
              <a:rPr lang="pt-BR" sz="34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</a:t>
            </a:r>
            <a:r>
              <a:rPr lang="pt-BR" sz="3400" b="1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Institute</a:t>
            </a:r>
            <a:r>
              <a:rPr lang="pt-BR" sz="34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BR" sz="3400" b="1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of</a:t>
            </a:r>
            <a:r>
              <a:rPr lang="pt-BR" sz="34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BR" sz="3400" b="1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Internal</a:t>
            </a:r>
            <a:r>
              <a:rPr lang="pt-BR" sz="34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BR" sz="3400" b="1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Auditors</a:t>
            </a:r>
            <a:r>
              <a:rPr lang="pt-BR" sz="3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endParaRPr lang="pt-BR" sz="3400" b="1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algn="just"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pt-BR" sz="3400" b="1" i="1" dirty="0">
                <a:solidFill>
                  <a:schemeClr val="accent4"/>
                </a:solidFill>
              </a:rPr>
              <a:t>	The IIA</a:t>
            </a:r>
            <a:r>
              <a:rPr lang="pt-BR" sz="3400" b="1" dirty="0">
                <a:solidFill>
                  <a:schemeClr val="accent4"/>
                </a:solidFill>
              </a:rPr>
              <a:t> (Global) </a:t>
            </a:r>
            <a:r>
              <a:rPr lang="pt-BR" sz="3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 </a:t>
            </a:r>
            <a:r>
              <a:rPr lang="pt-BR" sz="3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Fundado em 1941, com mais de 160.000 associados em mais de 165 países, ATUAÇÃO: </a:t>
            </a:r>
            <a:r>
              <a:rPr lang="pt-BR" sz="3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auditoria interna, gerenciamento de riscos, governança, controles internos, auditoria de tecnologia da informação, educação e segurança.</a:t>
            </a:r>
            <a:r>
              <a:rPr lang="pt-BR" sz="3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  <a:p>
            <a:pPr marL="0" indent="0" algn="ctr"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pt-BR" sz="3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Segundo o </a:t>
            </a:r>
            <a:r>
              <a:rPr lang="pt-BR" sz="3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IIA</a:t>
            </a:r>
            <a:r>
              <a:rPr lang="pt-BR" sz="3400" b="1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BR" sz="3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“...</a:t>
            </a:r>
            <a:r>
              <a:rPr lang="pt-BR" sz="3400" dirty="0">
                <a:solidFill>
                  <a:srgbClr val="FF0000"/>
                </a:solidFill>
              </a:rPr>
              <a:t>os auditores internos auxiliam a organização a realizar seus objetivos</a:t>
            </a:r>
            <a:r>
              <a:rPr lang="pt-BR" sz="3400" dirty="0">
                <a:solidFill>
                  <a:schemeClr val="accent4"/>
                </a:solidFill>
              </a:rPr>
              <a:t>.... avaliando e melhorando a eficácia dos processos de gerenciamento de (1) </a:t>
            </a:r>
            <a:r>
              <a:rPr lang="pt-BR" sz="3400" dirty="0">
                <a:solidFill>
                  <a:srgbClr val="FF0000"/>
                </a:solidFill>
              </a:rPr>
              <a:t>governança</a:t>
            </a:r>
            <a:r>
              <a:rPr lang="pt-BR" sz="3400" dirty="0">
                <a:solidFill>
                  <a:schemeClr val="accent4"/>
                </a:solidFill>
              </a:rPr>
              <a:t>, (2) </a:t>
            </a:r>
            <a:r>
              <a:rPr lang="pt-BR" sz="3400" dirty="0" smtClean="0">
                <a:solidFill>
                  <a:srgbClr val="FF0000"/>
                </a:solidFill>
              </a:rPr>
              <a:t>riscos</a:t>
            </a:r>
            <a:r>
              <a:rPr lang="pt-BR" sz="3400" dirty="0" smtClean="0">
                <a:solidFill>
                  <a:schemeClr val="accent4"/>
                </a:solidFill>
              </a:rPr>
              <a:t> </a:t>
            </a:r>
            <a:r>
              <a:rPr lang="pt-BR" sz="3400" dirty="0">
                <a:solidFill>
                  <a:schemeClr val="accent4"/>
                </a:solidFill>
              </a:rPr>
              <a:t>e (3) </a:t>
            </a:r>
            <a:r>
              <a:rPr lang="pt-BR" sz="3400" dirty="0">
                <a:solidFill>
                  <a:srgbClr val="FF0000"/>
                </a:solidFill>
              </a:rPr>
              <a:t>controle</a:t>
            </a:r>
            <a:r>
              <a:rPr lang="pt-BR" sz="3400" dirty="0">
                <a:solidFill>
                  <a:schemeClr val="accent4"/>
                </a:solidFill>
              </a:rPr>
              <a:t>.”  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19294" y="1597025"/>
            <a:ext cx="2489666" cy="1347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2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2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/>
          </p:cNvSpPr>
          <p:nvPr>
            <p:ph type="title"/>
          </p:nvPr>
        </p:nvSpPr>
        <p:spPr>
          <a:xfrm>
            <a:off x="355600" y="273423"/>
            <a:ext cx="10390909" cy="1320800"/>
          </a:xfrm>
        </p:spPr>
        <p:txBody>
          <a:bodyPr rtlCol="0"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pt-BR" b="1" u="sng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ÓRGÃOS INTERNACIONAIS RESPONSÁVEIS PELA EDIÇÃO DE NORMAS DE AUDITORIA</a:t>
            </a:r>
          </a:p>
        </p:txBody>
      </p:sp>
      <p:sp>
        <p:nvSpPr>
          <p:cNvPr id="2" name="Rectangle 3"/>
          <p:cNvSpPr>
            <a:spLocks noGrp="1"/>
          </p:cNvSpPr>
          <p:nvPr>
            <p:ph idx="1"/>
          </p:nvPr>
        </p:nvSpPr>
        <p:spPr>
          <a:xfrm>
            <a:off x="355600" y="1931988"/>
            <a:ext cx="9796929" cy="3904036"/>
          </a:xfrm>
        </p:spPr>
        <p:txBody>
          <a:bodyPr/>
          <a:lstStyle/>
          <a:p>
            <a:pPr algn="ctr" defTabSz="914400"/>
            <a:r>
              <a:rPr lang="pt-BR" sz="2500" b="1" dirty="0" smtClean="0"/>
              <a:t>ACIPA</a:t>
            </a:r>
            <a:r>
              <a:rPr lang="pt-BR" sz="2500" dirty="0" smtClean="0"/>
              <a:t> – Instituto Norte-Americano de Contadores Públicos Certificados</a:t>
            </a:r>
          </a:p>
          <a:p>
            <a:pPr algn="ctr" defTabSz="914400"/>
            <a:r>
              <a:rPr lang="pt-BR" sz="2500" b="1" dirty="0" smtClean="0"/>
              <a:t>AAA</a:t>
            </a:r>
            <a:r>
              <a:rPr lang="pt-BR" sz="2500" dirty="0" smtClean="0"/>
              <a:t> – Associação Norte-Americana de Contabilidade</a:t>
            </a:r>
          </a:p>
          <a:p>
            <a:pPr algn="ctr" defTabSz="914400"/>
            <a:r>
              <a:rPr lang="pt-BR" sz="2500" b="1" dirty="0" smtClean="0"/>
              <a:t>FEI</a:t>
            </a:r>
            <a:r>
              <a:rPr lang="pt-BR" sz="2500" dirty="0" smtClean="0"/>
              <a:t> – Grupo Internacional de Executivos de Finanças</a:t>
            </a:r>
          </a:p>
          <a:p>
            <a:pPr algn="ctr" defTabSz="914400"/>
            <a:r>
              <a:rPr lang="pt-BR" sz="2500" b="1" dirty="0" smtClean="0"/>
              <a:t>IMA</a:t>
            </a:r>
            <a:r>
              <a:rPr lang="pt-BR" sz="2500" dirty="0" smtClean="0"/>
              <a:t> – Instituto de Contadores de Gestão</a:t>
            </a:r>
          </a:p>
          <a:p>
            <a:pPr algn="ctr" defTabSz="914400"/>
            <a:r>
              <a:rPr lang="pt-BR" sz="2500" b="1" dirty="0" smtClean="0"/>
              <a:t>IIA</a:t>
            </a:r>
            <a:r>
              <a:rPr lang="pt-BR" sz="2500" b="1" dirty="0" smtClean="0">
                <a:solidFill>
                  <a:srgbClr val="FF0000"/>
                </a:solidFill>
              </a:rPr>
              <a:t> </a:t>
            </a:r>
            <a:r>
              <a:rPr lang="pt-BR" sz="2500" dirty="0" smtClean="0"/>
              <a:t>- Instituto de Auditores Internos</a:t>
            </a:r>
          </a:p>
          <a:p>
            <a:pPr algn="ctr" defTabSz="914400"/>
            <a:r>
              <a:rPr lang="pt-BR" sz="2500" b="1" dirty="0" smtClean="0"/>
              <a:t>INTOSAI - </a:t>
            </a:r>
            <a:r>
              <a:rPr lang="pt-BR" sz="2500" dirty="0" smtClean="0"/>
              <a:t>Organização </a:t>
            </a:r>
            <a:r>
              <a:rPr lang="pt-BR" sz="2500" b="1" dirty="0" smtClean="0"/>
              <a:t>Internacional</a:t>
            </a:r>
            <a:r>
              <a:rPr lang="pt-BR" sz="2500" dirty="0" smtClean="0"/>
              <a:t> das Entidades Fiscalizadoras Superiores</a:t>
            </a:r>
            <a:endParaRPr lang="pt-BR" sz="25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6" name="Text Box 4"/>
          <p:cNvSpPr txBox="1">
            <a:spLocks noChangeArrowheads="1"/>
          </p:cNvSpPr>
          <p:nvPr/>
        </p:nvSpPr>
        <p:spPr bwMode="auto">
          <a:xfrm>
            <a:off x="135345" y="253907"/>
            <a:ext cx="11046072" cy="7355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defTabSz="914400">
              <a:defRPr/>
            </a:pPr>
            <a:r>
              <a:rPr lang="pt-BR" sz="3200" b="1" u="sng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É DO IIA O CONCEITO DE AUDITORIA INTERNA ADOTADO PELO TCU</a:t>
            </a:r>
          </a:p>
          <a:p>
            <a:pPr defTabSz="914400">
              <a:defRPr/>
            </a:pPr>
            <a:endParaRPr lang="pt-BR" sz="22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pPr algn="just" defTabSz="914400">
              <a:defRPr/>
            </a:pPr>
            <a:r>
              <a:rPr lang="pt-BR" sz="2200" dirty="0"/>
              <a:t>“A </a:t>
            </a:r>
            <a:r>
              <a:rPr lang="pt-BR" sz="2200" i="1" dirty="0"/>
              <a:t>Auditoria Interna é uma </a:t>
            </a:r>
            <a:r>
              <a:rPr lang="pt-BR" sz="2200" b="1" i="1" dirty="0"/>
              <a:t>atividade independente</a:t>
            </a:r>
            <a:r>
              <a:rPr lang="pt-BR" sz="2200" b="1" dirty="0"/>
              <a:t> </a:t>
            </a:r>
            <a:r>
              <a:rPr lang="pt-BR" sz="2200" dirty="0"/>
              <a:t>e objetiva de </a:t>
            </a:r>
            <a:r>
              <a:rPr lang="pt-BR" sz="2200" b="1" u="sng" dirty="0">
                <a:solidFill>
                  <a:srgbClr val="FF0000"/>
                </a:solidFill>
              </a:rPr>
              <a:t>avaliação</a:t>
            </a:r>
            <a:r>
              <a:rPr lang="pt-BR" sz="2200" dirty="0">
                <a:solidFill>
                  <a:srgbClr val="FF0000"/>
                </a:solidFill>
              </a:rPr>
              <a:t> </a:t>
            </a:r>
            <a:r>
              <a:rPr lang="pt-BR" sz="2200" dirty="0"/>
              <a:t>(</a:t>
            </a:r>
            <a:r>
              <a:rPr lang="pt-BR" sz="2200" i="1" dirty="0" err="1"/>
              <a:t>assurance</a:t>
            </a:r>
            <a:r>
              <a:rPr lang="pt-BR" sz="2200" dirty="0"/>
              <a:t>) e de </a:t>
            </a:r>
            <a:r>
              <a:rPr lang="pt-BR" sz="2200" b="1" dirty="0">
                <a:solidFill>
                  <a:schemeClr val="accent4"/>
                </a:solidFill>
              </a:rPr>
              <a:t>consultoria</a:t>
            </a:r>
            <a:r>
              <a:rPr lang="pt-BR" sz="2200" dirty="0"/>
              <a:t>, desenhada </a:t>
            </a:r>
            <a:r>
              <a:rPr lang="pt-BR" sz="2200" u="sng" dirty="0"/>
              <a:t>para adicionar valor e melhorar as operações de uma organização</a:t>
            </a:r>
            <a:r>
              <a:rPr lang="pt-BR" sz="2200" dirty="0"/>
              <a:t>. Ela auxilia a organização a realizar seus objetivos a partir da aplicação de uma abordagem sistemática e disciplinada para </a:t>
            </a:r>
            <a:r>
              <a:rPr lang="pt-BR" sz="2200" dirty="0">
                <a:solidFill>
                  <a:schemeClr val="accent4"/>
                </a:solidFill>
              </a:rPr>
              <a:t>avaliar e melhorar a eficácia dos processos de </a:t>
            </a:r>
            <a:r>
              <a:rPr lang="pt-BR" sz="2200" b="1" dirty="0">
                <a:solidFill>
                  <a:schemeClr val="accent4"/>
                </a:solidFill>
              </a:rPr>
              <a:t>gerenciamento de riscos</a:t>
            </a:r>
            <a:r>
              <a:rPr lang="pt-BR" sz="2200" dirty="0">
                <a:solidFill>
                  <a:schemeClr val="accent4"/>
                </a:solidFill>
              </a:rPr>
              <a:t>, </a:t>
            </a:r>
            <a:r>
              <a:rPr lang="pt-BR" sz="2200" b="1" dirty="0">
                <a:solidFill>
                  <a:schemeClr val="accent4"/>
                </a:solidFill>
              </a:rPr>
              <a:t>controles e governanç</a:t>
            </a:r>
            <a:r>
              <a:rPr lang="pt-BR" sz="2200" dirty="0">
                <a:solidFill>
                  <a:schemeClr val="accent4"/>
                </a:solidFill>
              </a:rPr>
              <a:t>a.”</a:t>
            </a:r>
          </a:p>
          <a:p>
            <a:pPr algn="just" defTabSz="914400">
              <a:defRPr/>
            </a:pPr>
            <a:endParaRPr lang="pt-BR" sz="2200" dirty="0"/>
          </a:p>
          <a:p>
            <a:pPr algn="just" defTabSz="914400">
              <a:defRPr/>
            </a:pPr>
            <a:r>
              <a:rPr lang="pt-BR" sz="2200" dirty="0"/>
              <a:t>O modelo </a:t>
            </a:r>
            <a:r>
              <a:rPr lang="pt-BR" sz="2800" b="1" dirty="0">
                <a:solidFill>
                  <a:srgbClr val="FF0000"/>
                </a:solidFill>
              </a:rPr>
              <a:t>COSO</a:t>
            </a:r>
            <a:r>
              <a:rPr lang="pt-BR" sz="2200" dirty="0"/>
              <a:t>, </a:t>
            </a:r>
            <a:r>
              <a:rPr lang="pt-BR" sz="2200" b="1" i="1" dirty="0">
                <a:solidFill>
                  <a:srgbClr val="FF0000"/>
                </a:solidFill>
              </a:rPr>
              <a:t>The </a:t>
            </a:r>
            <a:r>
              <a:rPr lang="pt-BR" sz="2200" b="1" i="1" dirty="0" err="1">
                <a:solidFill>
                  <a:srgbClr val="FF0000"/>
                </a:solidFill>
              </a:rPr>
              <a:t>Committee</a:t>
            </a:r>
            <a:r>
              <a:rPr lang="pt-BR" sz="2200" b="1" i="1" dirty="0">
                <a:solidFill>
                  <a:srgbClr val="FF0000"/>
                </a:solidFill>
              </a:rPr>
              <a:t> </a:t>
            </a:r>
            <a:r>
              <a:rPr lang="pt-BR" sz="2200" b="1" i="1" dirty="0" err="1">
                <a:solidFill>
                  <a:srgbClr val="FF0000"/>
                </a:solidFill>
              </a:rPr>
              <a:t>of</a:t>
            </a:r>
            <a:r>
              <a:rPr lang="pt-BR" sz="2200" b="1" i="1" dirty="0">
                <a:solidFill>
                  <a:srgbClr val="FF0000"/>
                </a:solidFill>
              </a:rPr>
              <a:t> </a:t>
            </a:r>
            <a:r>
              <a:rPr lang="pt-BR" sz="2200" b="1" i="1" dirty="0" err="1">
                <a:solidFill>
                  <a:srgbClr val="FF0000"/>
                </a:solidFill>
              </a:rPr>
              <a:t>Sponsoring</a:t>
            </a:r>
            <a:r>
              <a:rPr lang="pt-BR" sz="2200" b="1" i="1" dirty="0">
                <a:solidFill>
                  <a:srgbClr val="FF0000"/>
                </a:solidFill>
              </a:rPr>
              <a:t> </a:t>
            </a:r>
            <a:r>
              <a:rPr lang="pt-BR" sz="2200" b="1" i="1" dirty="0" err="1">
                <a:solidFill>
                  <a:srgbClr val="FF0000"/>
                </a:solidFill>
              </a:rPr>
              <a:t>Organizations</a:t>
            </a:r>
            <a:r>
              <a:rPr lang="pt-BR" sz="2200" dirty="0"/>
              <a:t>, </a:t>
            </a:r>
            <a:r>
              <a:rPr lang="pt-BR" sz="2200" dirty="0">
                <a:solidFill>
                  <a:schemeClr val="accent4"/>
                </a:solidFill>
              </a:rPr>
              <a:t> </a:t>
            </a:r>
            <a:r>
              <a:rPr lang="pt-BR" sz="2200" dirty="0"/>
              <a:t>surgiu em 1992 nos Estados Unidos.   Trata-se do</a:t>
            </a:r>
            <a:r>
              <a:rPr lang="pt-BR" sz="2200" b="1" dirty="0"/>
              <a:t> </a:t>
            </a:r>
            <a:r>
              <a:rPr lang="pt-BR" sz="2200" b="1" dirty="0">
                <a:solidFill>
                  <a:schemeClr val="accent4"/>
                </a:solidFill>
              </a:rPr>
              <a:t>modelo utilizado como </a:t>
            </a:r>
            <a:r>
              <a:rPr lang="pt-BR" sz="2200" b="1" u="sng" dirty="0">
                <a:solidFill>
                  <a:srgbClr val="FF0000"/>
                </a:solidFill>
              </a:rPr>
              <a:t>base para estruturas de controles internos</a:t>
            </a:r>
            <a:r>
              <a:rPr lang="pt-BR" sz="2200" b="1" dirty="0">
                <a:solidFill>
                  <a:srgbClr val="FF0000"/>
                </a:solidFill>
              </a:rPr>
              <a:t> </a:t>
            </a:r>
            <a:r>
              <a:rPr lang="pt-BR" sz="2200" b="1" dirty="0">
                <a:solidFill>
                  <a:schemeClr val="accent4"/>
                </a:solidFill>
              </a:rPr>
              <a:t>mais utilizado globalmente</a:t>
            </a:r>
            <a:r>
              <a:rPr lang="pt-BR" sz="2200" b="1" dirty="0"/>
              <a:t>, e </a:t>
            </a:r>
            <a:r>
              <a:rPr lang="pt-BR" sz="2200" dirty="0">
                <a:solidFill>
                  <a:schemeClr val="accent4"/>
                </a:solidFill>
              </a:rPr>
              <a:t>no Brasil, é </a:t>
            </a:r>
            <a:r>
              <a:rPr lang="pt-BR" sz="2200" b="1" dirty="0">
                <a:solidFill>
                  <a:srgbClr val="FF0000"/>
                </a:solidFill>
              </a:rPr>
              <a:t>adotado e recomendado pelos órgãos de controle externo</a:t>
            </a:r>
            <a:r>
              <a:rPr lang="pt-BR" sz="2200" b="1" dirty="0">
                <a:solidFill>
                  <a:schemeClr val="accent4"/>
                </a:solidFill>
              </a:rPr>
              <a:t> como TCU, CGU e CNJ, </a:t>
            </a:r>
            <a:r>
              <a:rPr lang="pt-BR" sz="2200" dirty="0"/>
              <a:t>e </a:t>
            </a:r>
            <a:r>
              <a:rPr lang="pt-BR" sz="2200" u="sng" dirty="0"/>
              <a:t>as certificações das entidades que dão suporte ao COSO (abaixo) são também as recomendadas para os Auditores Internos</a:t>
            </a:r>
            <a:r>
              <a:rPr lang="pt-BR" sz="2200" dirty="0"/>
              <a:t>: </a:t>
            </a:r>
            <a:r>
              <a:rPr lang="pt-BR" sz="2200" b="1" dirty="0">
                <a:solidFill>
                  <a:srgbClr val="FF0000"/>
                </a:solidFill>
              </a:rPr>
              <a:t>ACIPA, AAA, FEI, IMA e IIA.</a:t>
            </a:r>
          </a:p>
          <a:p>
            <a:pPr algn="just" defTabSz="914400">
              <a:defRPr/>
            </a:pPr>
            <a:endParaRPr lang="pt-BR" sz="2200" dirty="0"/>
          </a:p>
          <a:p>
            <a:pPr defTabSz="914400">
              <a:defRPr/>
            </a:pPr>
            <a:endParaRPr lang="pt-BR" dirty="0"/>
          </a:p>
          <a:p>
            <a:pPr defTabSz="914400">
              <a:defRPr/>
            </a:pPr>
            <a:endParaRPr lang="pt-BR" dirty="0"/>
          </a:p>
          <a:p>
            <a:pPr defTabSz="914400">
              <a:defRPr/>
            </a:pPr>
            <a:endParaRPr lang="pt-BR" dirty="0"/>
          </a:p>
          <a:p>
            <a:pPr defTabSz="914400">
              <a:defRPr/>
            </a:pP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0" name="Rectangle 4"/>
          <p:cNvSpPr>
            <a:spLocks noGrp="1"/>
          </p:cNvSpPr>
          <p:nvPr>
            <p:ph type="title"/>
          </p:nvPr>
        </p:nvSpPr>
        <p:spPr>
          <a:xfrm>
            <a:off x="344384" y="124179"/>
            <a:ext cx="10703029" cy="1580443"/>
          </a:xfrm>
        </p:spPr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pt-BR" sz="32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EVOLUÇÃO HISTÓRICA E RETOMADA DA IDENTIDADE DA AUDITORIA E CONTROLE INTERNO NO SETOR PÚBLICO</a:t>
            </a:r>
          </a:p>
        </p:txBody>
      </p:sp>
      <p:sp>
        <p:nvSpPr>
          <p:cNvPr id="55298" name="Text Box 5"/>
          <p:cNvSpPr txBox="1">
            <a:spLocks noChangeArrowheads="1"/>
          </p:cNvSpPr>
          <p:nvPr/>
        </p:nvSpPr>
        <p:spPr bwMode="auto">
          <a:xfrm>
            <a:off x="1546225" y="2297113"/>
            <a:ext cx="9290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/>
            <a:endParaRPr lang="pt-BR"/>
          </a:p>
        </p:txBody>
      </p:sp>
      <p:sp>
        <p:nvSpPr>
          <p:cNvPr id="50179" name="Text Box 7"/>
          <p:cNvSpPr txBox="1">
            <a:spLocks noChangeArrowheads="1"/>
          </p:cNvSpPr>
          <p:nvPr/>
        </p:nvSpPr>
        <p:spPr bwMode="auto">
          <a:xfrm>
            <a:off x="344488" y="1554163"/>
            <a:ext cx="10702925" cy="4954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defTabSz="914400">
              <a:defRPr/>
            </a:pPr>
            <a:r>
              <a:rPr lang="pt-BR" sz="2600" dirty="0"/>
              <a:t>Em razão dos ESCÂNDALOS FINANCEIROS (entre as décadas de 1980 e 1990), originados </a:t>
            </a:r>
            <a:r>
              <a:rPr lang="pt-BR" sz="2600" u="sng" dirty="0"/>
              <a:t>na iniciativa privada com repercussões para além dos limites das nações</a:t>
            </a:r>
            <a:r>
              <a:rPr lang="pt-BR" sz="2600" dirty="0"/>
              <a:t>, </a:t>
            </a:r>
            <a:r>
              <a:rPr lang="pt-BR" sz="2600" i="1" dirty="0">
                <a:solidFill>
                  <a:schemeClr val="accent4"/>
                </a:solidFill>
              </a:rPr>
              <a:t>A REALIDADE ECONÔMICA MUNDIAL CONTRIBUIU PARA QUE O SETOR PÚBLICO COMPREENDESSE QUE</a:t>
            </a:r>
            <a:r>
              <a:rPr lang="pt-BR" sz="2600" i="1" dirty="0"/>
              <a:t>,</a:t>
            </a:r>
            <a:r>
              <a:rPr lang="pt-BR" sz="2600" dirty="0"/>
              <a:t> em tempos em que as distâncias do globo terrestre tornaram-se pequenas e tudo se reflete de imediato em todos (mesmo em países mais desenvolvidos), </a:t>
            </a:r>
            <a:r>
              <a:rPr lang="pt-BR" sz="2600" b="1" dirty="0">
                <a:solidFill>
                  <a:schemeClr val="accent4"/>
                </a:solidFill>
              </a:rPr>
              <a:t>NÃO É POSSÍVEL MAIS AO ESTADO TRATAR “A COISA PÚBLICA” COMO ALGO DIFERENTE DO PRODUTO OU SERVIÇO QUE O CIDADÃO, enquanto consumidor, ADQUIRE NO MERCADO.</a:t>
            </a:r>
          </a:p>
          <a:p>
            <a:pPr algn="ctr" defTabSz="914400">
              <a:defRPr/>
            </a:pPr>
            <a:r>
              <a:rPr lang="pt-BR" sz="2800" b="1" dirty="0"/>
              <a:t>Os fatos provam que, “</a:t>
            </a:r>
            <a:r>
              <a:rPr lang="pt-BR" sz="2800" b="1" dirty="0" err="1"/>
              <a:t>Marolinha</a:t>
            </a:r>
            <a:r>
              <a:rPr lang="pt-BR" sz="2800" b="1" dirty="0"/>
              <a:t>”, é conversa </a:t>
            </a:r>
            <a:r>
              <a:rPr lang="pt-BR" sz="2800" b="1" dirty="0" err="1"/>
              <a:t>prá</a:t>
            </a:r>
            <a:r>
              <a:rPr lang="pt-BR" sz="2800" b="1" dirty="0"/>
              <a:t> boi dormir...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/>
          </p:cNvSpPr>
          <p:nvPr>
            <p:ph type="title"/>
          </p:nvPr>
        </p:nvSpPr>
        <p:spPr>
          <a:xfrm>
            <a:off x="261257" y="214490"/>
            <a:ext cx="10786156" cy="1218525"/>
          </a:xfrm>
        </p:spPr>
        <p:txBody>
          <a:bodyPr rtlCol="0"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pt-BR" sz="28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PREPONDERÂNCIA DA ATUAÇÃO PEDAGÓGICO-EDUCACIONAL EM INTERCÂMBIO DIRETO COM AS UNIDADES AUDITADAS</a:t>
            </a:r>
          </a:p>
        </p:txBody>
      </p:sp>
      <p:sp>
        <p:nvSpPr>
          <p:cNvPr id="51202" name="Rectangle 3"/>
          <p:cNvSpPr>
            <a:spLocks noGrp="1"/>
          </p:cNvSpPr>
          <p:nvPr>
            <p:ph idx="1"/>
          </p:nvPr>
        </p:nvSpPr>
        <p:spPr>
          <a:xfrm>
            <a:off x="261938" y="1433513"/>
            <a:ext cx="10785475" cy="5128652"/>
          </a:xfrm>
        </p:spPr>
        <p:txBody>
          <a:bodyPr rtlCol="0">
            <a:noAutofit/>
          </a:bodyPr>
          <a:lstStyle/>
          <a:p>
            <a:pPr marL="0" indent="268288" algn="just"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pt-BR" sz="2000" dirty="0" smtClean="0">
                <a:solidFill>
                  <a:schemeClr val="tx1"/>
                </a:solidFill>
              </a:rPr>
              <a:t>Para a Unidade de Auditoria e Controle Interno </a:t>
            </a:r>
            <a:r>
              <a:rPr lang="pt-BR" sz="2000" dirty="0" smtClean="0">
                <a:solidFill>
                  <a:srgbClr val="0070C0"/>
                </a:solidFill>
              </a:rPr>
              <a:t>NÃO INTERESSA QUE NENHUM GESTOR, EM QUALQUER NÍVEL, RESPONDA A PROCESSO DE RESPONSABILIDADE </a:t>
            </a:r>
            <a:r>
              <a:rPr lang="pt-BR" sz="2000" dirty="0" smtClean="0">
                <a:solidFill>
                  <a:schemeClr val="tx1"/>
                </a:solidFill>
              </a:rPr>
              <a:t>estando sob seu acompanhamento e orientação, pois</a:t>
            </a:r>
            <a:r>
              <a:rPr lang="pt-BR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BR" sz="2000" dirty="0" smtClean="0">
                <a:solidFill>
                  <a:srgbClr val="0070C0"/>
                </a:solidFill>
              </a:rPr>
              <a:t>ISSO RETRATARIA UMA ATUAÇÃO </a:t>
            </a:r>
            <a:r>
              <a:rPr lang="pt-BR" sz="2000" b="1" dirty="0" smtClean="0">
                <a:solidFill>
                  <a:srgbClr val="0070C0"/>
                </a:solidFill>
              </a:rPr>
              <a:t>DEFICIENTE E FALHA </a:t>
            </a:r>
            <a:r>
              <a:rPr lang="pt-BR" sz="2000" dirty="0" smtClean="0">
                <a:solidFill>
                  <a:srgbClr val="0070C0"/>
                </a:solidFill>
              </a:rPr>
              <a:t>POR PARTE DA UNIDADE.</a:t>
            </a:r>
          </a:p>
          <a:p>
            <a:pPr marL="0" indent="268288" algn="just"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pt-BR" sz="2000" dirty="0" smtClean="0">
                <a:solidFill>
                  <a:schemeClr val="tx1"/>
                </a:solidFill>
              </a:rPr>
              <a:t>Sua </a:t>
            </a:r>
            <a:r>
              <a:rPr lang="pt-BR" sz="2000" b="1" u="sng" dirty="0" smtClean="0">
                <a:solidFill>
                  <a:schemeClr val="tx1"/>
                </a:solidFill>
              </a:rPr>
              <a:t>ATUAÇÃO INDEPENDENTE </a:t>
            </a:r>
            <a:r>
              <a:rPr lang="pt-BR" sz="2000" dirty="0" smtClean="0">
                <a:solidFill>
                  <a:schemeClr val="tx1"/>
                </a:solidFill>
              </a:rPr>
              <a:t>é o que GARANTE - tanto à unidade quanto ao gestor por ela auxiliado - que sua AVALIAÇÃO será o mais SEGURA E ISENTA, </a:t>
            </a:r>
            <a:r>
              <a:rPr lang="pt-BR" sz="2000" i="1" dirty="0" smtClean="0">
                <a:solidFill>
                  <a:schemeClr val="tx1"/>
                </a:solidFill>
              </a:rPr>
              <a:t>orientada pelos princípios aos quais está submetida. </a:t>
            </a:r>
          </a:p>
          <a:p>
            <a:pPr marL="0" indent="268288" algn="just"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pt-BR" sz="2000" dirty="0" smtClean="0">
                <a:solidFill>
                  <a:schemeClr val="accent4"/>
                </a:solidFill>
              </a:rPr>
              <a:t>À UNIDADE DE AUDITORIA E CONTROLE INTERNO CABE a responsabilidade de </a:t>
            </a:r>
            <a:r>
              <a:rPr lang="pt-BR" sz="2000" u="sng" dirty="0" smtClean="0">
                <a:solidFill>
                  <a:srgbClr val="FF0000"/>
                </a:solidFill>
              </a:rPr>
              <a:t>ATUAR PREVENTIVAMENTE</a:t>
            </a:r>
            <a:r>
              <a:rPr lang="pt-BR" sz="2000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</a:t>
            </a:r>
            <a:r>
              <a:rPr lang="pt-BR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BR" sz="2000" dirty="0" smtClean="0">
                <a:solidFill>
                  <a:schemeClr val="tx1"/>
                </a:solidFill>
              </a:rPr>
              <a:t>o que </a:t>
            </a:r>
            <a:r>
              <a:rPr lang="pt-BR" sz="2000" b="1" dirty="0" smtClean="0">
                <a:solidFill>
                  <a:srgbClr val="FF0000"/>
                </a:solidFill>
              </a:rPr>
              <a:t>NÃO SIGNIFICA ATUAR </a:t>
            </a:r>
            <a:r>
              <a:rPr lang="pt-BR" sz="2000" b="1" u="sng" dirty="0" smtClean="0">
                <a:solidFill>
                  <a:srgbClr val="FF0000"/>
                </a:solidFill>
              </a:rPr>
              <a:t>DURANTE</a:t>
            </a:r>
            <a:r>
              <a:rPr lang="pt-BR" sz="2000" dirty="0" smtClean="0">
                <a:solidFill>
                  <a:srgbClr val="FF0000"/>
                </a:solidFill>
              </a:rPr>
              <a:t> </a:t>
            </a:r>
            <a:r>
              <a:rPr lang="pt-BR" sz="2000" dirty="0" smtClean="0">
                <a:solidFill>
                  <a:schemeClr val="tx1"/>
                </a:solidFill>
              </a:rPr>
              <a:t>A TRAMITAÇÃO DO PROCESSO, mas sim </a:t>
            </a:r>
            <a:r>
              <a:rPr lang="pt-BR" sz="2000" i="1" u="sng" dirty="0" smtClean="0">
                <a:solidFill>
                  <a:schemeClr val="tx1"/>
                </a:solidFill>
              </a:rPr>
              <a:t>ORIENTANDO, PEDAGOGICAMENTE</a:t>
            </a:r>
            <a:r>
              <a:rPr lang="pt-BR" sz="2000" i="1" dirty="0" smtClean="0">
                <a:solidFill>
                  <a:schemeClr val="tx1"/>
                </a:solidFill>
              </a:rPr>
              <a:t>, servidores e seções </a:t>
            </a:r>
          </a:p>
          <a:p>
            <a:pPr marL="0" indent="0" algn="just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pt-BR" sz="2000" i="1" dirty="0" smtClean="0">
                <a:solidFill>
                  <a:schemeClr val="tx1"/>
                </a:solidFill>
              </a:rPr>
              <a:t>na correta execução de suas tarefas, </a:t>
            </a:r>
          </a:p>
          <a:p>
            <a:pPr marL="0" indent="0" algn="just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pt-BR" sz="2000" i="1" dirty="0" smtClean="0">
                <a:solidFill>
                  <a:schemeClr val="tx1"/>
                </a:solidFill>
              </a:rPr>
              <a:t>de modo a </a:t>
            </a:r>
            <a:r>
              <a:rPr lang="pt-BR" sz="2000" i="1" u="sng" dirty="0" smtClean="0">
                <a:solidFill>
                  <a:schemeClr val="tx1"/>
                </a:solidFill>
              </a:rPr>
              <a:t>DESENVOLVER</a:t>
            </a:r>
            <a:r>
              <a:rPr lang="pt-BR" sz="2000" i="1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BR" sz="2000" b="1" i="1" u="sng" dirty="0" smtClean="0">
                <a:solidFill>
                  <a:srgbClr val="FF0000"/>
                </a:solidFill>
              </a:rPr>
              <a:t>O OLHAR CRÍTICO </a:t>
            </a:r>
            <a:r>
              <a:rPr lang="pt-BR" sz="2000" i="1" u="sng" dirty="0" smtClean="0">
                <a:solidFill>
                  <a:schemeClr val="tx1"/>
                </a:solidFill>
              </a:rPr>
              <a:t>e cuidadoso </a:t>
            </a:r>
          </a:p>
          <a:p>
            <a:pPr marL="0" indent="0" algn="just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pt-BR" sz="2000" i="1" dirty="0" smtClean="0">
                <a:solidFill>
                  <a:schemeClr val="tx1"/>
                </a:solidFill>
              </a:rPr>
              <a:t>que </a:t>
            </a:r>
            <a:r>
              <a:rPr lang="pt-BR" sz="2000" i="1" u="sng" dirty="0" smtClean="0">
                <a:solidFill>
                  <a:srgbClr val="FF0000"/>
                </a:solidFill>
              </a:rPr>
              <a:t>ANTECIPE</a:t>
            </a:r>
            <a:r>
              <a:rPr lang="pt-BR" sz="2000" i="1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BR" sz="2000" i="1" u="sng" dirty="0" smtClean="0">
                <a:solidFill>
                  <a:schemeClr val="tx1"/>
                </a:solidFill>
              </a:rPr>
              <a:t>ações geradoras de </a:t>
            </a:r>
            <a:r>
              <a:rPr lang="pt-BR" sz="2000" i="1" u="sng" dirty="0" smtClean="0">
                <a:solidFill>
                  <a:srgbClr val="FF0000"/>
                </a:solidFill>
              </a:rPr>
              <a:t>RISCOS</a:t>
            </a:r>
            <a:r>
              <a:rPr lang="pt-BR" sz="2000" i="1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BR" sz="2000" i="1" dirty="0" smtClean="0">
                <a:solidFill>
                  <a:schemeClr val="tx1"/>
                </a:solidFill>
              </a:rPr>
              <a:t>potenciais</a:t>
            </a:r>
            <a:r>
              <a:rPr lang="pt-BR" sz="20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marL="0" indent="0" algn="just" fontAlgn="auto">
              <a:spcAft>
                <a:spcPts val="0"/>
              </a:spcAft>
              <a:buFont typeface="Wingdings 3" charset="2"/>
              <a:buNone/>
              <a:defRPr/>
            </a:pPr>
            <a:endParaRPr lang="pt-BR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56323" name="Imagem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22185" y="4714969"/>
            <a:ext cx="2551113" cy="163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5" name="Rectangle 5"/>
          <p:cNvSpPr>
            <a:spLocks noGrp="1"/>
          </p:cNvSpPr>
          <p:nvPr>
            <p:ph type="title"/>
          </p:nvPr>
        </p:nvSpPr>
        <p:spPr>
          <a:xfrm>
            <a:off x="213756" y="214489"/>
            <a:ext cx="10833657" cy="1535289"/>
          </a:xfrm>
        </p:spPr>
        <p:txBody>
          <a:bodyPr rtlCol="0"/>
          <a:lstStyle/>
          <a:p>
            <a:pPr algn="ctr" fontAlgn="auto">
              <a:spcAft>
                <a:spcPts val="0"/>
              </a:spcAft>
              <a:defRPr/>
            </a:pPr>
            <a:r>
              <a:rPr lang="pt-BR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FORTALECIMENTO DA GESTÃO PELA ATUAÇÃO PREVENTIVA, E NÃO CORRETIVA, </a:t>
            </a:r>
            <a:r>
              <a:rPr lang="pt-BR" b="1" i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 POSTERIORE</a:t>
            </a:r>
            <a:endParaRPr lang="pt-BR" b="1" dirty="0" smtClean="0">
              <a:ln w="9525">
                <a:solidFill>
                  <a:schemeClr val="bg1"/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52226" name="Rectangle 6"/>
          <p:cNvSpPr>
            <a:spLocks noGrp="1"/>
          </p:cNvSpPr>
          <p:nvPr>
            <p:ph idx="1"/>
          </p:nvPr>
        </p:nvSpPr>
        <p:spPr>
          <a:xfrm>
            <a:off x="318341" y="1964578"/>
            <a:ext cx="10367962" cy="4684713"/>
          </a:xfrm>
        </p:spPr>
        <p:txBody>
          <a:bodyPr rtlCol="0">
            <a:normAutofit/>
          </a:bodyPr>
          <a:lstStyle/>
          <a:p>
            <a:pPr algn="just"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pt-BR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 </a:t>
            </a:r>
            <a:r>
              <a:rPr lang="pt-BR" sz="2400" b="1" u="sng" dirty="0" smtClean="0">
                <a:solidFill>
                  <a:srgbClr val="FF0000"/>
                </a:solidFill>
              </a:rPr>
              <a:t>FUNÇÃO AUDITORIA</a:t>
            </a:r>
            <a:r>
              <a:rPr lang="pt-BR" sz="2400" dirty="0" smtClean="0">
                <a:solidFill>
                  <a:srgbClr val="FF0000"/>
                </a:solidFill>
              </a:rPr>
              <a:t> </a:t>
            </a:r>
            <a:r>
              <a:rPr lang="pt-BR" sz="2400" i="1" u="sng" dirty="0" smtClean="0">
                <a:solidFill>
                  <a:schemeClr val="accent4"/>
                </a:solidFill>
              </a:rPr>
              <a:t>não impede a análise pontual</a:t>
            </a:r>
            <a:r>
              <a:rPr lang="pt-BR" sz="24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pt-BR" sz="2400" i="1" dirty="0" smtClean="0">
                <a:solidFill>
                  <a:schemeClr val="tx1"/>
                </a:solidFill>
              </a:rPr>
              <a:t>concomitante e “</a:t>
            </a:r>
            <a:r>
              <a:rPr lang="pt-BR" sz="2400" i="1" dirty="0" err="1" smtClean="0">
                <a:solidFill>
                  <a:schemeClr val="tx1"/>
                </a:solidFill>
              </a:rPr>
              <a:t>ex</a:t>
            </a:r>
            <a:r>
              <a:rPr lang="pt-BR" sz="2400" i="1" dirty="0" smtClean="0">
                <a:solidFill>
                  <a:schemeClr val="tx1"/>
                </a:solidFill>
              </a:rPr>
              <a:t> </a:t>
            </a:r>
            <a:r>
              <a:rPr lang="pt-BR" sz="2400" i="1" dirty="0" err="1" smtClean="0">
                <a:solidFill>
                  <a:schemeClr val="tx1"/>
                </a:solidFill>
              </a:rPr>
              <a:t>officio</a:t>
            </a:r>
            <a:r>
              <a:rPr lang="pt-BR" sz="2400" i="1" dirty="0" smtClean="0">
                <a:solidFill>
                  <a:schemeClr val="tx1"/>
                </a:solidFill>
              </a:rPr>
              <a:t>” , </a:t>
            </a:r>
            <a:r>
              <a:rPr lang="pt-BR" sz="2400" i="1" dirty="0" smtClean="0">
                <a:solidFill>
                  <a:schemeClr val="accent4"/>
                </a:solidFill>
              </a:rPr>
              <a:t>a critério da unidade ou por demanda,</a:t>
            </a:r>
            <a:r>
              <a:rPr lang="pt-BR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BR" sz="2400" dirty="0" smtClean="0">
                <a:solidFill>
                  <a:schemeClr val="tx1"/>
                </a:solidFill>
              </a:rPr>
              <a:t>exercida sobre procedimentos específicos, em razão da matéria, valor, ou peculiaridade do objeto.</a:t>
            </a:r>
          </a:p>
          <a:p>
            <a:pPr algn="just"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pt-BR" sz="2400" dirty="0" smtClean="0">
                <a:solidFill>
                  <a:schemeClr val="tx1"/>
                </a:solidFill>
              </a:rPr>
              <a:t>para bem identificar os riscos e falhas que comprometem a regularidade e segurança dos processos de contratação, aquisição e gestão</a:t>
            </a:r>
            <a:r>
              <a:rPr lang="pt-BR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pt-BR" sz="2400" dirty="0" smtClean="0">
                <a:solidFill>
                  <a:schemeClr val="accent4"/>
                </a:solidFill>
              </a:rPr>
              <a:t>é imprescindível que a </a:t>
            </a:r>
            <a:r>
              <a:rPr lang="pt-BR" sz="2400" b="1" u="sng" dirty="0" smtClean="0">
                <a:solidFill>
                  <a:srgbClr val="FF0000"/>
                </a:solidFill>
              </a:rPr>
              <a:t>FUNÇÃO AUDITORIA</a:t>
            </a:r>
            <a:r>
              <a:rPr lang="pt-BR" sz="2400" dirty="0" smtClean="0">
                <a:solidFill>
                  <a:srgbClr val="FF0000"/>
                </a:solidFill>
              </a:rPr>
              <a:t> </a:t>
            </a:r>
            <a:r>
              <a:rPr lang="pt-BR" sz="2400" dirty="0" smtClean="0">
                <a:solidFill>
                  <a:schemeClr val="accent4"/>
                </a:solidFill>
              </a:rPr>
              <a:t>seja </a:t>
            </a:r>
            <a:r>
              <a:rPr lang="pt-BR" sz="2400" u="sng" dirty="0" smtClean="0">
                <a:solidFill>
                  <a:schemeClr val="accent4"/>
                </a:solidFill>
              </a:rPr>
              <a:t>EXERCIDA COM A ANTECEDÊNCIA E QUALIDADE</a:t>
            </a:r>
            <a:r>
              <a:rPr lang="pt-BR" sz="2400" dirty="0" smtClean="0">
                <a:solidFill>
                  <a:schemeClr val="accent4"/>
                </a:solidFill>
              </a:rPr>
              <a:t> indispensável à detecção desses riscos, de modo a bem orientar gestores e administração em geral na sua correção; </a:t>
            </a:r>
            <a:r>
              <a:rPr lang="pt-BR" sz="2400" b="1" dirty="0" smtClean="0">
                <a:solidFill>
                  <a:schemeClr val="tx1"/>
                </a:solidFill>
              </a:rPr>
              <a:t>evitando sua reincidência</a:t>
            </a:r>
            <a:r>
              <a:rPr lang="pt-BR" sz="2400" dirty="0" smtClean="0">
                <a:solidFill>
                  <a:schemeClr val="tx1"/>
                </a:solidFill>
              </a:rPr>
              <a:t>, </a:t>
            </a:r>
            <a:r>
              <a:rPr lang="pt-BR" sz="2400" b="1" dirty="0" smtClean="0">
                <a:solidFill>
                  <a:schemeClr val="tx1"/>
                </a:solidFill>
              </a:rPr>
              <a:t>saneando procedimentos </a:t>
            </a:r>
            <a:r>
              <a:rPr lang="pt-BR" sz="2400" dirty="0" smtClean="0">
                <a:solidFill>
                  <a:schemeClr val="tx1"/>
                </a:solidFill>
              </a:rPr>
              <a:t>em andamento ou buscando </a:t>
            </a:r>
            <a:r>
              <a:rPr lang="pt-BR" sz="2400" b="1" dirty="0" smtClean="0">
                <a:solidFill>
                  <a:schemeClr val="tx1"/>
                </a:solidFill>
              </a:rPr>
              <a:t>soluções que minimizem prejuízos </a:t>
            </a:r>
            <a:r>
              <a:rPr lang="pt-BR" sz="2400" dirty="0" smtClean="0">
                <a:solidFill>
                  <a:schemeClr val="tx1"/>
                </a:solidFill>
              </a:rPr>
              <a:t>delas originados.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Text Box 4"/>
          <p:cNvSpPr txBox="1">
            <a:spLocks noChangeArrowheads="1"/>
          </p:cNvSpPr>
          <p:nvPr/>
        </p:nvSpPr>
        <p:spPr bwMode="auto">
          <a:xfrm>
            <a:off x="1381125" y="582613"/>
            <a:ext cx="9378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/>
            <a:endParaRPr lang="pt-BR"/>
          </a:p>
        </p:txBody>
      </p:sp>
      <p:sp>
        <p:nvSpPr>
          <p:cNvPr id="62469" name="Text Box 5"/>
          <p:cNvSpPr txBox="1">
            <a:spLocks noChangeArrowheads="1"/>
          </p:cNvSpPr>
          <p:nvPr/>
        </p:nvSpPr>
        <p:spPr bwMode="auto">
          <a:xfrm>
            <a:off x="103032" y="265113"/>
            <a:ext cx="10860244" cy="4062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defTabSz="914400">
              <a:defRPr/>
            </a:pPr>
            <a:r>
              <a:rPr lang="pt-BR" sz="2200" dirty="0"/>
              <a:t>Quando a</a:t>
            </a:r>
            <a:r>
              <a:rPr lang="pt-BR" sz="2200" dirty="0">
                <a:solidFill>
                  <a:srgbClr val="FF0000"/>
                </a:solidFill>
              </a:rPr>
              <a:t> </a:t>
            </a:r>
            <a:r>
              <a:rPr lang="pt-BR" sz="2200" b="1" u="sng" dirty="0">
                <a:solidFill>
                  <a:srgbClr val="FF0000"/>
                </a:solidFill>
              </a:rPr>
              <a:t>FUNÇÃO AUDITORIA</a:t>
            </a:r>
            <a:r>
              <a:rPr lang="pt-BR" sz="2200" b="1" dirty="0">
                <a:solidFill>
                  <a:srgbClr val="FF0000"/>
                </a:solidFill>
              </a:rPr>
              <a:t> </a:t>
            </a:r>
            <a:r>
              <a:rPr lang="pt-BR" sz="2200" dirty="0"/>
              <a:t>NÃO É CORRETAMENTE DESEMPENHADA, </a:t>
            </a:r>
            <a:r>
              <a:rPr lang="pt-BR" sz="2200" dirty="0" smtClean="0"/>
              <a:t>os </a:t>
            </a:r>
            <a:r>
              <a:rPr lang="pt-BR" sz="2200" i="1" u="sng" dirty="0" smtClean="0"/>
              <a:t>ERROS </a:t>
            </a:r>
            <a:r>
              <a:rPr lang="pt-BR" sz="2200" i="1" u="sng" dirty="0"/>
              <a:t>SE PERPETUAM</a:t>
            </a:r>
            <a:r>
              <a:rPr lang="pt-BR" sz="2200" dirty="0"/>
              <a:t>, tornam-se</a:t>
            </a:r>
            <a:r>
              <a:rPr lang="pt-BR" sz="2200" dirty="0">
                <a:solidFill>
                  <a:srgbClr val="FF0000"/>
                </a:solidFill>
              </a:rPr>
              <a:t> “</a:t>
            </a:r>
            <a:r>
              <a:rPr lang="pt-BR" sz="2200" i="1" dirty="0">
                <a:solidFill>
                  <a:srgbClr val="FF0000"/>
                </a:solidFill>
              </a:rPr>
              <a:t>ROTINA</a:t>
            </a:r>
            <a:r>
              <a:rPr lang="pt-BR" sz="2200" dirty="0">
                <a:solidFill>
                  <a:srgbClr val="FF0000"/>
                </a:solidFill>
              </a:rPr>
              <a:t>” </a:t>
            </a:r>
            <a:r>
              <a:rPr lang="pt-BR" sz="2200" dirty="0"/>
              <a:t>e resultam em </a:t>
            </a:r>
            <a:r>
              <a:rPr lang="pt-BR" sz="2200" dirty="0">
                <a:solidFill>
                  <a:srgbClr val="FF0000"/>
                </a:solidFill>
              </a:rPr>
              <a:t>PERDAS, IRREGULARIDADES E </a:t>
            </a:r>
            <a:r>
              <a:rPr lang="pt-BR" sz="2200" i="1" u="sng" dirty="0">
                <a:solidFill>
                  <a:srgbClr val="FF0000"/>
                </a:solidFill>
              </a:rPr>
              <a:t>RESPONSABILIZAÇÃO DE AGENTES </a:t>
            </a:r>
            <a:r>
              <a:rPr lang="pt-BR" sz="2200" i="1" dirty="0"/>
              <a:t>que poderiam evitá-los, permitindo sua detecção e correção antecipada.</a:t>
            </a:r>
          </a:p>
          <a:p>
            <a:pPr defTabSz="914400">
              <a:defRPr/>
            </a:pPr>
            <a:endParaRPr lang="pt-BR" b="1" dirty="0"/>
          </a:p>
          <a:p>
            <a:pPr algn="ctr" defTabSz="914400">
              <a:defRPr/>
            </a:pPr>
            <a:r>
              <a:rPr lang="pt-BR" sz="2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AUDITORIA   </a:t>
            </a:r>
            <a:r>
              <a:rPr lang="pt-BR" sz="4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≠</a:t>
            </a:r>
            <a:r>
              <a:rPr lang="pt-BR" sz="2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 CONTROLE INTERNO</a:t>
            </a:r>
          </a:p>
          <a:p>
            <a:pPr algn="ctr" defTabSz="914400">
              <a:defRPr/>
            </a:pPr>
            <a:endParaRPr lang="pt-BR" dirty="0"/>
          </a:p>
          <a:p>
            <a:pPr defTabSz="914400">
              <a:defRPr/>
            </a:pPr>
            <a:r>
              <a:rPr lang="pt-BR" dirty="0"/>
              <a:t>COMO DEFINIDO NO RECÉM DIVULGADO MANUAL DE AUDITORIA FINANCEIRA DO TCU:</a:t>
            </a:r>
          </a:p>
          <a:p>
            <a:pPr defTabSz="914400">
              <a:defRPr/>
            </a:pPr>
            <a:endParaRPr lang="pt-BR" dirty="0"/>
          </a:p>
          <a:p>
            <a:pPr defTabSz="914400">
              <a:defRPr/>
            </a:pPr>
            <a:endParaRPr lang="pt-BR" dirty="0"/>
          </a:p>
          <a:p>
            <a:pPr defTabSz="914400">
              <a:defRPr/>
            </a:pPr>
            <a:endParaRPr lang="pt-BR" dirty="0"/>
          </a:p>
          <a:p>
            <a:pPr defTabSz="914400">
              <a:defRPr/>
            </a:pPr>
            <a:endParaRPr lang="pt-BR" dirty="0"/>
          </a:p>
        </p:txBody>
      </p:sp>
      <p:pic>
        <p:nvPicPr>
          <p:cNvPr id="53251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7013" y="3562350"/>
            <a:ext cx="10134600" cy="292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/>
          </p:cNvSpPr>
          <p:nvPr>
            <p:ph type="title"/>
          </p:nvPr>
        </p:nvSpPr>
        <p:spPr>
          <a:xfrm>
            <a:off x="190005" y="203201"/>
            <a:ext cx="10857408" cy="1546577"/>
          </a:xfrm>
        </p:spPr>
        <p:txBody>
          <a:bodyPr rtlCol="0"/>
          <a:lstStyle/>
          <a:p>
            <a:pPr algn="ctr" fontAlgn="auto">
              <a:spcAft>
                <a:spcPts val="0"/>
              </a:spcAft>
              <a:defRPr/>
            </a:pPr>
            <a:r>
              <a:rPr lang="pt-BR" sz="2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DIRETRIZES, PARÂMETROS E PROCESSOS QUE DEVEM SER ADOTADOS PARA O </a:t>
            </a:r>
            <a:r>
              <a:rPr lang="pt-BR" sz="2600" b="1" u="sng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CORRETO EXERCÍCIO DA FUNÇÃO AUDITORIA</a:t>
            </a:r>
            <a:r>
              <a:rPr lang="pt-BR" sz="2800" b="1" u="sng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.</a:t>
            </a:r>
          </a:p>
        </p:txBody>
      </p:sp>
      <p:sp>
        <p:nvSpPr>
          <p:cNvPr id="54274" name="Rectangle 3"/>
          <p:cNvSpPr>
            <a:spLocks noGrp="1"/>
          </p:cNvSpPr>
          <p:nvPr>
            <p:ph idx="1"/>
          </p:nvPr>
        </p:nvSpPr>
        <p:spPr>
          <a:xfrm>
            <a:off x="190500" y="1306513"/>
            <a:ext cx="10856913" cy="5394325"/>
          </a:xfrm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buFont typeface="Arial" charset="0"/>
              <a:buNone/>
              <a:defRPr/>
            </a:pPr>
            <a:r>
              <a:rPr lang="pt-BR" sz="1700" dirty="0" smtClean="0">
                <a:solidFill>
                  <a:schemeClr val="tx1"/>
                </a:solidFill>
              </a:rPr>
              <a:t>AO VERIFICARMOS TODAS AS ETAPAS, AÇÕES E TAREFAS QUE DEVEM SER EXECUTADAS:</a:t>
            </a:r>
          </a:p>
          <a:p>
            <a:pPr algn="just"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pt-BR" sz="1700" dirty="0" smtClean="0">
                <a:solidFill>
                  <a:schemeClr val="tx1"/>
                </a:solidFill>
              </a:rPr>
              <a:t> Desde a </a:t>
            </a:r>
            <a:r>
              <a:rPr lang="pt-BR" sz="1700" b="1" dirty="0" smtClean="0">
                <a:solidFill>
                  <a:schemeClr val="accent4"/>
                </a:solidFill>
              </a:rPr>
              <a:t>ESCOLHA DO OBJETO A SER AUDITADO</a:t>
            </a:r>
            <a:r>
              <a:rPr lang="pt-BR" sz="17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pt-BR" sz="1700" dirty="0" smtClean="0">
                <a:solidFill>
                  <a:schemeClr val="tx1"/>
                </a:solidFill>
              </a:rPr>
              <a:t>passando pelo</a:t>
            </a:r>
          </a:p>
          <a:p>
            <a:pPr algn="just"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pt-BR" sz="17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BR" sz="1700" b="1" dirty="0" smtClean="0">
                <a:solidFill>
                  <a:schemeClr val="accent4"/>
                </a:solidFill>
              </a:rPr>
              <a:t>PLANEJAMENTO</a:t>
            </a:r>
            <a:r>
              <a:rPr lang="pt-BR" sz="1700" dirty="0" smtClean="0">
                <a:solidFill>
                  <a:schemeClr val="accent4"/>
                </a:solidFill>
              </a:rPr>
              <a:t> </a:t>
            </a:r>
            <a:r>
              <a:rPr lang="pt-BR" sz="1700" dirty="0" smtClean="0">
                <a:solidFill>
                  <a:schemeClr val="tx1"/>
                </a:solidFill>
              </a:rPr>
              <a:t>da auditoria, </a:t>
            </a:r>
          </a:p>
          <a:p>
            <a:pPr algn="just"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pt-BR" sz="1700" b="1" dirty="0" smtClean="0">
                <a:solidFill>
                  <a:schemeClr val="accent4"/>
                </a:solidFill>
              </a:rPr>
              <a:t>DEFINIÇÃO DO ESCOPO</a:t>
            </a:r>
            <a:r>
              <a:rPr lang="pt-BR" sz="1700" dirty="0" smtClean="0">
                <a:solidFill>
                  <a:schemeClr val="accent4"/>
                </a:solidFill>
              </a:rPr>
              <a:t>, </a:t>
            </a:r>
            <a:r>
              <a:rPr lang="pt-BR" sz="1700" b="1" dirty="0" smtClean="0">
                <a:solidFill>
                  <a:schemeClr val="accent4"/>
                </a:solidFill>
              </a:rPr>
              <a:t>PERGUNTAS</a:t>
            </a:r>
            <a:r>
              <a:rPr lang="pt-BR" sz="1700" dirty="0" smtClean="0">
                <a:solidFill>
                  <a:schemeClr val="accent4"/>
                </a:solidFill>
              </a:rPr>
              <a:t>, </a:t>
            </a:r>
          </a:p>
          <a:p>
            <a:pPr algn="just"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pt-BR" sz="1700" b="1" dirty="0" smtClean="0">
                <a:solidFill>
                  <a:schemeClr val="accent4"/>
                </a:solidFill>
              </a:rPr>
              <a:t>EXAME DE PAPÉIS E DOCUMENTOS, ENTREVISTAS, </a:t>
            </a:r>
          </a:p>
          <a:p>
            <a:pPr algn="just"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pt-BR" sz="1700" b="1" dirty="0" smtClean="0">
                <a:solidFill>
                  <a:schemeClr val="accent4"/>
                </a:solidFill>
              </a:rPr>
              <a:t>REUNIÕES</a:t>
            </a:r>
            <a:r>
              <a:rPr lang="pt-BR" sz="1700" dirty="0" smtClean="0">
                <a:solidFill>
                  <a:schemeClr val="accent4"/>
                </a:solidFill>
              </a:rPr>
              <a:t> </a:t>
            </a:r>
            <a:r>
              <a:rPr lang="pt-BR" sz="1700" dirty="0" smtClean="0">
                <a:solidFill>
                  <a:schemeClr val="tx1"/>
                </a:solidFill>
              </a:rPr>
              <a:t>com a unidade auditada, </a:t>
            </a:r>
          </a:p>
          <a:p>
            <a:pPr algn="just"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pt-BR" sz="1700" b="1" dirty="0" smtClean="0">
                <a:solidFill>
                  <a:schemeClr val="accent4"/>
                </a:solidFill>
              </a:rPr>
              <a:t>APRESENTAÇÃO DE ACHADOS</a:t>
            </a:r>
            <a:r>
              <a:rPr lang="pt-BR" sz="17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</a:p>
          <a:p>
            <a:pPr algn="just"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pt-BR" sz="1700" dirty="0" smtClean="0">
                <a:solidFill>
                  <a:schemeClr val="tx1"/>
                </a:solidFill>
              </a:rPr>
              <a:t>Resposta A </a:t>
            </a:r>
            <a:r>
              <a:rPr lang="pt-BR" sz="1700" b="1" dirty="0" smtClean="0">
                <a:solidFill>
                  <a:schemeClr val="accent4"/>
                </a:solidFill>
              </a:rPr>
              <a:t>MANIFESTAÇÃO DA UNIDADE AOS ACHADOS,</a:t>
            </a:r>
            <a:r>
              <a:rPr lang="pt-BR" sz="17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BR" sz="1700" dirty="0" smtClean="0">
                <a:solidFill>
                  <a:schemeClr val="tx1"/>
                </a:solidFill>
              </a:rPr>
              <a:t>etc</a:t>
            </a:r>
            <a:r>
              <a:rPr lang="pt-BR" sz="17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.. </a:t>
            </a:r>
          </a:p>
          <a:p>
            <a:pPr algn="just"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pt-BR" sz="1700" dirty="0" smtClean="0">
                <a:solidFill>
                  <a:schemeClr val="tx1"/>
                </a:solidFill>
              </a:rPr>
              <a:t>Até a apresentação do </a:t>
            </a:r>
            <a:r>
              <a:rPr lang="pt-BR" sz="1700" b="1" dirty="0" smtClean="0">
                <a:solidFill>
                  <a:schemeClr val="accent4"/>
                </a:solidFill>
              </a:rPr>
              <a:t>RELATÓRIO FINAL</a:t>
            </a:r>
            <a:r>
              <a:rPr lang="pt-BR" sz="1700" dirty="0" smtClean="0">
                <a:solidFill>
                  <a:schemeClr val="accent4"/>
                </a:solidFill>
              </a:rPr>
              <a:t> </a:t>
            </a:r>
            <a:r>
              <a:rPr lang="pt-BR" sz="1700" dirty="0" smtClean="0">
                <a:solidFill>
                  <a:schemeClr val="tx1"/>
                </a:solidFill>
              </a:rPr>
              <a:t>e ainda, </a:t>
            </a:r>
          </a:p>
          <a:p>
            <a:pPr algn="just"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pt-BR" sz="1700" dirty="0" smtClean="0">
                <a:solidFill>
                  <a:schemeClr val="tx1"/>
                </a:solidFill>
              </a:rPr>
              <a:t>Todo o</a:t>
            </a:r>
            <a:r>
              <a:rPr lang="pt-BR" sz="17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BR" sz="1700" b="1" dirty="0" smtClean="0">
                <a:solidFill>
                  <a:schemeClr val="accent4"/>
                </a:solidFill>
              </a:rPr>
              <a:t>MONITORAMENTO </a:t>
            </a:r>
            <a:r>
              <a:rPr lang="pt-BR" sz="1700" b="1" dirty="0" smtClean="0">
                <a:solidFill>
                  <a:schemeClr val="tx1"/>
                </a:solidFill>
              </a:rPr>
              <a:t>DO ATENDIMENTO DAS RECOMENDAÇÕES</a:t>
            </a:r>
            <a:r>
              <a:rPr lang="pt-BR" sz="1700" dirty="0" smtClean="0">
                <a:solidFill>
                  <a:schemeClr val="tx1"/>
                </a:solidFill>
              </a:rPr>
              <a:t>, conclui-se, sem nenhum esforço, que </a:t>
            </a:r>
          </a:p>
          <a:p>
            <a:pPr marL="0" indent="363538" algn="just"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pt-BR" b="1" i="1" dirty="0" smtClean="0">
                <a:solidFill>
                  <a:schemeClr val="accent4"/>
                </a:solidFill>
              </a:rPr>
              <a:t>É </a:t>
            </a:r>
            <a:r>
              <a:rPr lang="pt-BR" b="1" i="1" u="sng" dirty="0" smtClean="0">
                <a:solidFill>
                  <a:srgbClr val="FF0000"/>
                </a:solidFill>
              </a:rPr>
              <a:t>IMPOSSÍVEL</a:t>
            </a:r>
            <a:r>
              <a:rPr lang="pt-BR" b="1" i="1" dirty="0" smtClean="0">
                <a:solidFill>
                  <a:schemeClr val="accent4"/>
                </a:solidFill>
              </a:rPr>
              <a:t> exercer a real finalidade da unidade de controle interno, </a:t>
            </a:r>
            <a:r>
              <a:rPr lang="pt-BR" b="1" i="1" u="sng" dirty="0" smtClean="0">
                <a:solidFill>
                  <a:schemeClr val="accent4"/>
                </a:solidFill>
              </a:rPr>
              <a:t>A </a:t>
            </a:r>
            <a:r>
              <a:rPr lang="pt-BR" b="1" i="1" u="sng" dirty="0" smtClean="0">
                <a:solidFill>
                  <a:srgbClr val="FF0000"/>
                </a:solidFill>
              </a:rPr>
              <a:t>AUDITORIA</a:t>
            </a:r>
            <a:r>
              <a:rPr lang="pt-BR" b="1" i="1" dirty="0" smtClean="0">
                <a:solidFill>
                  <a:schemeClr val="accent4"/>
                </a:solidFill>
              </a:rPr>
              <a:t>, se </a:t>
            </a:r>
            <a:r>
              <a:rPr lang="pt-BR" b="1" i="1" dirty="0" smtClean="0">
                <a:solidFill>
                  <a:srgbClr val="FF0000"/>
                </a:solidFill>
              </a:rPr>
              <a:t>mantida a obrigatoriedade de exame de processos</a:t>
            </a:r>
            <a:r>
              <a:rPr lang="pt-BR" dirty="0" smtClean="0">
                <a:solidFill>
                  <a:srgbClr val="FF0000"/>
                </a:solidFill>
              </a:rPr>
              <a:t> </a:t>
            </a:r>
            <a:r>
              <a:rPr lang="pt-BR" b="1" i="1" dirty="0" smtClean="0">
                <a:solidFill>
                  <a:srgbClr val="FF0000"/>
                </a:solidFill>
              </a:rPr>
              <a:t>de pagamento</a:t>
            </a:r>
            <a:r>
              <a:rPr lang="pt-BR" b="1" i="1" dirty="0" smtClean="0">
                <a:solidFill>
                  <a:schemeClr val="accent4"/>
                </a:solidFill>
              </a:rPr>
              <a:t> dos mais diversos valores, objeto e natureza de contratação, além dos procedimentos que já são de exame obrigatório</a:t>
            </a:r>
            <a:r>
              <a:rPr lang="pt-BR" dirty="0" smtClean="0">
                <a:solidFill>
                  <a:schemeClr val="accent4"/>
                </a:solidFill>
              </a:rPr>
              <a:t>, </a:t>
            </a:r>
            <a:r>
              <a:rPr lang="pt-BR" dirty="0" smtClean="0">
                <a:solidFill>
                  <a:schemeClr val="tx1"/>
                </a:solidFill>
              </a:rPr>
              <a:t>como os relativos à obras e serviços de engenharia, dispensabilidades/inexigibilidades, e ainda </a:t>
            </a:r>
            <a:r>
              <a:rPr lang="pt-BR" dirty="0">
                <a:solidFill>
                  <a:schemeClr val="tx1"/>
                </a:solidFill>
              </a:rPr>
              <a:t>responder </a:t>
            </a:r>
            <a:r>
              <a:rPr lang="pt-BR" dirty="0" smtClean="0">
                <a:solidFill>
                  <a:schemeClr val="tx1"/>
                </a:solidFill>
              </a:rPr>
              <a:t>às mais diversas consultas</a:t>
            </a:r>
            <a:r>
              <a:rPr lang="pt-BR" dirty="0">
                <a:solidFill>
                  <a:schemeClr val="tx1"/>
                </a:solidFill>
              </a:rPr>
              <a:t>, </a:t>
            </a:r>
            <a:r>
              <a:rPr lang="pt-BR" dirty="0" smtClean="0">
                <a:solidFill>
                  <a:schemeClr val="tx1"/>
                </a:solidFill>
              </a:rPr>
              <a:t>trazidas pela administração.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427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427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Text Box 4"/>
          <p:cNvSpPr txBox="1">
            <a:spLocks noChangeArrowheads="1"/>
          </p:cNvSpPr>
          <p:nvPr/>
        </p:nvSpPr>
        <p:spPr bwMode="auto">
          <a:xfrm>
            <a:off x="1546225" y="7604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/>
            <a:endParaRPr lang="pt-BR"/>
          </a:p>
        </p:txBody>
      </p:sp>
      <p:sp>
        <p:nvSpPr>
          <p:cNvPr id="64517" name="Rectangle 5"/>
          <p:cNvSpPr>
            <a:spLocks noGrp="1"/>
          </p:cNvSpPr>
          <p:nvPr>
            <p:ph type="title"/>
          </p:nvPr>
        </p:nvSpPr>
        <p:spPr>
          <a:xfrm>
            <a:off x="237506" y="158045"/>
            <a:ext cx="10479707" cy="1095022"/>
          </a:xfrm>
        </p:spPr>
        <p:txBody>
          <a:bodyPr rtlCol="0"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pt-BR" sz="28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LEVANTAMENTO JUNTO AOS TRIBUNAIS DO PAÍS A PARTIR DE </a:t>
            </a:r>
            <a:br>
              <a:rPr lang="pt-BR" sz="28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</a:br>
            <a:r>
              <a:rPr lang="pt-BR" sz="28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PESQUISA FEITA PELA CCIA-TRE/RN</a:t>
            </a:r>
          </a:p>
        </p:txBody>
      </p:sp>
      <p:sp>
        <p:nvSpPr>
          <p:cNvPr id="55299" name="Rectangle 6"/>
          <p:cNvSpPr>
            <a:spLocks noGrp="1"/>
          </p:cNvSpPr>
          <p:nvPr>
            <p:ph idx="1"/>
          </p:nvPr>
        </p:nvSpPr>
        <p:spPr>
          <a:xfrm>
            <a:off x="238125" y="1127125"/>
            <a:ext cx="10001250" cy="5454650"/>
          </a:xfrm>
        </p:spPr>
        <p:txBody>
          <a:bodyPr rtlCol="0">
            <a:normAutofit lnSpcReduction="10000"/>
          </a:bodyPr>
          <a:lstStyle/>
          <a:p>
            <a:pPr marL="0" indent="0" algn="just" fontAlgn="auto">
              <a:spcAft>
                <a:spcPts val="0"/>
              </a:spcAft>
              <a:buFont typeface="Arial" charset="0"/>
              <a:buNone/>
              <a:defRPr/>
            </a:pPr>
            <a:r>
              <a:rPr lang="pt-BR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	</a:t>
            </a:r>
            <a:r>
              <a:rPr lang="pt-BR" sz="2000" dirty="0" smtClean="0">
                <a:solidFill>
                  <a:schemeClr val="tx1"/>
                </a:solidFill>
              </a:rPr>
              <a:t>O que pode parecer </a:t>
            </a:r>
            <a:r>
              <a:rPr lang="pt-BR" sz="2000" u="sng" dirty="0" smtClean="0">
                <a:solidFill>
                  <a:schemeClr val="tx1"/>
                </a:solidFill>
              </a:rPr>
              <a:t>“NOVIDADE”</a:t>
            </a:r>
            <a:r>
              <a:rPr lang="pt-BR" sz="2000" dirty="0" smtClean="0">
                <a:solidFill>
                  <a:schemeClr val="tx1"/>
                </a:solidFill>
              </a:rPr>
              <a:t> já se tornou ROTINA INSERIDA NA CULTURA PARA TODA A ADMINISTRAÇÃO PÚBLICA, e </a:t>
            </a:r>
            <a:r>
              <a:rPr lang="pt-BR" sz="2000" i="1" dirty="0" smtClean="0">
                <a:solidFill>
                  <a:schemeClr val="tx1"/>
                </a:solidFill>
              </a:rPr>
              <a:t>o </a:t>
            </a:r>
            <a:r>
              <a:rPr lang="pt-BR" sz="2000" i="1" u="sng" dirty="0" smtClean="0">
                <a:solidFill>
                  <a:schemeClr val="tx1"/>
                </a:solidFill>
              </a:rPr>
              <a:t>DIRIGENTE ALINHADO COM AS MUDANÇAS É LEMBRADO PELA INOVAÇÃO E SERIEDADE</a:t>
            </a:r>
            <a:r>
              <a:rPr lang="pt-BR" sz="2000" i="1" dirty="0" smtClean="0">
                <a:solidFill>
                  <a:srgbClr val="FFFF00"/>
                </a:solidFill>
              </a:rPr>
              <a:t>, </a:t>
            </a:r>
            <a:r>
              <a:rPr lang="pt-BR" sz="2000" b="1" i="1" dirty="0" smtClean="0">
                <a:solidFill>
                  <a:schemeClr val="accent4"/>
                </a:solidFill>
              </a:rPr>
              <a:t>resguardando sua gestão de representações, ressalvas e recomendações,</a:t>
            </a:r>
            <a:r>
              <a:rPr lang="pt-BR" sz="2000" i="1" dirty="0" smtClean="0">
                <a:solidFill>
                  <a:schemeClr val="accent4"/>
                </a:solidFill>
              </a:rPr>
              <a:t> cada dia mais frequentes nas auditorias do TCU</a:t>
            </a:r>
            <a:r>
              <a:rPr lang="pt-BR" sz="2000" i="1" dirty="0" smtClean="0">
                <a:solidFill>
                  <a:srgbClr val="FFFF00"/>
                </a:solidFill>
              </a:rPr>
              <a:t>,</a:t>
            </a:r>
            <a:r>
              <a:rPr lang="pt-BR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BR" sz="2000" dirty="0" smtClean="0">
                <a:solidFill>
                  <a:schemeClr val="tx1"/>
                </a:solidFill>
              </a:rPr>
              <a:t>as quais vêm sendo </a:t>
            </a:r>
            <a:r>
              <a:rPr lang="pt-BR" sz="2000" u="sng" dirty="0" smtClean="0">
                <a:solidFill>
                  <a:schemeClr val="tx1"/>
                </a:solidFill>
              </a:rPr>
              <a:t>definidas a partir das respostas dos próprios órgãos aos questionários de governança e gestão de riscos. </a:t>
            </a:r>
          </a:p>
          <a:p>
            <a:pPr marL="0" indent="0" algn="just"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pt-BR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	</a:t>
            </a:r>
            <a:r>
              <a:rPr lang="pt-BR" sz="2000" dirty="0" smtClean="0">
                <a:solidFill>
                  <a:schemeClr val="tx1"/>
                </a:solidFill>
              </a:rPr>
              <a:t>Por determinação da Presidência, em complemento a pesquisa que já vinha sendo realizada, foi encaminhado </a:t>
            </a:r>
            <a:r>
              <a:rPr lang="pt-BR" sz="2000" dirty="0" err="1" smtClean="0">
                <a:solidFill>
                  <a:schemeClr val="tx1"/>
                </a:solidFill>
              </a:rPr>
              <a:t>email</a:t>
            </a:r>
            <a:r>
              <a:rPr lang="pt-BR" sz="2000" dirty="0" smtClean="0">
                <a:solidFill>
                  <a:schemeClr val="tx1"/>
                </a:solidFill>
              </a:rPr>
              <a:t> ao final do expediente do dia 05/</a:t>
            </a:r>
            <a:r>
              <a:rPr lang="pt-BR" sz="2000" dirty="0" err="1" smtClean="0">
                <a:solidFill>
                  <a:schemeClr val="tx1"/>
                </a:solidFill>
              </a:rPr>
              <a:t>fev</a:t>
            </a:r>
            <a:r>
              <a:rPr lang="pt-BR" sz="2000" dirty="0" smtClean="0">
                <a:solidFill>
                  <a:schemeClr val="tx1"/>
                </a:solidFill>
              </a:rPr>
              <a:t>, 6ª FEIRA pré-carnaval, </a:t>
            </a:r>
            <a:r>
              <a:rPr lang="pt-BR" sz="2000" dirty="0" smtClean="0">
                <a:solidFill>
                  <a:schemeClr val="accent4"/>
                </a:solidFill>
              </a:rPr>
              <a:t>E NA PRIMEIRA MEIA HORA JÁ HAVÍAMOS RECEBIDO RESPOSTA DE </a:t>
            </a:r>
            <a:r>
              <a:rPr lang="pt-BR" sz="2000" b="1" dirty="0" smtClean="0">
                <a:solidFill>
                  <a:schemeClr val="accent4"/>
                </a:solidFill>
              </a:rPr>
              <a:t>DOZE</a:t>
            </a:r>
            <a:r>
              <a:rPr lang="pt-BR" sz="2000" dirty="0" smtClean="0">
                <a:solidFill>
                  <a:schemeClr val="accent4"/>
                </a:solidFill>
              </a:rPr>
              <a:t> TRIBUNAIS,</a:t>
            </a:r>
            <a:r>
              <a:rPr lang="pt-BR" sz="2000" dirty="0" smtClean="0">
                <a:solidFill>
                  <a:srgbClr val="FFFF00"/>
                </a:solidFill>
              </a:rPr>
              <a:t> </a:t>
            </a:r>
            <a:r>
              <a:rPr lang="pt-BR" sz="2000" dirty="0" smtClean="0">
                <a:solidFill>
                  <a:schemeClr val="tx1"/>
                </a:solidFill>
              </a:rPr>
              <a:t>seguidos de muitos outros no decorrer do próprio feriado e logo após.</a:t>
            </a:r>
            <a:r>
              <a:rPr lang="pt-BR" sz="2000" i="1" dirty="0">
                <a:solidFill>
                  <a:srgbClr val="0070C0"/>
                </a:solidFill>
              </a:rPr>
              <a:t> </a:t>
            </a:r>
            <a:endParaRPr lang="pt-BR" sz="2000" i="1" dirty="0" smtClean="0">
              <a:solidFill>
                <a:srgbClr val="0070C0"/>
              </a:solidFill>
            </a:endParaRPr>
          </a:p>
          <a:p>
            <a:pPr marL="0" indent="0" algn="just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 3" charset="2"/>
              <a:buNone/>
              <a:defRPr/>
            </a:pPr>
            <a:r>
              <a:rPr lang="pt-BR" sz="2000" i="1" dirty="0" smtClean="0">
                <a:solidFill>
                  <a:srgbClr val="0070C0"/>
                </a:solidFill>
              </a:rPr>
              <a:t>Os </a:t>
            </a:r>
            <a:r>
              <a:rPr lang="pt-BR" sz="2000" i="1" dirty="0" err="1">
                <a:solidFill>
                  <a:srgbClr val="0070C0"/>
                </a:solidFill>
              </a:rPr>
              <a:t>TRE’s</a:t>
            </a:r>
            <a:r>
              <a:rPr lang="pt-BR" sz="2000" i="1" dirty="0">
                <a:solidFill>
                  <a:srgbClr val="0070C0"/>
                </a:solidFill>
              </a:rPr>
              <a:t> de Pernambuco, Rio de Janeiro e </a:t>
            </a:r>
            <a:r>
              <a:rPr lang="pt-BR" sz="2000" i="1" dirty="0" smtClean="0">
                <a:solidFill>
                  <a:srgbClr val="0070C0"/>
                </a:solidFill>
              </a:rPr>
              <a:t>Bahia</a:t>
            </a:r>
          </a:p>
          <a:p>
            <a:pPr marL="0" indent="0" algn="just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 3" charset="2"/>
              <a:buNone/>
              <a:defRPr/>
            </a:pPr>
            <a:r>
              <a:rPr lang="pt-BR" sz="2000" i="1" dirty="0" smtClean="0">
                <a:solidFill>
                  <a:srgbClr val="0070C0"/>
                </a:solidFill>
              </a:rPr>
              <a:t> </a:t>
            </a:r>
            <a:r>
              <a:rPr lang="pt-BR" sz="2000" i="1" dirty="0">
                <a:solidFill>
                  <a:srgbClr val="0070C0"/>
                </a:solidFill>
              </a:rPr>
              <a:t>se desculparam por só responder após o dia 11 de fevereiro... </a:t>
            </a:r>
            <a:endParaRPr lang="pt-BR" sz="2800" i="1" dirty="0">
              <a:solidFill>
                <a:srgbClr val="0070C0"/>
              </a:solidFill>
              <a:latin typeface="Tw Cen MT"/>
            </a:endParaRPr>
          </a:p>
          <a:p>
            <a:pPr algn="just" fontAlgn="auto">
              <a:spcAft>
                <a:spcPts val="0"/>
              </a:spcAft>
              <a:buFont typeface="Arial" charset="0"/>
              <a:buNone/>
              <a:defRPr/>
            </a:pPr>
            <a:endParaRPr lang="pt-BR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algn="just" fontAlgn="auto">
              <a:spcAft>
                <a:spcPts val="0"/>
              </a:spcAft>
              <a:buFont typeface="Arial" charset="0"/>
              <a:buNone/>
              <a:defRPr/>
            </a:pPr>
            <a:r>
              <a:rPr lang="pt-BR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	</a:t>
            </a:r>
            <a:r>
              <a:rPr lang="pt-BR" sz="2000" dirty="0" smtClean="0">
                <a:solidFill>
                  <a:schemeClr val="tx1"/>
                </a:solidFill>
              </a:rPr>
              <a:t>Ao Final Do Levantamento</a:t>
            </a:r>
            <a:r>
              <a:rPr lang="pt-BR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pt-BR" sz="2000" b="1" dirty="0" smtClean="0">
                <a:solidFill>
                  <a:schemeClr val="accent4"/>
                </a:solidFill>
              </a:rPr>
              <a:t>43 (QUARENTA E TRÊS) </a:t>
            </a:r>
            <a:r>
              <a:rPr lang="pt-BR" sz="2000" dirty="0" smtClean="0">
                <a:solidFill>
                  <a:schemeClr val="accent4"/>
                </a:solidFill>
              </a:rPr>
              <a:t>TRIBUNAIS – a maioria da Justiça Eleitoral -</a:t>
            </a:r>
            <a:r>
              <a:rPr lang="pt-BR" sz="2000" dirty="0" smtClean="0">
                <a:solidFill>
                  <a:srgbClr val="FFFF00"/>
                </a:solidFill>
              </a:rPr>
              <a:t> </a:t>
            </a:r>
            <a:r>
              <a:rPr lang="pt-BR" sz="2000" dirty="0" smtClean="0">
                <a:solidFill>
                  <a:schemeClr val="tx1"/>
                </a:solidFill>
              </a:rPr>
              <a:t>dos cerca de 90 tribunais do país, foram tabulados no quadro a seguir: </a:t>
            </a:r>
          </a:p>
        </p:txBody>
      </p:sp>
      <p:pic>
        <p:nvPicPr>
          <p:cNvPr id="60420" name="Imagem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80046" y="4114799"/>
            <a:ext cx="1768745" cy="11564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04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04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/>
          </p:cNvSpPr>
          <p:nvPr>
            <p:ph type="title"/>
          </p:nvPr>
        </p:nvSpPr>
        <p:spPr>
          <a:xfrm>
            <a:off x="1141413" y="7057"/>
            <a:ext cx="9906000" cy="1038576"/>
          </a:xfrm>
        </p:spPr>
        <p:txBody>
          <a:bodyPr rtlCol="0"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pt-BR" sz="3200" b="1" u="sng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QUADRO RESUMO CONSULTA TRIBUNAIS DO PAÍS </a:t>
            </a:r>
            <a:br>
              <a:rPr lang="pt-BR" sz="3200" b="1" u="sng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</a:br>
            <a:r>
              <a:rPr lang="pt-BR" sz="3200" b="1" u="sng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CONTROLE INTERNO  X  COGESTÃO</a:t>
            </a:r>
          </a:p>
        </p:txBody>
      </p:sp>
      <p:graphicFrame>
        <p:nvGraphicFramePr>
          <p:cNvPr id="65616" name="Group 80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1941165961"/>
              </p:ext>
            </p:extLst>
          </p:nvPr>
        </p:nvGraphicFramePr>
        <p:xfrm>
          <a:off x="389964" y="1250575"/>
          <a:ext cx="10851777" cy="5059230"/>
        </p:xfrm>
        <a:graphic>
          <a:graphicData uri="http://schemas.openxmlformats.org/drawingml/2006/table">
            <a:tbl>
              <a:tblPr/>
              <a:tblGrid>
                <a:gridCol w="2712945"/>
                <a:gridCol w="1702211"/>
                <a:gridCol w="3069816"/>
                <a:gridCol w="3366805"/>
              </a:tblGrid>
              <a:tr h="3793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Pct val="125000"/>
                        <a:buFont typeface="Arial" charset="0"/>
                        <a:buNone/>
                        <a:tabLst/>
                      </a:pPr>
                      <a:r>
                        <a:rPr kumimoji="0" lang="pt-B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w Cen MT"/>
                        </a:rPr>
                        <a:t>TRIBUNAL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Pct val="125000"/>
                        <a:buFont typeface="Arial" charset="0"/>
                        <a:buNone/>
                        <a:tabLst/>
                      </a:pPr>
                      <a:r>
                        <a:rPr kumimoji="0" lang="pt-B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w Cen MT"/>
                        </a:rPr>
                        <a:t>QUANTIDADE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Pct val="125000"/>
                        <a:buFont typeface="Arial" charset="0"/>
                        <a:buNone/>
                        <a:tabLst/>
                      </a:pPr>
                      <a:r>
                        <a:rPr kumimoji="0" lang="pt-B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w Cen MT"/>
                        </a:rPr>
                        <a:t>ESTADOS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Pct val="125000"/>
                        <a:buFont typeface="Arial" charset="0"/>
                        <a:buNone/>
                        <a:tabLst/>
                      </a:pPr>
                      <a:r>
                        <a:rPr kumimoji="0" lang="pt-B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w Cen MT"/>
                        </a:rPr>
                        <a:t>DESTAQUES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69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Pct val="125000"/>
                        <a:buFont typeface="Arial" charset="0"/>
                        <a:buNone/>
                        <a:tabLst/>
                      </a:pPr>
                      <a:r>
                        <a:rPr kumimoji="0" lang="pt-B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/>
                        </a:rPr>
                        <a:t>Tribunais de Justiça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Pct val="125000"/>
                        <a:buFont typeface="Arial" charset="0"/>
                        <a:buNone/>
                        <a:tabLst/>
                      </a:pPr>
                      <a:r>
                        <a:rPr kumimoji="0" lang="pt-B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/>
                        </a:rPr>
                        <a:t>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Pct val="125000"/>
                        <a:buFont typeface="Arial" charset="0"/>
                        <a:buNone/>
                        <a:tabLst/>
                      </a:pPr>
                      <a:r>
                        <a:rPr lang="pt-BR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 – ES – PA – PE - PR – RJ – RN -  RO – RS - SC – SP – GO</a:t>
                      </a:r>
                      <a:endParaRPr kumimoji="0" lang="pt-B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w Cen M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2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Pct val="125000"/>
                        <a:buFont typeface="Arial" charset="0"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/>
                        </a:rPr>
                        <a:t>TJ-RJ – Referência em autonomia e processos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786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Pct val="125000"/>
                        <a:buFont typeface="Arial" charset="0"/>
                        <a:buNone/>
                        <a:tabLst/>
                      </a:pPr>
                      <a:r>
                        <a:rPr kumimoji="0" lang="pt-B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/>
                        </a:rPr>
                        <a:t>Tribunais Eleitorais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Pct val="125000"/>
                        <a:buFont typeface="Arial" charset="0"/>
                        <a:buNone/>
                        <a:tabLst/>
                      </a:pPr>
                      <a:r>
                        <a:rPr kumimoji="0" lang="pt-BR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w Cen MT"/>
                        </a:rPr>
                        <a:t>17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AC - AL – AM - BA - CE – DF – MT – MG – PA – PB - PE – PI – RJ – RR – RS – SP - TO</a:t>
                      </a:r>
                      <a:endParaRPr lang="pt-B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Pct val="125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/>
                        </a:rPr>
                        <a:t>TRE/RJ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/>
                        </a:rPr>
                        <a:t> – 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/>
                        </a:rPr>
                        <a:t>Ac. 821/2014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/>
                        </a:rPr>
                        <a:t> TCU</a:t>
                      </a:r>
                      <a:endParaRPr kumimoji="0" lang="pt-B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w Cen MT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2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Pct val="125000"/>
                        <a:buFont typeface="Arial" charset="0"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/>
                        </a:rPr>
                        <a:t>TRE/CE E RS – Referências em gestão de riscos, citados pelo TCU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93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Pct val="125000"/>
                        <a:buFont typeface="Arial" charset="0"/>
                        <a:buNone/>
                        <a:tabLst/>
                      </a:pPr>
                      <a:r>
                        <a:rPr kumimoji="0" lang="pt-B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/>
                        </a:rPr>
                        <a:t>Tribunais Militares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Pct val="125000"/>
                        <a:buFont typeface="Arial" charset="0"/>
                        <a:buNone/>
                        <a:tabLst/>
                      </a:pPr>
                      <a:r>
                        <a:rPr kumimoji="0" lang="pt-B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Pct val="125000"/>
                        <a:buFont typeface="Arial" charset="0"/>
                        <a:buNone/>
                        <a:tabLst/>
                      </a:pPr>
                      <a:r>
                        <a:rPr kumimoji="0" lang="pt-B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/>
                        </a:rPr>
                        <a:t>SP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Pct val="125000"/>
                        <a:buFont typeface="Arial" charset="0"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/>
                        </a:rPr>
                        <a:t>TJMSP – possui ISO 9001 e 14001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113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Pct val="125000"/>
                        <a:buFont typeface="Arial" charset="0"/>
                        <a:buNone/>
                        <a:tabLst/>
                      </a:pPr>
                      <a:r>
                        <a:rPr kumimoji="0" lang="pt-B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/>
                        </a:rPr>
                        <a:t>Tribunais do Trabalho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Pct val="125000"/>
                        <a:buFont typeface="Arial" charset="0"/>
                        <a:buNone/>
                        <a:tabLst/>
                      </a:pPr>
                      <a:r>
                        <a:rPr kumimoji="0" lang="pt-B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/>
                        </a:rPr>
                        <a:t>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AL – DF/Tocantins – MG - MT – MS – PR –RN – RS – SE</a:t>
                      </a:r>
                      <a:endParaRPr lang="pt-B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Pct val="125000"/>
                        <a:buFont typeface="Arial" charset="0"/>
                        <a:buNone/>
                        <a:tabLst/>
                      </a:pPr>
                      <a:r>
                        <a:rPr kumimoji="0" lang="pt-B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/>
                        </a:rPr>
                        <a:t>TRT 24</a:t>
                      </a:r>
                      <a:r>
                        <a:rPr kumimoji="0" lang="pt-B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/>
                        </a:rPr>
                        <a:t> – mais de 10 anos sem cogestão + </a:t>
                      </a:r>
                      <a:r>
                        <a:rPr kumimoji="0" lang="pt-B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/>
                        </a:rPr>
                        <a:t>AC. 518/2016</a:t>
                      </a:r>
                      <a:r>
                        <a:rPr kumimoji="0" lang="pt-B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/>
                        </a:rPr>
                        <a:t> 2ª </a:t>
                      </a:r>
                      <a:r>
                        <a:rPr kumimoji="0" lang="pt-BR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/>
                        </a:rPr>
                        <a:t>Cam</a:t>
                      </a:r>
                      <a:r>
                        <a:rPr kumimoji="0" lang="pt-B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/>
                        </a:rPr>
                        <a:t>. – TCU </a:t>
                      </a:r>
                      <a:endParaRPr kumimoji="0" lang="pt-B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w Cen MT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2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Pct val="125000"/>
                        <a:buFont typeface="Arial" charset="0"/>
                        <a:buNone/>
                        <a:tabLst/>
                      </a:pPr>
                      <a:r>
                        <a:rPr kumimoji="0" lang="pt-B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/>
                        </a:rPr>
                        <a:t>TRT 21</a:t>
                      </a:r>
                      <a:r>
                        <a:rPr kumimoji="0" lang="pt-B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/>
                        </a:rPr>
                        <a:t> – </a:t>
                      </a:r>
                      <a:r>
                        <a:rPr kumimoji="0" lang="pt-B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/>
                        </a:rPr>
                        <a:t>revisão após TCU apontar irregularidades ao analisar gestão de 2013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177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Pct val="125000"/>
                        <a:buFont typeface="Arial" charset="0"/>
                        <a:buNone/>
                        <a:tabLst/>
                      </a:pPr>
                      <a:r>
                        <a:rPr kumimoji="0" lang="pt-B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/>
                        </a:rPr>
                        <a:t>Tribunais Superiores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Pct val="125000"/>
                        <a:buFont typeface="Arial" charset="0"/>
                        <a:buNone/>
                        <a:tabLst/>
                      </a:pPr>
                      <a:r>
                        <a:rPr kumimoji="0" lang="pt-B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Pct val="125000"/>
                        <a:buFont typeface="Arial" charset="0"/>
                        <a:buNone/>
                        <a:tabLst/>
                      </a:pPr>
                      <a:r>
                        <a:rPr kumimoji="0" lang="pt-BR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/>
                        </a:rPr>
                        <a:t>STJ - TSE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Pct val="125000"/>
                        <a:buFont typeface="Arial" charset="0"/>
                        <a:buNone/>
                        <a:tabLst/>
                      </a:pPr>
                      <a:r>
                        <a:rPr kumimoji="0" lang="pt-B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/>
                        </a:rPr>
                        <a:t>STJ</a:t>
                      </a:r>
                      <a:r>
                        <a:rPr kumimoji="0" lang="pt-B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/>
                        </a:rPr>
                        <a:t> – </a:t>
                      </a:r>
                      <a:r>
                        <a:rPr kumimoji="0" lang="pt-B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/>
                        </a:rPr>
                        <a:t>AC. 2831/2015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Pct val="125000"/>
                        <a:buFont typeface="Arial" charset="0"/>
                        <a:buNone/>
                        <a:tabLst/>
                      </a:pPr>
                      <a:r>
                        <a:rPr kumimoji="0" lang="pt-B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/>
                        </a:rPr>
                        <a:t>TSE – TCU FEZ RECOMENDAÇÕES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0679" name="Group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5413894"/>
              </p:ext>
            </p:extLst>
          </p:nvPr>
        </p:nvGraphicFramePr>
        <p:xfrm>
          <a:off x="617538" y="784225"/>
          <a:ext cx="10381409" cy="5246624"/>
        </p:xfrm>
        <a:graphic>
          <a:graphicData uri="http://schemas.openxmlformats.org/drawingml/2006/table">
            <a:tbl>
              <a:tblPr/>
              <a:tblGrid>
                <a:gridCol w="973777"/>
                <a:gridCol w="9407632"/>
              </a:tblGrid>
              <a:tr h="348334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Pct val="125000"/>
                        <a:buFont typeface="Arial" charset="0"/>
                        <a:buNone/>
                        <a:tabLst/>
                      </a:pPr>
                      <a:r>
                        <a:rPr kumimoji="0" lang="pt-B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/>
                        </a:rPr>
                        <a:t>STJ</a:t>
                      </a:r>
                      <a:r>
                        <a:rPr kumimoji="0" lang="pt-B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/>
                        </a:rPr>
                        <a:t>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2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Pct val="125000"/>
                        <a:buFont typeface="Arial" charset="0"/>
                        <a:buNone/>
                        <a:tabLst/>
                      </a:pPr>
                      <a:r>
                        <a:rPr kumimoji="0" lang="pt-B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/>
                        </a:rPr>
                        <a:t>Em 2015 </a:t>
                      </a:r>
                      <a:r>
                        <a:rPr kumimoji="0" lang="pt-B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w Cen MT"/>
                        </a:rPr>
                        <a:t>o TCU recomendou ao STJ que observasse </a:t>
                      </a:r>
                      <a:r>
                        <a:rPr kumimoji="0" lang="pt-B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w Cen MT"/>
                        </a:rPr>
                        <a:t>as diferenças conceituais </a:t>
                      </a:r>
                      <a:r>
                        <a:rPr kumimoji="0" lang="pt-B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w Cen MT"/>
                        </a:rPr>
                        <a:t>entre </a:t>
                      </a:r>
                      <a:r>
                        <a:rPr kumimoji="0" lang="pt-BR" sz="18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w Cen MT"/>
                        </a:rPr>
                        <a:t>controle interno</a:t>
                      </a:r>
                      <a:r>
                        <a:rPr kumimoji="0" lang="pt-B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w Cen MT"/>
                        </a:rPr>
                        <a:t> </a:t>
                      </a:r>
                      <a:r>
                        <a:rPr kumimoji="0" lang="pt-B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w Cen MT"/>
                        </a:rPr>
                        <a:t>(a cargo dos gestores responsáveis pelos processos que recebem o controle) e </a:t>
                      </a:r>
                      <a:r>
                        <a:rPr kumimoji="0" lang="pt-BR" sz="18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w Cen MT"/>
                        </a:rPr>
                        <a:t>auditoria interna</a:t>
                      </a:r>
                      <a:r>
                        <a:rPr kumimoji="0" lang="pt-B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/>
                        </a:rPr>
                        <a:t>, de forma a </a:t>
                      </a:r>
                      <a:r>
                        <a:rPr kumimoji="0" lang="pt-B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w Cen MT"/>
                        </a:rPr>
                        <a:t>não atribuir atividades de cogestão </a:t>
                      </a:r>
                      <a:r>
                        <a:rPr kumimoji="0" lang="pt-B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w Cen MT"/>
                        </a:rPr>
                        <a:t>à unidade de auditoria interna, </a:t>
                      </a:r>
                      <a:r>
                        <a:rPr kumimoji="0" lang="pt-B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/>
                        </a:rPr>
                        <a:t>conforme item 9.1 </a:t>
                      </a:r>
                      <a:r>
                        <a:rPr kumimoji="0" lang="pt-B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/>
                        </a:rPr>
                        <a:t>do </a:t>
                      </a:r>
                      <a:r>
                        <a:rPr kumimoji="0" lang="pt-B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w Cen MT"/>
                        </a:rPr>
                        <a:t>Acórdão TCU  - Plenário 2831/2015</a:t>
                      </a:r>
                      <a:r>
                        <a:rPr kumimoji="0" lang="pt-B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w Cen MT"/>
                        </a:rPr>
                        <a:t>.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2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Pct val="125000"/>
                        <a:buFont typeface="Arial" charset="0"/>
                        <a:buNone/>
                        <a:tabLst/>
                      </a:pPr>
                      <a:r>
                        <a:rPr kumimoji="0" lang="pt-B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/>
                        </a:rPr>
                        <a:t>No que tange ao nome dado às atuais Secretarias de Controle Interno, o Tribunal de Contas da União consignou no </a:t>
                      </a:r>
                      <a:r>
                        <a:rPr kumimoji="0" lang="pt-BR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w Cen MT"/>
                          <a:ea typeface="+mn-ea"/>
                          <a:cs typeface="+mn-cs"/>
                        </a:rPr>
                        <a:t>Acórdão 2622/2015</a:t>
                      </a:r>
                      <a:r>
                        <a:rPr kumimoji="0" lang="pt-BR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w Cen M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pt-B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/>
                        </a:rPr>
                        <a:t>que o nome deveria ser </a:t>
                      </a:r>
                      <a:r>
                        <a:rPr kumimoji="0" lang="pt-B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w Cen MT"/>
                        </a:rPr>
                        <a:t>Secretaria de Auditoria Interna</a:t>
                      </a:r>
                      <a:r>
                        <a:rPr kumimoji="0" lang="pt-B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/>
                        </a:rPr>
                        <a:t>, </a:t>
                      </a:r>
                      <a:r>
                        <a:rPr kumimoji="0" lang="pt-B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/>
                        </a:rPr>
                        <a:t>e não Secretaria de Controle Interno,</a:t>
                      </a:r>
                      <a:r>
                        <a:rPr kumimoji="0" lang="pt-B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/>
                        </a:rPr>
                        <a:t> </a:t>
                      </a:r>
                      <a:r>
                        <a:rPr kumimoji="0" lang="pt-B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/>
                        </a:rPr>
                        <a:t>conforme integra abaixo:</a:t>
                      </a:r>
                      <a:endParaRPr kumimoji="0" lang="pt-BR" sz="1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w Cen MT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2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Pct val="125000"/>
                        <a:buFont typeface="Arial" charset="0"/>
                        <a:buNone/>
                        <a:tabLst/>
                      </a:pPr>
                      <a:r>
                        <a:rPr kumimoji="0" lang="pt-BR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/>
                        </a:rPr>
                        <a:t>148.2. o nome dado a essas unidades nas organizações, que são </a:t>
                      </a:r>
                      <a:r>
                        <a:rPr kumimoji="0" lang="pt-BR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w Cen MT"/>
                        </a:rPr>
                        <a:t>comumente identificadas por "</a:t>
                      </a:r>
                      <a:r>
                        <a:rPr kumimoji="0" lang="pt-BR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w Cen MT"/>
                        </a:rPr>
                        <a:t>secretaria de controle interno</a:t>
                      </a:r>
                      <a:r>
                        <a:rPr kumimoji="0" lang="pt-BR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w Cen MT"/>
                        </a:rPr>
                        <a:t>" (quando deveriam chamar-se </a:t>
                      </a:r>
                      <a:r>
                        <a:rPr kumimoji="0" lang="pt-BR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w Cen MT"/>
                        </a:rPr>
                        <a:t>secretaria de auditoria interna).</a:t>
                      </a:r>
                      <a:r>
                        <a:rPr kumimoji="0" lang="pt-B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w Cen MT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608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Pct val="125000"/>
                        <a:buFont typeface="Arial" charset="0"/>
                        <a:buNone/>
                        <a:tabLst/>
                      </a:pPr>
                      <a:r>
                        <a:rPr kumimoji="0" lang="pt-B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/>
                        </a:rPr>
                        <a:t>TSE</a:t>
                      </a:r>
                      <a:r>
                        <a:rPr kumimoji="0" lang="pt-B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/>
                        </a:rPr>
                        <a:t>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2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Pct val="125000"/>
                        <a:buFont typeface="Arial" charset="0"/>
                        <a:buNone/>
                        <a:tabLst/>
                      </a:pPr>
                      <a:r>
                        <a:rPr lang="pt-BR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04/2016 ALTEROU NORMA RETIRANDO AS ATRIBUIÇÕES DE COGESTÃO DA SCI, TENDO EM VISTA RECOMENDAÇÃO DO TCU APÓS ANÁLISE DO RELATÓRIO DE</a:t>
                      </a:r>
                      <a:r>
                        <a:rPr lang="pt-BR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GESTÃO</a:t>
                      </a:r>
                      <a:r>
                        <a:rPr lang="pt-BR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pt-BR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Outros </a:t>
                      </a:r>
                      <a:r>
                        <a:rPr lang="pt-BR" sz="2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CINCO</a:t>
                      </a:r>
                      <a:r>
                        <a:rPr lang="pt-BR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Tribunais iniciaram alteração dos normativos em seguimento à realizada pelo TSE – total </a:t>
                      </a:r>
                      <a:r>
                        <a:rPr lang="pt-BR" sz="23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  <a:r>
                        <a:rPr lang="pt-BR" sz="23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BR" sz="2300" b="1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TREs</a:t>
                      </a:r>
                      <a:endParaRPr kumimoji="0" lang="pt-BR" sz="23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w Cen M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436728" y="300252"/>
            <a:ext cx="8707272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defTabSz="914400">
              <a:spcBef>
                <a:spcPct val="50000"/>
              </a:spcBef>
              <a:defRPr/>
            </a:pPr>
            <a:r>
              <a:rPr lang="pt-BR" sz="36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</a:rPr>
              <a:t>RESPOSTAS DIFERENCIADAS</a:t>
            </a:r>
          </a:p>
        </p:txBody>
      </p:sp>
      <p:graphicFrame>
        <p:nvGraphicFramePr>
          <p:cNvPr id="3" name="Group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1222436"/>
              </p:ext>
            </p:extLst>
          </p:nvPr>
        </p:nvGraphicFramePr>
        <p:xfrm>
          <a:off x="427038" y="1176338"/>
          <a:ext cx="9732488" cy="5332021"/>
        </p:xfrm>
        <a:graphic>
          <a:graphicData uri="http://schemas.openxmlformats.org/drawingml/2006/table">
            <a:tbl>
              <a:tblPr/>
              <a:tblGrid>
                <a:gridCol w="1235033"/>
                <a:gridCol w="8497455"/>
              </a:tblGrid>
              <a:tr h="8080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Pct val="125000"/>
                        <a:buFont typeface="Arial" charset="0"/>
                        <a:buNone/>
                        <a:tabLst/>
                      </a:pPr>
                      <a:r>
                        <a:rPr kumimoji="0" lang="pt-B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/>
                        </a:rPr>
                        <a:t>TRE/AM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Pct val="125000"/>
                        <a:buFont typeface="Arial" charset="0"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/>
                        </a:rPr>
                        <a:t>NÃO exerce atos de "</a:t>
                      </a:r>
                      <a:r>
                        <a:rPr kumimoji="0" lang="pt-BR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/>
                        </a:rPr>
                        <a:t>co-gestão</a:t>
                      </a:r>
                      <a:r>
                        <a:rPr kumimoji="0" lang="pt-B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/>
                        </a:rPr>
                        <a:t>".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Pct val="125000"/>
                        <a:buFont typeface="Arial" charset="0"/>
                        <a:buNone/>
                        <a:tabLst/>
                      </a:pPr>
                      <a:r>
                        <a:rPr kumimoji="0" lang="pt-BR" sz="16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/>
                        </a:rPr>
                        <a:t>Há exceção</a:t>
                      </a:r>
                      <a:r>
                        <a:rPr kumimoji="0" lang="pt-B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/>
                        </a:rPr>
                        <a:t>: quando </a:t>
                      </a:r>
                      <a:r>
                        <a:rPr kumimoji="0" lang="pt-BR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/>
                        </a:rPr>
                        <a:t>determinado pela Presidência e nos casos de medições de obras.</a:t>
                      </a:r>
                      <a:r>
                        <a:rPr kumimoji="0" lang="pt-BR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632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Pct val="125000"/>
                        <a:buFont typeface="Arial" charset="0"/>
                        <a:buNone/>
                        <a:tabLst/>
                      </a:pPr>
                      <a:r>
                        <a:rPr kumimoji="0" lang="pt-B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/>
                        </a:rPr>
                        <a:t>TRE/RJ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2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Pct val="125000"/>
                        <a:buFont typeface="Arial" charset="0"/>
                        <a:buNone/>
                        <a:tabLst/>
                      </a:pPr>
                      <a:r>
                        <a:rPr kumimoji="0" lang="pt-B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w Cen MT"/>
                        </a:rPr>
                        <a:t>No caso de obras</a:t>
                      </a:r>
                      <a:r>
                        <a:rPr kumimoji="0" lang="pt-B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w Cen MT"/>
                        </a:rPr>
                        <a:t>.</a:t>
                      </a:r>
                      <a:r>
                        <a:rPr kumimoji="0" lang="pt-B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/>
                        </a:rPr>
                        <a:t> Já aconteceu de pedirem para </a:t>
                      </a:r>
                      <a:r>
                        <a:rPr kumimoji="0" lang="pt-BR" sz="16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/>
                        </a:rPr>
                        <a:t>analisarmos uma contratação diferente daquelas corriqueiras</a:t>
                      </a:r>
                      <a:r>
                        <a:rPr kumimoji="0" lang="pt-B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/>
                        </a:rPr>
                        <a:t>. Depende da gestão. 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607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Pct val="125000"/>
                        <a:buFont typeface="Arial" charset="0"/>
                        <a:buNone/>
                        <a:tabLst/>
                      </a:pPr>
                      <a:r>
                        <a:rPr kumimoji="0" lang="pt-B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/>
                        </a:rPr>
                        <a:t>TRE/MT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2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Pct val="125000"/>
                        <a:buFont typeface="Arial" charset="0"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/>
                        </a:rPr>
                        <a:t>O TRE-MT diminuiu muito os atos de cogestão no decorrer dos anos. </a:t>
                      </a:r>
                      <a:r>
                        <a:rPr kumimoji="0" lang="pt-BR" sz="16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/>
                        </a:rPr>
                        <a:t>É cada vez mais raro despachos determinando diretamente "à assessoria e, para a mesma finalidade, ao Controle Interno".</a:t>
                      </a:r>
                      <a:r>
                        <a:rPr kumimoji="0" lang="pt-B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/>
                        </a:rPr>
                        <a:t> </a:t>
                      </a:r>
                      <a:r>
                        <a:rPr kumimoji="0" lang="pt-BR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w Cen MT"/>
                        </a:rPr>
                        <a:t>A Seção de Auditoria já tramitou documento explicando a forma correta de atuação do controle interno, os objetivos "mais amplos"</a:t>
                      </a:r>
                      <a:r>
                        <a:rPr kumimoji="0" lang="pt-B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w Cen MT"/>
                        </a:rPr>
                        <a:t> do que a simples </a:t>
                      </a:r>
                      <a:r>
                        <a:rPr kumimoji="0" lang="pt-B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pt-B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+mn-lt"/>
                        </a:rPr>
                        <a:t>C</a:t>
                      </a:r>
                      <a:r>
                        <a:rPr kumimoji="0" lang="pt-B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w Cen MT"/>
                        </a:rPr>
                        <a:t>ogestão, e que </a:t>
                      </a:r>
                      <a:r>
                        <a:rPr kumimoji="0" lang="pt-B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w Cen MT"/>
                        </a:rPr>
                        <a:t>a própria forma de atuar por cogestão com as unidades que serão auditadas </a:t>
                      </a:r>
                      <a:r>
                        <a:rPr kumimoji="0" lang="pt-BR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w Cen MT"/>
                        </a:rPr>
                        <a:t>é passível de anotação pelo TCU, </a:t>
                      </a:r>
                      <a:r>
                        <a:rPr kumimoji="0" lang="pt-BR" sz="1600" b="1" i="1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w Cen MT"/>
                        </a:rPr>
                        <a:t>principalmente depois que o próprio controle interno adverte. </a:t>
                      </a:r>
                      <a:endParaRPr kumimoji="0" lang="pt-BR" sz="16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w Cen MT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2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Pct val="125000"/>
                        <a:buFont typeface="Arial" charset="0"/>
                        <a:buNone/>
                        <a:tabLst/>
                      </a:pPr>
                      <a:r>
                        <a:rPr kumimoji="0" lang="pt-B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/>
                        </a:rPr>
                        <a:t>(...) </a:t>
                      </a:r>
                      <a:r>
                        <a:rPr kumimoji="0" lang="pt-B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w Cen MT"/>
                        </a:rPr>
                        <a:t>a abstenção da prática de cogestão </a:t>
                      </a:r>
                      <a:r>
                        <a:rPr kumimoji="0" lang="pt-BR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w Cen MT"/>
                        </a:rPr>
                        <a:t>não significa diminuir a análise de processos </a:t>
                      </a:r>
                      <a:r>
                        <a:rPr kumimoji="0" lang="pt-BR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Tw Cen MT"/>
                        </a:rPr>
                        <a:t>nem não analisá-los quando estão em formação, </a:t>
                      </a:r>
                      <a:r>
                        <a:rPr kumimoji="0" lang="pt-BR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w Cen MT"/>
                        </a:rPr>
                        <a:t>mas apenas que a iniciativa, objetivos e forma terão que vir do controle interno</a:t>
                      </a:r>
                      <a:r>
                        <a:rPr kumimoji="0" lang="pt-BR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/>
                        </a:rPr>
                        <a:t>, </a:t>
                      </a:r>
                      <a:r>
                        <a:rPr kumimoji="0" lang="pt-BR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/>
                        </a:rPr>
                        <a:t>limitando as </a:t>
                      </a:r>
                      <a:r>
                        <a:rPr kumimoji="0" lang="pt-BR" sz="1600" b="0" i="1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/>
                        </a:rPr>
                        <a:t>consultorias, quando necessárias, a encaminhamentos advindos da Presidência.</a:t>
                      </a:r>
                      <a:r>
                        <a:rPr kumimoji="0" lang="pt-B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/>
          </p:cNvSpPr>
          <p:nvPr>
            <p:ph type="title"/>
          </p:nvPr>
        </p:nvSpPr>
        <p:spPr>
          <a:xfrm>
            <a:off x="320635" y="127000"/>
            <a:ext cx="10984674" cy="766763"/>
          </a:xfrm>
        </p:spPr>
        <p:txBody>
          <a:bodyPr rtlCol="0"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pt-BR" sz="2800" b="1" u="sng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Parceria </a:t>
            </a:r>
            <a:r>
              <a:rPr lang="pt-BR" sz="2800" b="1" u="sng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TSE </a:t>
            </a:r>
            <a:r>
              <a:rPr lang="pt-BR" sz="2800" b="1" u="sng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e Banco </a:t>
            </a:r>
            <a:r>
              <a:rPr lang="pt-BR" sz="2800" b="1" u="sng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Central </a:t>
            </a:r>
            <a:r>
              <a:rPr lang="pt-BR" sz="2800" b="1" u="sng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- Sistema </a:t>
            </a:r>
            <a:r>
              <a:rPr lang="pt-BR" sz="2800" b="1" u="sng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de </a:t>
            </a:r>
            <a:r>
              <a:rPr lang="pt-BR" sz="2800" b="1" u="sng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Auditoria Interna </a:t>
            </a:r>
            <a:endParaRPr lang="pt-BR" sz="2800" b="1" u="sng" dirty="0">
              <a:ln w="9525">
                <a:solidFill>
                  <a:schemeClr val="bg1"/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67587" name="Rectangle 3"/>
          <p:cNvSpPr>
            <a:spLocks noGrp="1"/>
          </p:cNvSpPr>
          <p:nvPr>
            <p:ph idx="1"/>
          </p:nvPr>
        </p:nvSpPr>
        <p:spPr>
          <a:xfrm>
            <a:off x="404813" y="1104900"/>
            <a:ext cx="11379200" cy="4638675"/>
          </a:xfrm>
        </p:spPr>
        <p:txBody>
          <a:bodyPr rtlCol="0">
            <a:noAutofit/>
          </a:bodyPr>
          <a:lstStyle/>
          <a:p>
            <a:pPr marL="0" indent="363538" algn="just" fontAlgn="auto">
              <a:spcAft>
                <a:spcPts val="0"/>
              </a:spcAft>
              <a:buFont typeface="Arial" charset="0"/>
              <a:buNone/>
              <a:defRPr/>
            </a:pPr>
            <a:r>
              <a:rPr lang="pt-BR" sz="2400" dirty="0" smtClean="0">
                <a:solidFill>
                  <a:schemeClr val="tx1"/>
                </a:solidFill>
              </a:rPr>
              <a:t>Em </a:t>
            </a:r>
            <a:r>
              <a:rPr lang="pt-BR" sz="2400" b="1" dirty="0" smtClean="0">
                <a:solidFill>
                  <a:schemeClr val="tx1"/>
                </a:solidFill>
              </a:rPr>
              <a:t>24/</a:t>
            </a:r>
            <a:r>
              <a:rPr lang="pt-BR" sz="2400" b="1" dirty="0" err="1" smtClean="0">
                <a:solidFill>
                  <a:schemeClr val="tx1"/>
                </a:solidFill>
              </a:rPr>
              <a:t>fev</a:t>
            </a:r>
            <a:r>
              <a:rPr lang="pt-BR" sz="2400" b="1" dirty="0" smtClean="0">
                <a:solidFill>
                  <a:schemeClr val="tx1"/>
                </a:solidFill>
              </a:rPr>
              <a:t>, o Tribunal Superior Eleitoral (TSE) e o Banco Central do Brasil assinaram um acordo de cooperação para que a Justiça Eleitoral possa adotar o </a:t>
            </a:r>
            <a:r>
              <a:rPr lang="pt-BR" sz="2400" b="1" u="sng" dirty="0" smtClean="0">
                <a:solidFill>
                  <a:srgbClr val="0070C0"/>
                </a:solidFill>
              </a:rPr>
              <a:t>SISTEMA AUDITAR</a:t>
            </a:r>
            <a:r>
              <a:rPr lang="pt-BR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pt-BR" sz="2400" dirty="0" smtClean="0">
                <a:solidFill>
                  <a:schemeClr val="tx1"/>
                </a:solidFill>
              </a:rPr>
              <a:t>desenvolvido pela instituição financeira em atendimento às normas internacionais para dar suporte às atividades de auditoria e controle interno.</a:t>
            </a:r>
          </a:p>
          <a:p>
            <a:pPr marL="0" indent="363538" algn="just"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pt-BR" sz="2400" dirty="0">
                <a:solidFill>
                  <a:schemeClr val="tx1"/>
                </a:solidFill>
              </a:rPr>
              <a:t>A assinatura do Termo de Cooperação entre o BACEN e o TSE, reflete na prática e em menor escala, o objetivo do</a:t>
            </a:r>
            <a:r>
              <a:rPr lang="pt-BR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BR" sz="2400" b="1" u="sng" dirty="0">
                <a:solidFill>
                  <a:srgbClr val="FF0000"/>
                </a:solidFill>
              </a:rPr>
              <a:t>Protocolo de Intenções</a:t>
            </a:r>
            <a:r>
              <a:rPr lang="pt-BR" sz="2400" b="1" dirty="0">
                <a:solidFill>
                  <a:srgbClr val="FF0000"/>
                </a:solidFill>
              </a:rPr>
              <a:t> </a:t>
            </a:r>
            <a:r>
              <a:rPr lang="pt-BR" sz="2400" b="1" i="1" dirty="0">
                <a:solidFill>
                  <a:schemeClr val="tx1"/>
                </a:solidFill>
              </a:rPr>
              <a:t>firmado em 2009 pelos principais órgãos de Controle Externo do Brasil,</a:t>
            </a:r>
            <a:r>
              <a:rPr lang="pt-BR" sz="2400" dirty="0">
                <a:solidFill>
                  <a:schemeClr val="tx1"/>
                </a:solidFill>
              </a:rPr>
              <a:t> e que </a:t>
            </a:r>
            <a:r>
              <a:rPr lang="pt-BR" sz="2400" b="1" dirty="0">
                <a:solidFill>
                  <a:schemeClr val="tx1"/>
                </a:solidFill>
              </a:rPr>
              <a:t>objetiva</a:t>
            </a:r>
            <a:r>
              <a:rPr lang="pt-BR" sz="2400" dirty="0">
                <a:solidFill>
                  <a:schemeClr val="tx1"/>
                </a:solidFill>
              </a:rPr>
              <a:t> o </a:t>
            </a:r>
            <a:r>
              <a:rPr lang="pt-BR" sz="2400" i="1" u="sng" dirty="0">
                <a:solidFill>
                  <a:srgbClr val="0070C0"/>
                </a:solidFill>
              </a:rPr>
              <a:t>compartilhamento de informações e boas práticas, além de soluções e dados de TI, que tornem a atividade fiscalizadora mais eficiente, coesa e uniforme</a:t>
            </a:r>
            <a:r>
              <a:rPr lang="pt-BR" sz="24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pt-BR" sz="2400" dirty="0">
                <a:solidFill>
                  <a:schemeClr val="tx1"/>
                </a:solidFill>
              </a:rPr>
              <a:t>dando maior eficiência, efetividade e eficácia à gestão pública. São signatários do Protocolo de Intenções os seguintes </a:t>
            </a:r>
            <a:r>
              <a:rPr lang="pt-BR" sz="2400" dirty="0" smtClean="0">
                <a:solidFill>
                  <a:schemeClr val="tx1"/>
                </a:solidFill>
              </a:rPr>
              <a:t>órgãos que formam a chamada:</a:t>
            </a:r>
            <a:endParaRPr lang="pt-BR" sz="2400" dirty="0">
              <a:solidFill>
                <a:schemeClr val="tx1"/>
              </a:solidFill>
            </a:endParaRPr>
          </a:p>
          <a:p>
            <a:pPr algn="ctr" fontAlgn="auto">
              <a:spcAft>
                <a:spcPts val="0"/>
              </a:spcAft>
              <a:buFont typeface="Arial" charset="0"/>
              <a:buNone/>
              <a:defRPr/>
            </a:pPr>
            <a:endParaRPr lang="pt-BR" sz="2400" dirty="0" smtClean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</a:endParaRPr>
          </a:p>
          <a:p>
            <a:pPr algn="just" fontAlgn="auto">
              <a:spcAft>
                <a:spcPts val="0"/>
              </a:spcAft>
              <a:buFont typeface="Arial" charset="0"/>
              <a:buNone/>
              <a:defRPr/>
            </a:pPr>
            <a:endParaRPr lang="pt-BR" sz="24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577932"/>
          </a:xfrm>
        </p:spPr>
        <p:txBody>
          <a:bodyPr rtlCol="0"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pt-BR" sz="3400" b="1" u="sng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REDE DE CONTROLE DA GESTÃO PÚBLICA</a:t>
            </a:r>
            <a:endParaRPr lang="pt-BR" sz="3400" b="1" u="sng" dirty="0">
              <a:ln w="9525">
                <a:solidFill>
                  <a:schemeClr val="bg1"/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487109" y="1597830"/>
            <a:ext cx="10200463" cy="4154984"/>
          </a:xfrm>
          <a:prstGeom prst="rect">
            <a:avLst/>
          </a:prstGeom>
          <a:noFill/>
        </p:spPr>
        <p:txBody>
          <a:bodyPr numCol="2">
            <a:spAutoFit/>
          </a:bodyPr>
          <a:lstStyle/>
          <a:p>
            <a:pPr algn="just">
              <a:buFont typeface="Arial" panose="020B0604020202020204" pitchFamily="34" charset="0"/>
              <a:buChar char="•"/>
              <a:defRPr/>
            </a:pPr>
            <a:r>
              <a:rPr lang="pt-BR" sz="2400" dirty="0"/>
              <a:t>Associação dos Membros dos  Tribunais de  Contas do Brasil</a:t>
            </a:r>
          </a:p>
          <a:p>
            <a:pPr algn="just">
              <a:buFont typeface="Arial" panose="020B0604020202020204" pitchFamily="34" charset="0"/>
              <a:buChar char="•"/>
              <a:defRPr/>
            </a:pPr>
            <a:r>
              <a:rPr lang="pt-BR" sz="2400" dirty="0"/>
              <a:t>Associação Nacional do Ministério Público de Contas </a:t>
            </a:r>
          </a:p>
          <a:p>
            <a:pPr algn="just">
              <a:buFont typeface="Arial" panose="020B0604020202020204" pitchFamily="34" charset="0"/>
              <a:buChar char="•"/>
              <a:defRPr/>
            </a:pPr>
            <a:r>
              <a:rPr lang="pt-BR" sz="2400" dirty="0"/>
              <a:t>Banco Central</a:t>
            </a:r>
          </a:p>
          <a:p>
            <a:pPr algn="just">
              <a:buFont typeface="Arial" panose="020B0604020202020204" pitchFamily="34" charset="0"/>
              <a:buChar char="•"/>
              <a:defRPr/>
            </a:pPr>
            <a:r>
              <a:rPr lang="pt-BR" sz="2400" dirty="0"/>
              <a:t>Câmara dos Deputados</a:t>
            </a:r>
          </a:p>
          <a:p>
            <a:pPr algn="just">
              <a:buFont typeface="Arial" panose="020B0604020202020204" pitchFamily="34" charset="0"/>
              <a:buChar char="•"/>
              <a:defRPr/>
            </a:pPr>
            <a:r>
              <a:rPr lang="pt-BR" sz="2400" dirty="0"/>
              <a:t>Conselho da Justiça Federal</a:t>
            </a:r>
          </a:p>
          <a:p>
            <a:pPr algn="just">
              <a:buFont typeface="Arial" panose="020B0604020202020204" pitchFamily="34" charset="0"/>
              <a:buChar char="•"/>
              <a:defRPr/>
            </a:pPr>
            <a:r>
              <a:rPr lang="pt-BR" sz="2400" dirty="0"/>
              <a:t>Conselho Nacional de Justiça</a:t>
            </a:r>
          </a:p>
          <a:p>
            <a:pPr algn="just">
              <a:buFont typeface="Arial" panose="020B0604020202020204" pitchFamily="34" charset="0"/>
              <a:buChar char="•"/>
              <a:defRPr/>
            </a:pPr>
            <a:r>
              <a:rPr lang="pt-BR" sz="2400" dirty="0"/>
              <a:t>Tribunal de Contas da União	</a:t>
            </a:r>
          </a:p>
          <a:p>
            <a:pPr algn="just">
              <a:buFont typeface="Arial" panose="020B0604020202020204" pitchFamily="34" charset="0"/>
              <a:buChar char="•"/>
              <a:defRPr/>
            </a:pPr>
            <a:r>
              <a:rPr lang="pt-BR" sz="2400" dirty="0"/>
              <a:t>Associação dos Tribunais de Contas dos Municípios</a:t>
            </a:r>
          </a:p>
          <a:p>
            <a:pPr marL="363538" indent="-188913" algn="just">
              <a:buFont typeface="Arial" panose="020B0604020202020204" pitchFamily="34" charset="0"/>
              <a:buChar char="•"/>
              <a:defRPr/>
            </a:pPr>
            <a:r>
              <a:rPr lang="pt-BR" sz="2400" dirty="0"/>
              <a:t>Controladoria Geral da União</a:t>
            </a:r>
          </a:p>
          <a:p>
            <a:pPr marL="363538" indent="-188913" algn="just">
              <a:buFont typeface="Arial" panose="020B0604020202020204" pitchFamily="34" charset="0"/>
              <a:buChar char="•"/>
              <a:defRPr/>
            </a:pPr>
            <a:r>
              <a:rPr lang="pt-BR" sz="2400" dirty="0"/>
              <a:t>Ministério da Fazenda</a:t>
            </a:r>
          </a:p>
          <a:p>
            <a:pPr marL="363538" indent="-188913" algn="just">
              <a:buFont typeface="Arial" panose="020B0604020202020204" pitchFamily="34" charset="0"/>
              <a:buChar char="•"/>
              <a:defRPr/>
            </a:pPr>
            <a:r>
              <a:rPr lang="pt-BR" sz="2400" dirty="0"/>
              <a:t>Ministério da Justiça</a:t>
            </a:r>
          </a:p>
          <a:p>
            <a:pPr marL="363538" indent="-188913" algn="just">
              <a:buFont typeface="Arial" panose="020B0604020202020204" pitchFamily="34" charset="0"/>
              <a:buChar char="•"/>
              <a:defRPr/>
            </a:pPr>
            <a:r>
              <a:rPr lang="pt-BR" sz="2400" dirty="0"/>
              <a:t>Ministério de Planejamento, Orçamento e Gestão</a:t>
            </a:r>
          </a:p>
          <a:p>
            <a:pPr marL="363538" indent="-188913" algn="just">
              <a:buFont typeface="Arial" panose="020B0604020202020204" pitchFamily="34" charset="0"/>
              <a:buChar char="•"/>
              <a:defRPr/>
            </a:pPr>
            <a:r>
              <a:rPr lang="pt-BR" sz="2400" dirty="0"/>
              <a:t>Ministério Público Federal</a:t>
            </a:r>
          </a:p>
          <a:p>
            <a:pPr marL="363538" indent="-188913" algn="just">
              <a:buFont typeface="Arial" panose="020B0604020202020204" pitchFamily="34" charset="0"/>
              <a:buChar char="•"/>
              <a:defRPr/>
            </a:pPr>
            <a:r>
              <a:rPr lang="pt-BR" sz="2400" dirty="0"/>
              <a:t>Tribunal Superior Eleitoral</a:t>
            </a:r>
          </a:p>
          <a:p>
            <a:pPr marL="363538" indent="-188913" algn="just">
              <a:buFont typeface="Arial" panose="020B0604020202020204" pitchFamily="34" charset="0"/>
              <a:buChar char="•"/>
              <a:defRPr/>
            </a:pPr>
            <a:r>
              <a:rPr lang="pt-BR" sz="2400" dirty="0"/>
              <a:t>Senado Federal</a:t>
            </a:r>
          </a:p>
          <a:p>
            <a:pPr marL="363538" indent="-188913" algn="just">
              <a:buFont typeface="Arial" panose="020B0604020202020204" pitchFamily="34" charset="0"/>
              <a:buChar char="•"/>
              <a:defRPr/>
            </a:pPr>
            <a:r>
              <a:rPr lang="pt-BR" sz="2400" dirty="0"/>
              <a:t>Advocacia Geral da União e</a:t>
            </a:r>
          </a:p>
          <a:p>
            <a:pPr marL="363538" indent="-188913" algn="just">
              <a:buFont typeface="Arial" panose="020B0604020202020204" pitchFamily="34" charset="0"/>
              <a:buChar char="•"/>
              <a:defRPr/>
            </a:pPr>
            <a:r>
              <a:rPr lang="pt-BR" sz="2400" dirty="0"/>
              <a:t>Ministério da Saúde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/>
          </p:cNvSpPr>
          <p:nvPr>
            <p:ph type="title"/>
          </p:nvPr>
        </p:nvSpPr>
        <p:spPr>
          <a:xfrm>
            <a:off x="356260" y="169333"/>
            <a:ext cx="10691153" cy="1682045"/>
          </a:xfrm>
        </p:spPr>
        <p:txBody>
          <a:bodyPr rtlCol="0"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pt-BR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As ações </a:t>
            </a:r>
            <a:r>
              <a:rPr lang="pt-BR" sz="32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diferenciadas da </a:t>
            </a:r>
            <a:r>
              <a:rPr lang="pt-BR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Unidade de Controle </a:t>
            </a:r>
            <a:r>
              <a:rPr lang="pt-BR" sz="32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Interno do TRE/RN, </a:t>
            </a:r>
            <a:r>
              <a:rPr lang="pt-BR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 partir de </a:t>
            </a:r>
            <a:r>
              <a:rPr lang="pt-BR" sz="32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out/2014, </a:t>
            </a:r>
            <a:r>
              <a:rPr lang="pt-BR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e seu alinhamento às Diretrizes impostas desde o Acórdão 1074/2009</a:t>
            </a:r>
            <a:endParaRPr lang="pt-BR" sz="3200" b="1" dirty="0" smtClean="0">
              <a:ln w="9525">
                <a:solidFill>
                  <a:schemeClr val="bg1"/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72707" name="Rectangle 3"/>
          <p:cNvSpPr>
            <a:spLocks noGrp="1"/>
          </p:cNvSpPr>
          <p:nvPr>
            <p:ph idx="1"/>
          </p:nvPr>
        </p:nvSpPr>
        <p:spPr>
          <a:xfrm>
            <a:off x="188913" y="1851025"/>
            <a:ext cx="11146958" cy="4576669"/>
          </a:xfrm>
        </p:spPr>
        <p:txBody>
          <a:bodyPr rtlCol="0">
            <a:normAutofit fontScale="92500"/>
          </a:bodyPr>
          <a:lstStyle/>
          <a:p>
            <a:pPr marL="0" indent="268288" algn="just"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BR" sz="2300" dirty="0" smtClean="0">
                <a:solidFill>
                  <a:schemeClr val="tx1"/>
                </a:solidFill>
              </a:rPr>
              <a:t>aumento do </a:t>
            </a:r>
            <a:r>
              <a:rPr lang="pt-BR" sz="2300" dirty="0" smtClean="0">
                <a:solidFill>
                  <a:srgbClr val="FF0000"/>
                </a:solidFill>
              </a:rPr>
              <a:t>INTERCÂMBIO</a:t>
            </a:r>
            <a:r>
              <a:rPr lang="pt-BR" sz="2300" dirty="0" smtClean="0">
                <a:solidFill>
                  <a:schemeClr val="accent4"/>
                </a:solidFill>
              </a:rPr>
              <a:t> com as unidades administrativas, mediante </a:t>
            </a:r>
            <a:r>
              <a:rPr lang="pt-BR" sz="2300" dirty="0" smtClean="0">
                <a:solidFill>
                  <a:srgbClr val="FF0000"/>
                </a:solidFill>
              </a:rPr>
              <a:t>DIÁLOGO</a:t>
            </a:r>
            <a:r>
              <a:rPr lang="pt-BR" sz="2300" dirty="0" smtClean="0">
                <a:solidFill>
                  <a:schemeClr val="accent4"/>
                </a:solidFill>
              </a:rPr>
              <a:t> permanente e participação de </a:t>
            </a:r>
            <a:r>
              <a:rPr lang="pt-BR" sz="2300" dirty="0" smtClean="0">
                <a:solidFill>
                  <a:srgbClr val="FF0000"/>
                </a:solidFill>
              </a:rPr>
              <a:t>REUNIÕES</a:t>
            </a:r>
            <a:r>
              <a:rPr lang="pt-BR" sz="2300" dirty="0" smtClean="0">
                <a:solidFill>
                  <a:schemeClr val="accent4"/>
                </a:solidFill>
              </a:rPr>
              <a:t>, </a:t>
            </a:r>
            <a:r>
              <a:rPr lang="pt-BR" sz="2300" dirty="0" smtClean="0">
                <a:solidFill>
                  <a:schemeClr val="tx1"/>
                </a:solidFill>
              </a:rPr>
              <a:t>COMO OBSERVADORES, ajudando a </a:t>
            </a:r>
            <a:r>
              <a:rPr lang="pt-BR" sz="2300" dirty="0" smtClean="0">
                <a:solidFill>
                  <a:schemeClr val="accent4"/>
                </a:solidFill>
              </a:rPr>
              <a:t>DESENVOLVER, nos demais servidores e setores, O </a:t>
            </a:r>
            <a:r>
              <a:rPr lang="pt-BR" sz="2300" dirty="0" smtClean="0">
                <a:solidFill>
                  <a:srgbClr val="FF0000"/>
                </a:solidFill>
              </a:rPr>
              <a:t>“</a:t>
            </a:r>
            <a:r>
              <a:rPr lang="pt-BR" sz="2300" u="sng" dirty="0" smtClean="0">
                <a:solidFill>
                  <a:srgbClr val="FF0000"/>
                </a:solidFill>
              </a:rPr>
              <a:t>OLHAR CRÍTICO NA PERCEPÇÃO PRÉVIA DE RISCOS” </a:t>
            </a:r>
          </a:p>
          <a:p>
            <a:pPr marL="0" indent="363538" algn="just"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pt-BR" sz="2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BR" sz="2300" dirty="0" smtClean="0">
                <a:solidFill>
                  <a:schemeClr val="tx1"/>
                </a:solidFill>
              </a:rPr>
              <a:t>criação e manutenção de </a:t>
            </a:r>
            <a:r>
              <a:rPr lang="pt-BR" sz="2300" dirty="0" smtClean="0">
                <a:solidFill>
                  <a:schemeClr val="accent4"/>
                </a:solidFill>
              </a:rPr>
              <a:t>ESPAÇO NA INTRANET PARA CONSULTA</a:t>
            </a:r>
            <a:r>
              <a:rPr lang="pt-BR" sz="2300" dirty="0">
                <a:solidFill>
                  <a:schemeClr val="accent4"/>
                </a:solidFill>
              </a:rPr>
              <a:t>S</a:t>
            </a:r>
            <a:r>
              <a:rPr lang="pt-BR" sz="2300" dirty="0" smtClean="0">
                <a:solidFill>
                  <a:schemeClr val="accent4"/>
                </a:solidFill>
              </a:rPr>
              <a:t> </a:t>
            </a:r>
            <a:r>
              <a:rPr lang="pt-BR" sz="2300" dirty="0" smtClean="0">
                <a:solidFill>
                  <a:schemeClr val="tx1"/>
                </a:solidFill>
              </a:rPr>
              <a:t>contendo: anotações de CURSOS, e divulgação de</a:t>
            </a:r>
            <a:r>
              <a:rPr lang="pt-BR" sz="2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BR" sz="2300" dirty="0" smtClean="0">
                <a:solidFill>
                  <a:schemeClr val="accent4"/>
                </a:solidFill>
              </a:rPr>
              <a:t>ORIENTAÇÕES TÉCNICO-NORMATIVAS </a:t>
            </a:r>
            <a:r>
              <a:rPr lang="pt-BR" sz="2300" dirty="0" smtClean="0">
                <a:solidFill>
                  <a:schemeClr val="tx1"/>
                </a:solidFill>
              </a:rPr>
              <a:t>decorrentes de exames de processos, pedido/consultas de temas polêmicos, </a:t>
            </a:r>
            <a:r>
              <a:rPr lang="pt-BR" sz="2300" dirty="0" smtClean="0">
                <a:solidFill>
                  <a:srgbClr val="FF0000"/>
                </a:solidFill>
              </a:rPr>
              <a:t>RECOMENDAÇÕES</a:t>
            </a:r>
            <a:r>
              <a:rPr lang="pt-BR" sz="2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BR" sz="2300" dirty="0" smtClean="0">
                <a:solidFill>
                  <a:schemeClr val="tx1"/>
                </a:solidFill>
              </a:rPr>
              <a:t>em processos de auditoria, além de divulgar MODELOS E BOAS PRÁTICAS de outros tribunais.</a:t>
            </a:r>
          </a:p>
          <a:p>
            <a:pPr marL="0" indent="363538" algn="just"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pt-BR" sz="2300" dirty="0" smtClean="0">
                <a:solidFill>
                  <a:schemeClr val="tx1"/>
                </a:solidFill>
              </a:rPr>
              <a:t> realização de </a:t>
            </a:r>
            <a:r>
              <a:rPr lang="pt-BR" sz="2300" b="1" dirty="0" smtClean="0">
                <a:solidFill>
                  <a:schemeClr val="accent4"/>
                </a:solidFill>
              </a:rPr>
              <a:t>ESTUDOS </a:t>
            </a:r>
            <a:r>
              <a:rPr lang="pt-BR" sz="2300" b="1" dirty="0">
                <a:solidFill>
                  <a:schemeClr val="accent4"/>
                </a:solidFill>
              </a:rPr>
              <a:t>PONTUAIS E MAPEAMENTO DE PROCESSOS EM SETORES CRÍTICOS</a:t>
            </a:r>
            <a:r>
              <a:rPr lang="pt-BR" sz="23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BR" sz="2300" dirty="0">
                <a:solidFill>
                  <a:schemeClr val="tx1"/>
                </a:solidFill>
              </a:rPr>
              <a:t>– COMO </a:t>
            </a:r>
            <a:r>
              <a:rPr lang="pt-BR" sz="2300" i="1" dirty="0">
                <a:solidFill>
                  <a:schemeClr val="tx1"/>
                </a:solidFill>
              </a:rPr>
              <a:t>SEÇÃO DE GESTÃO DE CONTRATOS E ASSESSORIA JURÍDICA DA DIREÇÃO GERAL</a:t>
            </a:r>
            <a:r>
              <a:rPr lang="pt-BR" sz="2300" dirty="0">
                <a:solidFill>
                  <a:schemeClr val="tx1"/>
                </a:solidFill>
              </a:rPr>
              <a:t> – </a:t>
            </a:r>
            <a:r>
              <a:rPr lang="pt-BR" sz="2300" dirty="0" smtClean="0">
                <a:solidFill>
                  <a:schemeClr val="tx1"/>
                </a:solidFill>
              </a:rPr>
              <a:t>objetivando </a:t>
            </a:r>
            <a:r>
              <a:rPr lang="pt-BR" sz="2300" dirty="0" smtClean="0">
                <a:solidFill>
                  <a:schemeClr val="accent4"/>
                </a:solidFill>
              </a:rPr>
              <a:t>OTIMIZAR </a:t>
            </a:r>
            <a:r>
              <a:rPr lang="pt-BR" sz="2300" dirty="0">
                <a:solidFill>
                  <a:schemeClr val="accent4"/>
                </a:solidFill>
              </a:rPr>
              <a:t>AS ROTINAS </a:t>
            </a:r>
            <a:r>
              <a:rPr lang="pt-BR" sz="2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 </a:t>
            </a:r>
            <a:r>
              <a:rPr lang="pt-BR" sz="2300" dirty="0">
                <a:solidFill>
                  <a:schemeClr val="accent4"/>
                </a:solidFill>
              </a:rPr>
              <a:t>IDENTIFICAR AÇÕES DETERMINANTES</a:t>
            </a:r>
            <a:r>
              <a:rPr lang="pt-BR" sz="2300" dirty="0">
                <a:solidFill>
                  <a:schemeClr val="tx1"/>
                </a:solidFill>
              </a:rPr>
              <a:t>, </a:t>
            </a:r>
            <a:r>
              <a:rPr lang="pt-BR" sz="2300" dirty="0" smtClean="0">
                <a:solidFill>
                  <a:schemeClr val="tx1"/>
                </a:solidFill>
              </a:rPr>
              <a:t>de modo a proporcionar aos servidores uma</a:t>
            </a:r>
            <a:r>
              <a:rPr lang="pt-BR" sz="2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BR" sz="2300" dirty="0">
                <a:solidFill>
                  <a:schemeClr val="accent4"/>
                </a:solidFill>
              </a:rPr>
              <a:t>MELHORIA NA QUALIDADE DE SUAS ATIVIDADES</a:t>
            </a:r>
            <a:r>
              <a:rPr lang="pt-BR" sz="2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</a:t>
            </a:r>
            <a:r>
              <a:rPr lang="pt-BR" sz="2300" dirty="0" smtClean="0">
                <a:solidFill>
                  <a:schemeClr val="tx1"/>
                </a:solidFill>
              </a:rPr>
              <a:t> e </a:t>
            </a:r>
            <a:r>
              <a:rPr lang="pt-BR" sz="2300" dirty="0" smtClean="0">
                <a:solidFill>
                  <a:schemeClr val="accent4"/>
                </a:solidFill>
              </a:rPr>
              <a:t>GANHO </a:t>
            </a:r>
            <a:r>
              <a:rPr lang="pt-BR" sz="2300" dirty="0">
                <a:solidFill>
                  <a:schemeClr val="accent4"/>
                </a:solidFill>
              </a:rPr>
              <a:t>DE TEMPO PARA ESTUDOS APROFUNDADOS E </a:t>
            </a:r>
            <a:r>
              <a:rPr lang="pt-BR" sz="2300" dirty="0" smtClean="0">
                <a:solidFill>
                  <a:schemeClr val="accent4"/>
                </a:solidFill>
              </a:rPr>
              <a:t>ANÁLISE APURADA </a:t>
            </a:r>
            <a:r>
              <a:rPr lang="pt-BR" sz="2300" dirty="0">
                <a:solidFill>
                  <a:schemeClr val="accent4"/>
                </a:solidFill>
              </a:rPr>
              <a:t>DE PROCESSOS</a:t>
            </a:r>
          </a:p>
          <a:p>
            <a:pPr algn="just" fontAlgn="auto">
              <a:spcAft>
                <a:spcPts val="0"/>
              </a:spcAft>
              <a:buFont typeface="Wingdings 3" charset="2"/>
              <a:buChar char=""/>
              <a:defRPr/>
            </a:pPr>
            <a:endParaRPr lang="pt-BR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2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2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2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2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2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2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41300" y="315913"/>
            <a:ext cx="10806113" cy="6003925"/>
          </a:xfrm>
        </p:spPr>
        <p:txBody>
          <a:bodyPr rtlCol="0">
            <a:normAutofit lnSpcReduction="10000"/>
          </a:bodyPr>
          <a:lstStyle/>
          <a:p>
            <a:pPr algn="just"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pt-BR" sz="2000" dirty="0" smtClean="0">
                <a:solidFill>
                  <a:schemeClr val="tx1"/>
                </a:solidFill>
              </a:rPr>
              <a:t>INTERVENÇÃO PONTUAL E </a:t>
            </a:r>
            <a:r>
              <a:rPr lang="pt-BR" sz="2000" dirty="0" smtClean="0">
                <a:solidFill>
                  <a:schemeClr val="accent4"/>
                </a:solidFill>
              </a:rPr>
              <a:t>ORIENTAÇÃO DA ADMINISTRAÇÃO </a:t>
            </a:r>
            <a:r>
              <a:rPr lang="pt-BR" sz="2000" dirty="0" smtClean="0">
                <a:solidFill>
                  <a:schemeClr val="tx1"/>
                </a:solidFill>
              </a:rPr>
              <a:t>na estruturação de </a:t>
            </a:r>
            <a:r>
              <a:rPr lang="pt-BR" sz="2000" dirty="0" smtClean="0">
                <a:solidFill>
                  <a:srgbClr val="FF0000"/>
                </a:solidFill>
              </a:rPr>
              <a:t>TERMOS DE REFERÊNCIA </a:t>
            </a:r>
            <a:r>
              <a:rPr lang="pt-BR" sz="2000" dirty="0" smtClean="0">
                <a:solidFill>
                  <a:schemeClr val="accent4"/>
                </a:solidFill>
              </a:rPr>
              <a:t>EM CONTRATAÇÕES ESSENCIAIS </a:t>
            </a:r>
            <a:r>
              <a:rPr lang="pt-BR" sz="2000" dirty="0" smtClean="0">
                <a:solidFill>
                  <a:schemeClr val="tx1"/>
                </a:solidFill>
              </a:rPr>
              <a:t>tais como: contratação de mão de obra para biometria e retomada da obra de construção da nova sede</a:t>
            </a:r>
          </a:p>
          <a:p>
            <a:pPr algn="just"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pt-BR" sz="2000" dirty="0" smtClean="0">
                <a:solidFill>
                  <a:schemeClr val="tx1"/>
                </a:solidFill>
              </a:rPr>
              <a:t>atuação conjunta na busca de soluções, dentro da legalidade e regularidade processual, para contratações sensíveis como p. ex. o </a:t>
            </a:r>
            <a:r>
              <a:rPr lang="pt-BR" sz="2000" i="1" dirty="0" err="1" smtClean="0">
                <a:solidFill>
                  <a:schemeClr val="tx1"/>
                </a:solidFill>
              </a:rPr>
              <a:t>backbone</a:t>
            </a:r>
            <a:r>
              <a:rPr lang="pt-BR" sz="2000" dirty="0" smtClean="0">
                <a:solidFill>
                  <a:schemeClr val="tx1"/>
                </a:solidFill>
              </a:rPr>
              <a:t> secundário</a:t>
            </a:r>
          </a:p>
          <a:p>
            <a:pPr algn="just"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pt-BR" sz="2000" dirty="0" smtClean="0">
                <a:solidFill>
                  <a:schemeClr val="tx1"/>
                </a:solidFill>
              </a:rPr>
              <a:t>prestação de contas permanente de suas atividades e </a:t>
            </a:r>
            <a:r>
              <a:rPr lang="pt-BR" sz="2000" dirty="0" smtClean="0">
                <a:solidFill>
                  <a:schemeClr val="accent4"/>
                </a:solidFill>
              </a:rPr>
              <a:t>COMPARTILHAMENTO </a:t>
            </a:r>
            <a:r>
              <a:rPr lang="pt-BR" sz="2000" dirty="0">
                <a:solidFill>
                  <a:schemeClr val="accent4"/>
                </a:solidFill>
              </a:rPr>
              <a:t>DE CONHECIMENTO, INFORMAÇÕES E ORIENTAÇÕES </a:t>
            </a:r>
            <a:r>
              <a:rPr lang="pt-BR" sz="2000" dirty="0" smtClean="0">
                <a:solidFill>
                  <a:schemeClr val="tx1"/>
                </a:solidFill>
              </a:rPr>
              <a:t>com a administração e suas unidades administrativas</a:t>
            </a:r>
            <a:r>
              <a:rPr lang="pt-BR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BR" sz="2000" dirty="0">
                <a:solidFill>
                  <a:schemeClr val="accent4"/>
                </a:solidFill>
              </a:rPr>
              <a:t>DE AÇÕES, NORMATIVOS E MEDIDAS QUE POSSAM TRAZER MELHORIA CONTÍNUA À QUALIDADE DE PRESTAÇÃO DE SERVIÇOS E EXECUÇÃO DE TAREFAS, </a:t>
            </a:r>
            <a:r>
              <a:rPr lang="pt-BR" sz="2000" dirty="0" smtClean="0">
                <a:solidFill>
                  <a:schemeClr val="tx1"/>
                </a:solidFill>
              </a:rPr>
              <a:t>tais como normas de outros tribunais sobre: </a:t>
            </a:r>
            <a:r>
              <a:rPr lang="pt-BR" sz="2000" i="1" dirty="0" smtClean="0">
                <a:solidFill>
                  <a:schemeClr val="tx1"/>
                </a:solidFill>
              </a:rPr>
              <a:t>diárias, gerenciamento de conta vinculada, gestão de contratos com mão de obra terceirizada, aquisição de passagens aéreas, gestão de riscos, política de acesso a informações, critérios de elaboração de pesquisas de preços,</a:t>
            </a:r>
            <a:r>
              <a:rPr lang="pt-BR" sz="2000" dirty="0" smtClean="0">
                <a:solidFill>
                  <a:schemeClr val="tx1"/>
                </a:solidFill>
              </a:rPr>
              <a:t> dentre outros.</a:t>
            </a:r>
          </a:p>
          <a:p>
            <a:pPr algn="just"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pt-BR" sz="2000" i="1" u="sng" dirty="0">
                <a:solidFill>
                  <a:schemeClr val="tx1"/>
                </a:solidFill>
                <a:latin typeface="Calibri" pitchFamily="34" charset="0"/>
              </a:rPr>
              <a:t>Normativos encaminhados para </a:t>
            </a:r>
            <a:r>
              <a:rPr lang="pt-BR" sz="2000" i="1" u="sng" dirty="0" smtClean="0">
                <a:solidFill>
                  <a:schemeClr val="tx1"/>
                </a:solidFill>
                <a:latin typeface="Calibri" pitchFamily="34" charset="0"/>
              </a:rPr>
              <a:t>aprovação</a:t>
            </a:r>
            <a:r>
              <a:rPr lang="pt-BR" sz="2000" i="1" dirty="0" smtClean="0">
                <a:solidFill>
                  <a:schemeClr val="tx1"/>
                </a:solidFill>
                <a:latin typeface="Calibri" pitchFamily="34" charset="0"/>
              </a:rPr>
              <a:t>: </a:t>
            </a:r>
            <a:r>
              <a:rPr lang="pt-BR" sz="2000" dirty="0" smtClean="0">
                <a:solidFill>
                  <a:schemeClr val="tx1"/>
                </a:solidFill>
                <a:latin typeface="Calibri" pitchFamily="34" charset="0"/>
              </a:rPr>
              <a:t>uma </a:t>
            </a:r>
            <a:r>
              <a:rPr lang="pt-BR" sz="2000" b="1" dirty="0">
                <a:solidFill>
                  <a:schemeClr val="tx1"/>
                </a:solidFill>
                <a:latin typeface="Calibri" pitchFamily="34" charset="0"/>
              </a:rPr>
              <a:t>Resolução</a:t>
            </a:r>
            <a:r>
              <a:rPr lang="pt-BR" sz="2000" dirty="0">
                <a:solidFill>
                  <a:schemeClr val="tx1"/>
                </a:solidFill>
                <a:latin typeface="Calibri" pitchFamily="34" charset="0"/>
              </a:rPr>
              <a:t> contendo as </a:t>
            </a:r>
            <a:r>
              <a:rPr lang="pt-BR" sz="2000" b="1" dirty="0">
                <a:solidFill>
                  <a:schemeClr val="tx1"/>
                </a:solidFill>
                <a:latin typeface="Calibri" pitchFamily="34" charset="0"/>
              </a:rPr>
              <a:t>NORMAS TÉCNICAS GERAIS DE AUDITORIA, FISCALIZAÇÃO E INSPEÇÃO ADMINISTRATIVA </a:t>
            </a:r>
            <a:r>
              <a:rPr lang="pt-BR" sz="2000" dirty="0">
                <a:solidFill>
                  <a:schemeClr val="tx1"/>
                </a:solidFill>
                <a:latin typeface="Calibri" pitchFamily="34" charset="0"/>
              </a:rPr>
              <a:t>e </a:t>
            </a:r>
            <a:r>
              <a:rPr lang="pt-BR" sz="2000" b="1" dirty="0" smtClean="0">
                <a:solidFill>
                  <a:schemeClr val="tx1"/>
                </a:solidFill>
                <a:latin typeface="Calibri" pitchFamily="34" charset="0"/>
              </a:rPr>
              <a:t>Portaria</a:t>
            </a:r>
            <a:r>
              <a:rPr lang="pt-BR" sz="2000" dirty="0" smtClean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pt-BR" sz="2000" dirty="0">
                <a:solidFill>
                  <a:schemeClr val="tx1"/>
                </a:solidFill>
                <a:latin typeface="Calibri" pitchFamily="34" charset="0"/>
              </a:rPr>
              <a:t>com o </a:t>
            </a:r>
            <a:r>
              <a:rPr lang="pt-BR" sz="2000" b="1" dirty="0">
                <a:solidFill>
                  <a:schemeClr val="tx1"/>
                </a:solidFill>
                <a:latin typeface="Calibri" pitchFamily="34" charset="0"/>
              </a:rPr>
              <a:t>MANUAL DAS ATIVIDADES DA UNIDADE DE AUDITORIA E CONTROLE INTERNO</a:t>
            </a:r>
            <a:r>
              <a:rPr lang="pt-BR" sz="2000" b="1" dirty="0">
                <a:latin typeface="Calibri" pitchFamily="34" charset="0"/>
              </a:rPr>
              <a:t>, </a:t>
            </a:r>
            <a:r>
              <a:rPr lang="pt-BR" sz="2000" dirty="0" smtClean="0">
                <a:solidFill>
                  <a:srgbClr val="FF0000"/>
                </a:solidFill>
                <a:latin typeface="Calibri" pitchFamily="34" charset="0"/>
              </a:rPr>
              <a:t>tem por objetivo primordial </a:t>
            </a:r>
            <a:r>
              <a:rPr lang="pt-BR" sz="2000" b="1" dirty="0" smtClean="0">
                <a:solidFill>
                  <a:srgbClr val="FF0000"/>
                </a:solidFill>
                <a:latin typeface="Calibri" pitchFamily="34" charset="0"/>
              </a:rPr>
              <a:t>RESGUARDAR </a:t>
            </a:r>
            <a:r>
              <a:rPr lang="pt-BR" sz="2000" b="1" dirty="0">
                <a:solidFill>
                  <a:srgbClr val="FF0000"/>
                </a:solidFill>
                <a:latin typeface="Calibri" pitchFamily="34" charset="0"/>
              </a:rPr>
              <a:t>A GESTÃO DO TRE/RN DE ANOTAÇÕES POR PARTE DO TCU</a:t>
            </a:r>
            <a:r>
              <a:rPr lang="pt-BR" sz="2000" dirty="0">
                <a:solidFill>
                  <a:srgbClr val="FF0000"/>
                </a:solidFill>
                <a:latin typeface="Calibri" pitchFamily="34" charset="0"/>
              </a:rPr>
              <a:t>,</a:t>
            </a:r>
            <a:r>
              <a:rPr lang="pt-BR" sz="2000" dirty="0">
                <a:latin typeface="Calibri" pitchFamily="34" charset="0"/>
              </a:rPr>
              <a:t> </a:t>
            </a:r>
            <a:r>
              <a:rPr lang="pt-BR" sz="2000" dirty="0">
                <a:solidFill>
                  <a:schemeClr val="tx1"/>
                </a:solidFill>
                <a:latin typeface="Calibri" pitchFamily="34" charset="0"/>
              </a:rPr>
              <a:t>que </a:t>
            </a:r>
            <a:r>
              <a:rPr lang="pt-BR" sz="2000" b="1" i="1" dirty="0">
                <a:solidFill>
                  <a:schemeClr val="tx1"/>
                </a:solidFill>
                <a:latin typeface="Calibri" pitchFamily="34" charset="0"/>
              </a:rPr>
              <a:t>tem cobrado rotineiramente das instituições a edição de normativos alinhados às normas internacionais de auditoria</a:t>
            </a:r>
            <a:r>
              <a:rPr lang="pt-BR" sz="2000" dirty="0">
                <a:solidFill>
                  <a:schemeClr val="tx1"/>
                </a:solidFill>
                <a:latin typeface="Calibri" pitchFamily="34" charset="0"/>
              </a:rPr>
              <a:t>, observando a </a:t>
            </a:r>
            <a:r>
              <a:rPr lang="pt-BR" sz="2000" u="sng" dirty="0">
                <a:solidFill>
                  <a:srgbClr val="FF0000"/>
                </a:solidFill>
                <a:latin typeface="Calibri" pitchFamily="34" charset="0"/>
              </a:rPr>
              <a:t>segregação de funções</a:t>
            </a:r>
            <a:r>
              <a:rPr lang="pt-BR" sz="2000" dirty="0">
                <a:solidFill>
                  <a:srgbClr val="FF0000"/>
                </a:solidFill>
                <a:latin typeface="Calibri" pitchFamily="34" charset="0"/>
              </a:rPr>
              <a:t> </a:t>
            </a:r>
            <a:r>
              <a:rPr lang="pt-BR" sz="2000" dirty="0">
                <a:latin typeface="Calibri" pitchFamily="34" charset="0"/>
              </a:rPr>
              <a:t>, </a:t>
            </a:r>
            <a:r>
              <a:rPr lang="pt-BR" sz="2000" dirty="0">
                <a:solidFill>
                  <a:schemeClr val="tx1"/>
                </a:solidFill>
                <a:latin typeface="Calibri" pitchFamily="34" charset="0"/>
              </a:rPr>
              <a:t>com</a:t>
            </a:r>
            <a:r>
              <a:rPr lang="pt-BR" sz="2000" dirty="0">
                <a:latin typeface="Calibri" pitchFamily="34" charset="0"/>
              </a:rPr>
              <a:t> </a:t>
            </a:r>
            <a:r>
              <a:rPr lang="pt-BR" sz="2000" u="sng" dirty="0">
                <a:solidFill>
                  <a:srgbClr val="FF0000"/>
                </a:solidFill>
                <a:latin typeface="Calibri" pitchFamily="34" charset="0"/>
              </a:rPr>
              <a:t>atuação independente </a:t>
            </a:r>
            <a:r>
              <a:rPr lang="pt-BR" sz="2000" dirty="0">
                <a:solidFill>
                  <a:schemeClr val="tx1"/>
                </a:solidFill>
                <a:latin typeface="Calibri" pitchFamily="34" charset="0"/>
              </a:rPr>
              <a:t>e a</a:t>
            </a:r>
            <a:r>
              <a:rPr lang="pt-BR" sz="2000" dirty="0">
                <a:latin typeface="Calibri" pitchFamily="34" charset="0"/>
              </a:rPr>
              <a:t> </a:t>
            </a:r>
            <a:r>
              <a:rPr lang="pt-BR" sz="2000" u="sng" dirty="0">
                <a:solidFill>
                  <a:srgbClr val="FF0000"/>
                </a:solidFill>
                <a:latin typeface="Calibri" pitchFamily="34" charset="0"/>
              </a:rPr>
              <a:t>abstenção de atos de cogestão </a:t>
            </a:r>
            <a:r>
              <a:rPr lang="pt-BR" sz="2000" dirty="0">
                <a:solidFill>
                  <a:schemeClr val="tx1"/>
                </a:solidFill>
                <a:latin typeface="Calibri" pitchFamily="34" charset="0"/>
              </a:rPr>
              <a:t>pela unidade técnica.</a:t>
            </a:r>
            <a:endParaRPr lang="pt-BR" sz="2000" dirty="0">
              <a:solidFill>
                <a:schemeClr val="tx1"/>
              </a:solidFill>
            </a:endParaRPr>
          </a:p>
          <a:p>
            <a:pPr algn="just" fontAlgn="auto">
              <a:spcAft>
                <a:spcPts val="0"/>
              </a:spcAft>
              <a:buFont typeface="Wingdings 3" charset="2"/>
              <a:buChar char=""/>
              <a:defRPr/>
            </a:pPr>
            <a:endParaRPr lang="pt-BR" sz="2000" dirty="0" smtClean="0">
              <a:solidFill>
                <a:schemeClr val="tx1"/>
              </a:solidFill>
            </a:endParaRPr>
          </a:p>
          <a:p>
            <a:pPr algn="just" fontAlgn="auto">
              <a:spcAft>
                <a:spcPts val="0"/>
              </a:spcAft>
              <a:buFont typeface="Wingdings 3" charset="2"/>
              <a:buChar char=""/>
              <a:defRPr/>
            </a:pPr>
            <a:endParaRPr lang="pt-BR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just" fontAlgn="auto">
              <a:spcAft>
                <a:spcPts val="0"/>
              </a:spcAft>
              <a:buFont typeface="Wingdings 3" charset="2"/>
              <a:buChar char=""/>
              <a:defRPr/>
            </a:pPr>
            <a:endParaRPr lang="pt-BR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algn="just" fontAlgn="auto">
              <a:spcAft>
                <a:spcPts val="0"/>
              </a:spcAft>
              <a:buFont typeface="Arial" charset="0"/>
              <a:buNone/>
              <a:defRPr/>
            </a:pPr>
            <a:endParaRPr lang="pt-BR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CaixaDeTexto 1"/>
          <p:cNvSpPr txBox="1">
            <a:spLocks noChangeArrowheads="1"/>
          </p:cNvSpPr>
          <p:nvPr/>
        </p:nvSpPr>
        <p:spPr bwMode="auto">
          <a:xfrm>
            <a:off x="249239" y="254000"/>
            <a:ext cx="10750456" cy="6894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defRPr/>
            </a:pPr>
            <a:r>
              <a:rPr lang="pt-BR" dirty="0"/>
              <a:t>	</a:t>
            </a:r>
            <a:r>
              <a:rPr lang="pt-BR" sz="2300" i="1" dirty="0">
                <a:latin typeface="Calibri" pitchFamily="34" charset="0"/>
              </a:rPr>
              <a:t>Os Normativos </a:t>
            </a:r>
            <a:r>
              <a:rPr lang="pt-BR" sz="2300" i="1" dirty="0" smtClean="0">
                <a:latin typeface="Calibri" pitchFamily="34" charset="0"/>
              </a:rPr>
              <a:t>configuram o </a:t>
            </a:r>
            <a:r>
              <a:rPr lang="pt-BR" sz="2300" i="1" dirty="0" smtClean="0">
                <a:solidFill>
                  <a:srgbClr val="FF0000"/>
                </a:solidFill>
                <a:latin typeface="Calibri" pitchFamily="34" charset="0"/>
              </a:rPr>
              <a:t>ENCERRAMENTO </a:t>
            </a:r>
            <a:r>
              <a:rPr lang="pt-BR" sz="2300" i="1" dirty="0">
                <a:solidFill>
                  <a:srgbClr val="FF0000"/>
                </a:solidFill>
                <a:latin typeface="Calibri" pitchFamily="34" charset="0"/>
              </a:rPr>
              <a:t>DE UM PROCESSO DE ADAPTAÇÃO E EVOLUÇÃO NORMATIVA QUE SE INICIOU NO TRE/RN EM </a:t>
            </a:r>
            <a:r>
              <a:rPr lang="pt-BR" sz="2300" i="1" dirty="0" err="1" smtClean="0">
                <a:solidFill>
                  <a:srgbClr val="FF0000"/>
                </a:solidFill>
                <a:latin typeface="Calibri" pitchFamily="34" charset="0"/>
              </a:rPr>
              <a:t>fev</a:t>
            </a:r>
            <a:r>
              <a:rPr lang="pt-BR" sz="2300" i="1" dirty="0" smtClean="0">
                <a:solidFill>
                  <a:srgbClr val="FF0000"/>
                </a:solidFill>
                <a:latin typeface="Calibri" pitchFamily="34" charset="0"/>
              </a:rPr>
              <a:t>/2014</a:t>
            </a:r>
            <a:r>
              <a:rPr lang="pt-BR" sz="2300" dirty="0">
                <a:latin typeface="Calibri" pitchFamily="34" charset="0"/>
              </a:rPr>
              <a:t>, </a:t>
            </a:r>
            <a:r>
              <a:rPr lang="pt-BR" sz="2300" dirty="0" smtClean="0">
                <a:latin typeface="Calibri" pitchFamily="34" charset="0"/>
              </a:rPr>
              <a:t>após a divulgação do </a:t>
            </a:r>
            <a:r>
              <a:rPr lang="pt-BR" sz="2300" b="1" dirty="0" smtClean="0">
                <a:latin typeface="Calibri" pitchFamily="34" charset="0"/>
              </a:rPr>
              <a:t>PARECER </a:t>
            </a:r>
            <a:r>
              <a:rPr lang="pt-BR" sz="2300" b="1" dirty="0">
                <a:latin typeface="Calibri" pitchFamily="34" charset="0"/>
              </a:rPr>
              <a:t>02/2013 </a:t>
            </a:r>
            <a:r>
              <a:rPr lang="pt-BR" sz="2300" dirty="0">
                <a:latin typeface="Calibri" pitchFamily="34" charset="0"/>
              </a:rPr>
              <a:t>– da </a:t>
            </a:r>
            <a:r>
              <a:rPr lang="pt-BR" sz="2300" dirty="0" smtClean="0">
                <a:latin typeface="Calibri" pitchFamily="34" charset="0"/>
              </a:rPr>
              <a:t>SCI/CNJ, dando </a:t>
            </a:r>
            <a:r>
              <a:rPr lang="pt-BR" sz="2300" dirty="0">
                <a:latin typeface="Calibri" pitchFamily="34" charset="0"/>
              </a:rPr>
              <a:t>cumprimento ao determinado no </a:t>
            </a:r>
            <a:r>
              <a:rPr lang="pt-BR" sz="2300" dirty="0" err="1">
                <a:latin typeface="Calibri" pitchFamily="34" charset="0"/>
              </a:rPr>
              <a:t>art</a:t>
            </a:r>
            <a:r>
              <a:rPr lang="pt-BR" sz="2300" dirty="0">
                <a:latin typeface="Calibri" pitchFamily="34" charset="0"/>
              </a:rPr>
              <a:t>º 7º § 1º da Res. 86/2009 – CNJ (Art. 7º - </a:t>
            </a:r>
            <a:r>
              <a:rPr lang="pt-BR" sz="2300" b="1" dirty="0">
                <a:latin typeface="Calibri" pitchFamily="34" charset="0"/>
              </a:rPr>
              <a:t>Os tribunais editarão os atos administrativos necessários à implantação das unidades ou núcleos de controle interno, no prazo estabelecido na </a:t>
            </a:r>
            <a:r>
              <a:rPr lang="pt-BR" sz="2300" b="1" u="sng" dirty="0">
                <a:solidFill>
                  <a:schemeClr val="accent4"/>
                </a:solidFill>
                <a:latin typeface="Calibri" pitchFamily="34" charset="0"/>
              </a:rPr>
              <a:t>Resolução nº 70, de 18 de março de 2009, </a:t>
            </a:r>
            <a:r>
              <a:rPr lang="pt-BR" sz="2300" dirty="0">
                <a:latin typeface="Calibri" pitchFamily="34" charset="0"/>
              </a:rPr>
              <a:t>deste Conselho Nacional de Justiça. § 1º - </a:t>
            </a:r>
            <a:r>
              <a:rPr lang="pt-BR" sz="2300" b="1" dirty="0">
                <a:latin typeface="Calibri" pitchFamily="34" charset="0"/>
              </a:rPr>
              <a:t>O Conselho Nacional de Justiça avaliará a funcionalidade dos órgãos de Controle Interno</a:t>
            </a:r>
            <a:r>
              <a:rPr lang="pt-BR" sz="2300" b="1" dirty="0" smtClean="0">
                <a:latin typeface="Calibri" pitchFamily="34" charset="0"/>
              </a:rPr>
              <a:t>).</a:t>
            </a:r>
          </a:p>
          <a:p>
            <a:pPr algn="ctr">
              <a:spcBef>
                <a:spcPts val="600"/>
              </a:spcBef>
            </a:pPr>
            <a:r>
              <a:rPr lang="pt-BR" sz="2400" dirty="0" smtClean="0">
                <a:solidFill>
                  <a:schemeClr val="accent4"/>
                </a:solidFill>
              </a:rPr>
              <a:t>	</a:t>
            </a:r>
            <a:r>
              <a:rPr lang="pt-BR" sz="2400" b="1" dirty="0" smtClean="0"/>
              <a:t>A AÇÃO MAIS EFETIVA</a:t>
            </a:r>
          </a:p>
          <a:p>
            <a:pPr algn="just">
              <a:spcBef>
                <a:spcPts val="600"/>
              </a:spcBef>
            </a:pPr>
            <a:r>
              <a:rPr lang="pt-BR" sz="2400" dirty="0">
                <a:solidFill>
                  <a:schemeClr val="accent4"/>
                </a:solidFill>
              </a:rPr>
              <a:t>	</a:t>
            </a:r>
            <a:r>
              <a:rPr lang="pt-BR" sz="2400" dirty="0" smtClean="0">
                <a:solidFill>
                  <a:srgbClr val="FF0000"/>
                </a:solidFill>
              </a:rPr>
              <a:t>Participação integrada em atividades, grupos de discussão e eventos com as demais unidades de controle interno do judiciário nacional</a:t>
            </a:r>
            <a:r>
              <a:rPr lang="pt-BR" sz="2400" dirty="0" smtClean="0"/>
              <a:t>, </a:t>
            </a:r>
            <a:r>
              <a:rPr lang="pt-BR" sz="2400" dirty="0"/>
              <a:t>como o pioneiro “</a:t>
            </a:r>
            <a:r>
              <a:rPr lang="pt-BR" sz="2400" b="1" dirty="0"/>
              <a:t>FÓRUM DE BOAS PRÁTICAS DE AUDITORIA E CONTROLE INTERNO DO PODER JUDICIÁRIO NACIONAL”</a:t>
            </a:r>
            <a:r>
              <a:rPr lang="pt-BR" sz="2400" dirty="0"/>
              <a:t>, com apoio do CNJ E TCU e realizado em CUIABÁ/MT, por iniciativa do TRT 23, compartilhando com a administração as boas práticas observadas em outros tribunais do país.</a:t>
            </a:r>
          </a:p>
          <a:p>
            <a:endParaRPr lang="pt-BR" sz="2400" dirty="0"/>
          </a:p>
          <a:p>
            <a:pPr algn="just">
              <a:spcBef>
                <a:spcPts val="600"/>
              </a:spcBef>
              <a:defRPr/>
            </a:pPr>
            <a:endParaRPr lang="pt-BR" sz="2300" b="1" dirty="0">
              <a:latin typeface="Calibri" pitchFamily="34" charset="0"/>
            </a:endParaRPr>
          </a:p>
          <a:p>
            <a:pPr algn="just">
              <a:spcBef>
                <a:spcPts val="600"/>
              </a:spcBef>
              <a:defRPr/>
            </a:pPr>
            <a:r>
              <a:rPr lang="pt-BR" sz="2300" b="1" dirty="0">
                <a:latin typeface="Calibri" pitchFamily="34" charset="0"/>
              </a:rPr>
              <a:t>	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CaixaDeTexto 1"/>
          <p:cNvSpPr txBox="1">
            <a:spLocks noChangeArrowheads="1"/>
          </p:cNvSpPr>
          <p:nvPr/>
        </p:nvSpPr>
        <p:spPr bwMode="auto">
          <a:xfrm>
            <a:off x="296863" y="290513"/>
            <a:ext cx="10498137" cy="6170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ts val="600"/>
              </a:spcBef>
              <a:defRPr/>
            </a:pPr>
            <a:endParaRPr lang="pt-BR" sz="2000" dirty="0" smtClean="0">
              <a:latin typeface="Calibri" pitchFamily="34" charset="0"/>
            </a:endParaRPr>
          </a:p>
          <a:p>
            <a:pPr algn="r">
              <a:spcBef>
                <a:spcPts val="600"/>
              </a:spcBef>
              <a:defRPr/>
            </a:pPr>
            <a:endParaRPr lang="pt-BR" sz="2000" dirty="0">
              <a:latin typeface="Calibri" pitchFamily="34" charset="0"/>
            </a:endParaRPr>
          </a:p>
          <a:p>
            <a:pPr algn="r">
              <a:spcBef>
                <a:spcPts val="600"/>
              </a:spcBef>
              <a:defRPr/>
            </a:pPr>
            <a:endParaRPr lang="pt-BR" sz="2000" dirty="0" smtClean="0">
              <a:latin typeface="Calibri" pitchFamily="34" charset="0"/>
            </a:endParaRPr>
          </a:p>
          <a:p>
            <a:pPr algn="r">
              <a:spcBef>
                <a:spcPts val="600"/>
              </a:spcBef>
              <a:defRPr/>
            </a:pPr>
            <a:endParaRPr lang="pt-BR" sz="2000" dirty="0">
              <a:latin typeface="Calibri" pitchFamily="34" charset="0"/>
            </a:endParaRPr>
          </a:p>
          <a:p>
            <a:pPr algn="r">
              <a:spcBef>
                <a:spcPts val="600"/>
              </a:spcBef>
              <a:defRPr/>
            </a:pPr>
            <a:endParaRPr lang="pt-BR" sz="2000" dirty="0" smtClean="0">
              <a:latin typeface="Calibri" pitchFamily="34" charset="0"/>
            </a:endParaRPr>
          </a:p>
          <a:p>
            <a:pPr algn="r">
              <a:spcBef>
                <a:spcPts val="600"/>
              </a:spcBef>
              <a:defRPr/>
            </a:pPr>
            <a:endParaRPr lang="pt-BR" sz="2000" dirty="0">
              <a:latin typeface="Calibri" pitchFamily="34" charset="0"/>
            </a:endParaRPr>
          </a:p>
          <a:p>
            <a:pPr algn="r">
              <a:spcBef>
                <a:spcPts val="600"/>
              </a:spcBef>
              <a:defRPr/>
            </a:pPr>
            <a:endParaRPr lang="pt-BR" sz="2000" dirty="0" smtClean="0">
              <a:latin typeface="Calibri" pitchFamily="34" charset="0"/>
            </a:endParaRPr>
          </a:p>
          <a:p>
            <a:pPr algn="r">
              <a:spcBef>
                <a:spcPts val="600"/>
              </a:spcBef>
              <a:defRPr/>
            </a:pPr>
            <a:endParaRPr lang="pt-BR" sz="2000" dirty="0">
              <a:latin typeface="Calibri" pitchFamily="34" charset="0"/>
            </a:endParaRPr>
          </a:p>
          <a:p>
            <a:pPr algn="r">
              <a:spcBef>
                <a:spcPts val="600"/>
              </a:spcBef>
              <a:defRPr/>
            </a:pPr>
            <a:endParaRPr lang="pt-BR" sz="2000" dirty="0" smtClean="0">
              <a:latin typeface="Calibri" pitchFamily="34" charset="0"/>
            </a:endParaRPr>
          </a:p>
          <a:p>
            <a:pPr algn="r">
              <a:spcBef>
                <a:spcPts val="600"/>
              </a:spcBef>
              <a:defRPr/>
            </a:pPr>
            <a:endParaRPr lang="pt-BR" sz="2000" dirty="0">
              <a:latin typeface="Calibri" pitchFamily="34" charset="0"/>
            </a:endParaRPr>
          </a:p>
          <a:p>
            <a:pPr algn="r">
              <a:spcBef>
                <a:spcPts val="600"/>
              </a:spcBef>
              <a:defRPr/>
            </a:pPr>
            <a:endParaRPr lang="pt-BR" sz="2000" dirty="0" smtClean="0">
              <a:latin typeface="Calibri" pitchFamily="34" charset="0"/>
            </a:endParaRPr>
          </a:p>
          <a:p>
            <a:pPr algn="r">
              <a:spcBef>
                <a:spcPts val="600"/>
              </a:spcBef>
              <a:defRPr/>
            </a:pPr>
            <a:endParaRPr lang="pt-BR" sz="2000" dirty="0">
              <a:latin typeface="Calibri" pitchFamily="34" charset="0"/>
            </a:endParaRPr>
          </a:p>
          <a:p>
            <a:pPr algn="r">
              <a:spcBef>
                <a:spcPts val="600"/>
              </a:spcBef>
              <a:defRPr/>
            </a:pPr>
            <a:endParaRPr lang="pt-BR" sz="2000" dirty="0" smtClean="0">
              <a:latin typeface="Calibri" pitchFamily="34" charset="0"/>
            </a:endParaRPr>
          </a:p>
          <a:p>
            <a:pPr algn="r">
              <a:spcBef>
                <a:spcPts val="600"/>
              </a:spcBef>
              <a:defRPr/>
            </a:pPr>
            <a:r>
              <a:rPr lang="pt-BR" sz="2000" b="1" dirty="0" smtClean="0">
                <a:latin typeface="Calibri" pitchFamily="34" charset="0"/>
              </a:rPr>
              <a:t>Equipe </a:t>
            </a:r>
            <a:r>
              <a:rPr lang="pt-BR" sz="2000" b="1" dirty="0">
                <a:latin typeface="Calibri" pitchFamily="34" charset="0"/>
              </a:rPr>
              <a:t>da Coordenadoria de </a:t>
            </a:r>
          </a:p>
          <a:p>
            <a:pPr algn="r">
              <a:spcBef>
                <a:spcPts val="600"/>
              </a:spcBef>
              <a:defRPr/>
            </a:pPr>
            <a:r>
              <a:rPr lang="pt-BR" sz="2000" b="1" dirty="0">
                <a:latin typeface="Calibri" pitchFamily="34" charset="0"/>
              </a:rPr>
              <a:t>Controle Interno e Auditoria </a:t>
            </a:r>
          </a:p>
          <a:p>
            <a:pPr algn="r">
              <a:spcBef>
                <a:spcPts val="600"/>
              </a:spcBef>
              <a:defRPr/>
            </a:pPr>
            <a:r>
              <a:rPr lang="pt-BR" sz="2000" b="1" dirty="0">
                <a:latin typeface="Calibri" pitchFamily="34" charset="0"/>
              </a:rPr>
              <a:t>do TRE/RN </a:t>
            </a:r>
            <a:r>
              <a:rPr lang="pt-BR" sz="2000" b="1">
                <a:latin typeface="Calibri" pitchFamily="34" charset="0"/>
              </a:rPr>
              <a:t>– </a:t>
            </a:r>
            <a:r>
              <a:rPr lang="pt-BR" sz="2000" b="1" smtClean="0">
                <a:latin typeface="Calibri" pitchFamily="34" charset="0"/>
              </a:rPr>
              <a:t>junho/2016</a:t>
            </a:r>
            <a:endParaRPr lang="pt-BR" sz="2000" b="1" dirty="0">
              <a:latin typeface="Calibri" pitchFamily="34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659" y="836240"/>
            <a:ext cx="8151058" cy="38408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ado">
  <a:themeElements>
    <a:clrScheme name="Facetado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ado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d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1655</TotalTime>
  <Words>4981</Words>
  <Application>Microsoft Office PowerPoint</Application>
  <PresentationFormat>Widescreen</PresentationFormat>
  <Paragraphs>362</Paragraphs>
  <Slides>49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49</vt:i4>
      </vt:variant>
    </vt:vector>
  </HeadingPairs>
  <TitlesOfParts>
    <vt:vector size="57" baseType="lpstr">
      <vt:lpstr>Arial</vt:lpstr>
      <vt:lpstr>Arial Narrow</vt:lpstr>
      <vt:lpstr>Calibri</vt:lpstr>
      <vt:lpstr>Times New Roman</vt:lpstr>
      <vt:lpstr>Trebuchet MS</vt:lpstr>
      <vt:lpstr>Tw Cen MT</vt:lpstr>
      <vt:lpstr>Wingdings 3</vt:lpstr>
      <vt:lpstr>Facetado</vt:lpstr>
      <vt:lpstr>O CONTROLE INTERNO NO PODER JUDICIÁRIO DO BRASIL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NOS ÚLTIMOS 25 ANOS O ESTADO BRASILEIRO SOFREU SIGNIFICATIVA RENOVAÇÃO DA FORÇA DE TRABALHO PELO INGRESSO DE AGENTES E SERVIDORES CUJA FORMAÇÃO TROUXE O EMPODERAMENTO DOS CONCEITOS POSTOS PELO LEGISLADOR CONSTITUINTE: </vt:lpstr>
      <vt:lpstr>A “COISA PÚBLICA” TEM DONO, NA VERDADE, MUITOS DONOS; E O ESTADO, REPRESENTADO POR SEUS AGENTES E SERVIDORES, LHES DEVE SATISFAÇÃO PELA CORRETA GESTÃO DESSE BEM/SERVIÇO, DO QUAL É MERO “GERENTE COM PODERES DELEGADOS” PELA SOCIEDADE.</vt:lpstr>
      <vt:lpstr>Apresentação do PowerPoint</vt:lpstr>
      <vt:lpstr>Apresentação do PowerPoint</vt:lpstr>
      <vt:lpstr>Apresentação do PowerPoint</vt:lpstr>
      <vt:lpstr>Normas que orientam a auditoria e controle interno no Poder Judiciário</vt:lpstr>
      <vt:lpstr>Apresentação do PowerPoint</vt:lpstr>
      <vt:lpstr>Apresentação do PowerPoint</vt:lpstr>
      <vt:lpstr>Apresentação do PowerPoint</vt:lpstr>
      <vt:lpstr>PAREM AS MÁQUINAS!! AUTONOMIA? DE ONDE VEM ISSO?</vt:lpstr>
      <vt:lpstr>ISSO SE APLICA AO BRASIL?!</vt:lpstr>
      <vt:lpstr>Apresentação do PowerPoint</vt:lpstr>
      <vt:lpstr>Apresentação do PowerPoint</vt:lpstr>
      <vt:lpstr>Apresentação do PowerPoint</vt:lpstr>
      <vt:lpstr>ACÓRDÃOS DO TCU QUE REGULAMENTAM A ATUAÇÃO DAS UNIDADES DE CONTROLE INTERNO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Acórdão 2622/2015 – TCU – Plenário   -</vt:lpstr>
      <vt:lpstr>OBRIGATORIEDADE DE ADOÇÃO DE NORMAS INTERNACIONAIS DE AUDITORIA</vt:lpstr>
      <vt:lpstr>ÓRGÃOS INTERNACIONAIS RESPONSÁVEIS PELA EDIÇÃO DE NORMAS DE AUDITORIA</vt:lpstr>
      <vt:lpstr>Apresentação do PowerPoint</vt:lpstr>
      <vt:lpstr>EVOLUÇÃO HISTÓRICA E RETOMADA DA IDENTIDADE DA AUDITORIA E CONTROLE INTERNO NO SETOR PÚBLICO</vt:lpstr>
      <vt:lpstr>PREPONDERÂNCIA DA ATUAÇÃO PEDAGÓGICO-EDUCACIONAL EM INTERCÂMBIO DIRETO COM AS UNIDADES AUDITADAS</vt:lpstr>
      <vt:lpstr>FORTALECIMENTO DA GESTÃO PELA ATUAÇÃO PREVENTIVA, E NÃO CORRETIVA, A POSTERIORE</vt:lpstr>
      <vt:lpstr>Apresentação do PowerPoint</vt:lpstr>
      <vt:lpstr>DIRETRIZES, PARÂMETROS E PROCESSOS QUE DEVEM SER ADOTADOS PARA O CORRETO EXERCÍCIO DA FUNÇÃO AUDITORIA.</vt:lpstr>
      <vt:lpstr>LEVANTAMENTO JUNTO AOS TRIBUNAIS DO PAÍS A PARTIR DE  PESQUISA FEITA PELA CCIA-TRE/RN</vt:lpstr>
      <vt:lpstr>QUADRO RESUMO CONSULTA TRIBUNAIS DO PAÍS   CONTROLE INTERNO  X  COGESTÃO</vt:lpstr>
      <vt:lpstr>Apresentação do PowerPoint</vt:lpstr>
      <vt:lpstr>Apresentação do PowerPoint</vt:lpstr>
      <vt:lpstr>Parceria TSE e Banco Central  - Sistema de Auditoria Interna </vt:lpstr>
      <vt:lpstr>REDE DE CONTROLE DA GESTÃO PÚBLICA</vt:lpstr>
      <vt:lpstr>As ações diferenciadas da Unidade de Controle Interno do TRE/RN, a partir de out/2014, e seu alinhamento às Diretrizes impostas desde o Acórdão 1074/2009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 CONTROLE INTERNO DO PODER JUDICIÁRIO DO BRASIL</dc:title>
  <dc:creator>HANYA PEREIRA REGO</dc:creator>
  <cp:lastModifiedBy>HANYA PEREIRA REGO</cp:lastModifiedBy>
  <cp:revision>391</cp:revision>
  <cp:lastPrinted>2016-02-23T02:10:28Z</cp:lastPrinted>
  <dcterms:created xsi:type="dcterms:W3CDTF">2016-02-22T12:34:50Z</dcterms:created>
  <dcterms:modified xsi:type="dcterms:W3CDTF">2016-06-09T11:47:10Z</dcterms:modified>
</cp:coreProperties>
</file>