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7" r:id="rId2"/>
    <p:sldMasterId id="2147483709" r:id="rId3"/>
    <p:sldMasterId id="2147483721" r:id="rId4"/>
  </p:sldMasterIdLst>
  <p:notesMasterIdLst>
    <p:notesMasterId r:id="rId21"/>
  </p:notesMasterIdLst>
  <p:handoutMasterIdLst>
    <p:handoutMasterId r:id="rId22"/>
  </p:handoutMasterIdLst>
  <p:sldIdLst>
    <p:sldId id="256" r:id="rId5"/>
    <p:sldId id="263" r:id="rId6"/>
    <p:sldId id="260" r:id="rId7"/>
    <p:sldId id="264" r:id="rId8"/>
    <p:sldId id="276" r:id="rId9"/>
    <p:sldId id="266" r:id="rId10"/>
    <p:sldId id="267" r:id="rId11"/>
    <p:sldId id="272" r:id="rId12"/>
    <p:sldId id="274" r:id="rId13"/>
    <p:sldId id="275" r:id="rId14"/>
    <p:sldId id="270" r:id="rId15"/>
    <p:sldId id="277" r:id="rId16"/>
    <p:sldId id="271" r:id="rId17"/>
    <p:sldId id="279" r:id="rId18"/>
    <p:sldId id="269" r:id="rId19"/>
    <p:sldId id="278" r:id="rId20"/>
  </p:sldIdLst>
  <p:sldSz cx="9144000" cy="6858000" type="screen4x3"/>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uditoria Controles Internos Nivel Entidade" id="{AE341ED0-9824-4484-80AE-7213D624CFFF}">
          <p14:sldIdLst>
            <p14:sldId id="256"/>
            <p14:sldId id="263"/>
            <p14:sldId id="260"/>
            <p14:sldId id="264"/>
            <p14:sldId id="276"/>
            <p14:sldId id="266"/>
            <p14:sldId id="267"/>
            <p14:sldId id="272"/>
            <p14:sldId id="274"/>
            <p14:sldId id="275"/>
            <p14:sldId id="270"/>
            <p14:sldId id="277"/>
            <p14:sldId id="271"/>
            <p14:sldId id="279"/>
            <p14:sldId id="269"/>
            <p14:sldId id="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a:srgbClr val="D6E9B1"/>
    <a:srgbClr val="009900"/>
    <a:srgbClr val="EBF1EE"/>
    <a:srgbClr val="F0F7E1"/>
    <a:srgbClr val="336600"/>
    <a:srgbClr val="FFCC66"/>
    <a:srgbClr val="FFFF99"/>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76343" autoAdjust="0"/>
  </p:normalViewPr>
  <p:slideViewPr>
    <p:cSldViewPr>
      <p:cViewPr varScale="1">
        <p:scale>
          <a:sx n="55" d="100"/>
          <a:sy n="55" d="100"/>
        </p:scale>
        <p:origin x="1656" y="72"/>
      </p:cViewPr>
      <p:guideLst>
        <p:guide orient="horz" pos="2160"/>
        <p:guide pos="2880"/>
      </p:guideLst>
    </p:cSldViewPr>
  </p:slideViewPr>
  <p:notesTextViewPr>
    <p:cViewPr>
      <p:scale>
        <a:sx n="1" d="1"/>
        <a:sy n="1" d="1"/>
      </p:scale>
      <p:origin x="0" y="0"/>
    </p:cViewPr>
  </p:notesTextViewPr>
  <p:sorterViewPr>
    <p:cViewPr>
      <p:scale>
        <a:sx n="100" d="100"/>
        <a:sy n="100" d="100"/>
      </p:scale>
      <p:origin x="0" y="4242"/>
    </p:cViewPr>
  </p:sorterViewPr>
  <p:notesViewPr>
    <p:cSldViewPr>
      <p:cViewPr varScale="1">
        <p:scale>
          <a:sx n="83" d="100"/>
          <a:sy n="83" d="100"/>
        </p:scale>
        <p:origin x="-2040"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C855CC-F966-4789-B9BA-B8370B7A36FC}" type="doc">
      <dgm:prSet loTypeId="urn:microsoft.com/office/officeart/2008/layout/TitlePictureLineup" loCatId="picture" qsTypeId="urn:microsoft.com/office/officeart/2005/8/quickstyle/simple1#7" qsCatId="simple" csTypeId="urn:microsoft.com/office/officeart/2005/8/colors/accent1_2#7" csCatId="accent1" phldr="1"/>
      <dgm:spPr/>
      <dgm:t>
        <a:bodyPr/>
        <a:lstStyle/>
        <a:p>
          <a:endParaRPr lang="pt-BR"/>
        </a:p>
      </dgm:t>
    </dgm:pt>
    <dgm:pt modelId="{2EE7C7CF-1E51-4F82-B885-D0FCD4FF9CFA}">
      <dgm:prSet phldrT="[Texto]"/>
      <dgm:spPr>
        <a:solidFill>
          <a:schemeClr val="accent6">
            <a:lumMod val="40000"/>
            <a:lumOff val="60000"/>
          </a:schemeClr>
        </a:solidFill>
        <a:ln>
          <a:noFill/>
        </a:ln>
      </dgm:spPr>
      <dgm:t>
        <a:bodyPr/>
        <a:lstStyle/>
        <a:p>
          <a:r>
            <a:rPr lang="pt-BR" dirty="0">
              <a:solidFill>
                <a:schemeClr val="tx1"/>
              </a:solidFill>
            </a:rPr>
            <a:t>PLANEJAMENTO</a:t>
          </a:r>
        </a:p>
      </dgm:t>
    </dgm:pt>
    <dgm:pt modelId="{325CDE35-1DD3-46BE-A4AC-D89F46187F65}" type="parTrans" cxnId="{670C7C79-E13E-438E-9AC4-E817614341A5}">
      <dgm:prSet/>
      <dgm:spPr/>
      <dgm:t>
        <a:bodyPr/>
        <a:lstStyle/>
        <a:p>
          <a:endParaRPr lang="pt-BR"/>
        </a:p>
      </dgm:t>
    </dgm:pt>
    <dgm:pt modelId="{D43ADE35-D532-4194-BC4E-B9A766664FBC}" type="sibTrans" cxnId="{670C7C79-E13E-438E-9AC4-E817614341A5}">
      <dgm:prSet/>
      <dgm:spPr/>
      <dgm:t>
        <a:bodyPr/>
        <a:lstStyle/>
        <a:p>
          <a:endParaRPr lang="pt-BR"/>
        </a:p>
      </dgm:t>
    </dgm:pt>
    <dgm:pt modelId="{C837B599-CECF-4D9B-992F-03B6E6B77C5B}">
      <dgm:prSet phldrT="[Texto]" custT="1"/>
      <dgm:spPr/>
      <dgm:t>
        <a:bodyPr/>
        <a:lstStyle/>
        <a:p>
          <a:pPr rtl="0"/>
          <a:r>
            <a:rPr kumimoji="0" lang="pt-BR" sz="1800" b="0" i="0" u="none" strike="noStrike" cap="none" normalizeH="0" baseline="0" dirty="0">
              <a:ln>
                <a:noFill/>
              </a:ln>
              <a:effectLst/>
              <a:latin typeface="Calibri" pitchFamily="34" charset="0"/>
              <a:cs typeface="Arial" pitchFamily="34" charset="0"/>
            </a:rPr>
            <a:t>Nivelamento de conhecimentos</a:t>
          </a:r>
          <a:endParaRPr lang="pt-BR" sz="1800" b="0" dirty="0"/>
        </a:p>
      </dgm:t>
    </dgm:pt>
    <dgm:pt modelId="{67B84431-BAC2-4157-93A9-66B7B735057C}" type="parTrans" cxnId="{461BDF79-9EB3-4389-9931-C62BE5EA2A9D}">
      <dgm:prSet/>
      <dgm:spPr/>
      <dgm:t>
        <a:bodyPr/>
        <a:lstStyle/>
        <a:p>
          <a:endParaRPr lang="pt-BR"/>
        </a:p>
      </dgm:t>
    </dgm:pt>
    <dgm:pt modelId="{D9006711-1206-4A76-81C3-9C62D34A4965}" type="sibTrans" cxnId="{461BDF79-9EB3-4389-9931-C62BE5EA2A9D}">
      <dgm:prSet/>
      <dgm:spPr/>
      <dgm:t>
        <a:bodyPr/>
        <a:lstStyle/>
        <a:p>
          <a:endParaRPr lang="pt-BR"/>
        </a:p>
      </dgm:t>
    </dgm:pt>
    <dgm:pt modelId="{F944DA3B-132F-4322-84E3-2AA8F67BF459}">
      <dgm:prSet phldrT="[Texto]"/>
      <dgm:spPr>
        <a:solidFill>
          <a:schemeClr val="accent6">
            <a:lumMod val="40000"/>
            <a:lumOff val="60000"/>
          </a:schemeClr>
        </a:solidFill>
        <a:ln>
          <a:noFill/>
        </a:ln>
      </dgm:spPr>
      <dgm:t>
        <a:bodyPr/>
        <a:lstStyle/>
        <a:p>
          <a:r>
            <a:rPr lang="pt-BR" dirty="0">
              <a:solidFill>
                <a:schemeClr val="tx1"/>
              </a:solidFill>
            </a:rPr>
            <a:t>EXECUÇÃO</a:t>
          </a:r>
        </a:p>
      </dgm:t>
    </dgm:pt>
    <dgm:pt modelId="{2D219807-4143-495A-8DCF-D6240E350CC1}" type="parTrans" cxnId="{482E159C-3267-411A-9F3D-7AF30D2BD598}">
      <dgm:prSet/>
      <dgm:spPr/>
      <dgm:t>
        <a:bodyPr/>
        <a:lstStyle/>
        <a:p>
          <a:endParaRPr lang="pt-BR"/>
        </a:p>
      </dgm:t>
    </dgm:pt>
    <dgm:pt modelId="{43A2D788-7203-45FB-86C9-F6AF88C912F2}" type="sibTrans" cxnId="{482E159C-3267-411A-9F3D-7AF30D2BD598}">
      <dgm:prSet/>
      <dgm:spPr/>
      <dgm:t>
        <a:bodyPr/>
        <a:lstStyle/>
        <a:p>
          <a:endParaRPr lang="pt-BR"/>
        </a:p>
      </dgm:t>
    </dgm:pt>
    <dgm:pt modelId="{A4C46FCF-B259-447D-AEF2-19F7C1A7B7B1}">
      <dgm:prSet phldrT="[Texto]" custT="1"/>
      <dgm:spPr/>
      <dgm:t>
        <a:bodyPr/>
        <a:lstStyle/>
        <a:p>
          <a:pPr rtl="0"/>
          <a:r>
            <a:rPr kumimoji="0" lang="pt-BR" sz="1800" b="0" i="0" u="none" strike="noStrike" cap="none" normalizeH="0" baseline="0" dirty="0">
              <a:ln>
                <a:noFill/>
              </a:ln>
              <a:solidFill>
                <a:schemeClr val="tx1"/>
              </a:solidFill>
              <a:effectLst/>
              <a:latin typeface="Calibri" pitchFamily="34" charset="0"/>
              <a:cs typeface="Arial" pitchFamily="34" charset="0"/>
            </a:rPr>
            <a:t>Análise de evidências e demais fontes de informação</a:t>
          </a:r>
          <a:endParaRPr lang="pt-BR" sz="1800" b="0" dirty="0"/>
        </a:p>
      </dgm:t>
    </dgm:pt>
    <dgm:pt modelId="{D4E8E9B9-3B79-4958-9498-C69737FD00EE}" type="parTrans" cxnId="{B30379F1-FB9F-43BC-A6C6-1B3C7BD791D8}">
      <dgm:prSet/>
      <dgm:spPr/>
      <dgm:t>
        <a:bodyPr/>
        <a:lstStyle/>
        <a:p>
          <a:endParaRPr lang="pt-BR"/>
        </a:p>
      </dgm:t>
    </dgm:pt>
    <dgm:pt modelId="{D556AA1D-9251-4F5E-9BC6-190ADB0A6FA7}" type="sibTrans" cxnId="{B30379F1-FB9F-43BC-A6C6-1B3C7BD791D8}">
      <dgm:prSet/>
      <dgm:spPr/>
      <dgm:t>
        <a:bodyPr/>
        <a:lstStyle/>
        <a:p>
          <a:endParaRPr lang="pt-BR"/>
        </a:p>
      </dgm:t>
    </dgm:pt>
    <dgm:pt modelId="{2CD33465-6756-4888-A63A-7D340573FDA5}">
      <dgm:prSet phldrT="[Texto]"/>
      <dgm:spPr>
        <a:solidFill>
          <a:schemeClr val="accent6">
            <a:lumMod val="40000"/>
            <a:lumOff val="60000"/>
          </a:schemeClr>
        </a:solidFill>
        <a:ln>
          <a:noFill/>
        </a:ln>
      </dgm:spPr>
      <dgm:t>
        <a:bodyPr/>
        <a:lstStyle/>
        <a:p>
          <a:r>
            <a:rPr lang="pt-BR" dirty="0">
              <a:solidFill>
                <a:schemeClr val="tx1"/>
              </a:solidFill>
            </a:rPr>
            <a:t>RELATÓRIO</a:t>
          </a:r>
        </a:p>
      </dgm:t>
    </dgm:pt>
    <dgm:pt modelId="{4B76B6CA-BFA8-4368-AD33-D3233D1AEA25}" type="parTrans" cxnId="{D67A2331-75B2-499B-B128-9805BD23C46C}">
      <dgm:prSet/>
      <dgm:spPr/>
      <dgm:t>
        <a:bodyPr/>
        <a:lstStyle/>
        <a:p>
          <a:endParaRPr lang="pt-BR"/>
        </a:p>
      </dgm:t>
    </dgm:pt>
    <dgm:pt modelId="{038FD02E-BA9A-417C-B757-9658C01EDC96}" type="sibTrans" cxnId="{D67A2331-75B2-499B-B128-9805BD23C46C}">
      <dgm:prSet/>
      <dgm:spPr/>
      <dgm:t>
        <a:bodyPr/>
        <a:lstStyle/>
        <a:p>
          <a:endParaRPr lang="pt-BR"/>
        </a:p>
      </dgm:t>
    </dgm:pt>
    <dgm:pt modelId="{B60979CC-73D8-441E-83D9-C2C6ABF7B3E5}">
      <dgm:prSet phldrT="[Texto]" custT="1"/>
      <dgm:spPr/>
      <dgm:t>
        <a:bodyPr/>
        <a:lstStyle/>
        <a:p>
          <a:r>
            <a:rPr lang="pt-BR" sz="1800" b="0" dirty="0">
              <a:latin typeface="Calibri" pitchFamily="34" charset="0"/>
              <a:cs typeface="Arial" pitchFamily="34" charset="0"/>
            </a:rPr>
            <a:t>Elaboração do relatório preliminar</a:t>
          </a:r>
          <a:endParaRPr lang="pt-BR" sz="1800" b="0" dirty="0">
            <a:solidFill>
              <a:schemeClr val="tx1"/>
            </a:solidFill>
          </a:endParaRPr>
        </a:p>
      </dgm:t>
    </dgm:pt>
    <dgm:pt modelId="{C18DBA23-C484-4570-A044-7E5AA25FB63A}" type="parTrans" cxnId="{C76882D6-E9A9-46DC-97B8-666FB01B8765}">
      <dgm:prSet/>
      <dgm:spPr/>
      <dgm:t>
        <a:bodyPr/>
        <a:lstStyle/>
        <a:p>
          <a:endParaRPr lang="pt-BR"/>
        </a:p>
      </dgm:t>
    </dgm:pt>
    <dgm:pt modelId="{BDEC99E5-1A99-4D4F-AC5D-D2FB7DBBB15E}" type="sibTrans" cxnId="{C76882D6-E9A9-46DC-97B8-666FB01B8765}">
      <dgm:prSet/>
      <dgm:spPr/>
      <dgm:t>
        <a:bodyPr/>
        <a:lstStyle/>
        <a:p>
          <a:endParaRPr lang="pt-BR"/>
        </a:p>
      </dgm:t>
    </dgm:pt>
    <dgm:pt modelId="{A7B62B18-AA89-4EBF-829E-428DFDAC750D}">
      <dgm:prSet custT="1"/>
      <dgm:spPr/>
      <dgm:t>
        <a:bodyPr/>
        <a:lstStyle/>
        <a:p>
          <a:pPr rtl="0"/>
          <a:r>
            <a:rPr kumimoji="0" lang="pt-BR" sz="1800" b="0" i="0" u="none" strike="noStrike" cap="none" normalizeH="0" baseline="0" dirty="0">
              <a:ln>
                <a:noFill/>
              </a:ln>
              <a:effectLst/>
              <a:latin typeface="Calibri" pitchFamily="34" charset="0"/>
              <a:cs typeface="Arial" pitchFamily="34" charset="0"/>
            </a:rPr>
            <a:t>Matriz de planejamento</a:t>
          </a:r>
        </a:p>
      </dgm:t>
    </dgm:pt>
    <dgm:pt modelId="{19B79719-8914-466A-873A-DFC07592D374}" type="parTrans" cxnId="{A9F4EB13-6939-4C27-B9F5-C91488A27D41}">
      <dgm:prSet/>
      <dgm:spPr/>
      <dgm:t>
        <a:bodyPr/>
        <a:lstStyle/>
        <a:p>
          <a:endParaRPr lang="pt-BR"/>
        </a:p>
      </dgm:t>
    </dgm:pt>
    <dgm:pt modelId="{421C0FD8-74D9-4AD7-8EB7-BA3805014434}" type="sibTrans" cxnId="{A9F4EB13-6939-4C27-B9F5-C91488A27D41}">
      <dgm:prSet/>
      <dgm:spPr/>
      <dgm:t>
        <a:bodyPr/>
        <a:lstStyle/>
        <a:p>
          <a:endParaRPr lang="pt-BR"/>
        </a:p>
      </dgm:t>
    </dgm:pt>
    <dgm:pt modelId="{2A88E8A0-C1B5-49B5-AA6D-23AFDE4701DC}">
      <dgm:prSet phldrT="[Texto]" custT="1"/>
      <dgm:spPr/>
      <dgm:t>
        <a:bodyPr/>
        <a:lstStyle/>
        <a:p>
          <a:pPr rtl="0"/>
          <a:r>
            <a:rPr lang="pt-BR" sz="1800" b="0" dirty="0">
              <a:solidFill>
                <a:schemeClr val="tx1"/>
              </a:solidFill>
            </a:rPr>
            <a:t>Aplicação de técnicas de auditoria (QACI, entrevista e exame documental) </a:t>
          </a:r>
        </a:p>
      </dgm:t>
    </dgm:pt>
    <dgm:pt modelId="{E4AD03A5-8CBB-4E98-A351-214892562344}" type="parTrans" cxnId="{1DFA2F31-DB69-4D1A-9F3E-A87B6A65EFC6}">
      <dgm:prSet/>
      <dgm:spPr/>
      <dgm:t>
        <a:bodyPr/>
        <a:lstStyle/>
        <a:p>
          <a:endParaRPr lang="pt-BR"/>
        </a:p>
      </dgm:t>
    </dgm:pt>
    <dgm:pt modelId="{46403CD1-6EE7-4C0A-A41C-EC3378781BBE}" type="sibTrans" cxnId="{1DFA2F31-DB69-4D1A-9F3E-A87B6A65EFC6}">
      <dgm:prSet/>
      <dgm:spPr/>
      <dgm:t>
        <a:bodyPr/>
        <a:lstStyle/>
        <a:p>
          <a:endParaRPr lang="pt-BR"/>
        </a:p>
      </dgm:t>
    </dgm:pt>
    <dgm:pt modelId="{10CEEFAD-E108-4FF1-959F-4AC14340DFC5}">
      <dgm:prSet custT="1"/>
      <dgm:spPr/>
      <dgm:t>
        <a:bodyPr/>
        <a:lstStyle/>
        <a:p>
          <a:pPr rtl="0"/>
          <a:r>
            <a:rPr kumimoji="0" lang="pt-BR" sz="1800" b="0" i="0" u="none" strike="noStrike" cap="none" normalizeH="0" baseline="0" dirty="0">
              <a:ln>
                <a:noFill/>
              </a:ln>
              <a:effectLst/>
              <a:latin typeface="Calibri" pitchFamily="34" charset="0"/>
              <a:cs typeface="Arial" pitchFamily="34" charset="0"/>
            </a:rPr>
            <a:t>QACI</a:t>
          </a:r>
        </a:p>
      </dgm:t>
    </dgm:pt>
    <dgm:pt modelId="{2C3AD32D-C3B1-4E29-86B1-CBBF1369A58B}" type="parTrans" cxnId="{0D0AC33A-5B46-487B-9D70-C60F327C4003}">
      <dgm:prSet/>
      <dgm:spPr/>
      <dgm:t>
        <a:bodyPr/>
        <a:lstStyle/>
        <a:p>
          <a:endParaRPr lang="pt-BR"/>
        </a:p>
      </dgm:t>
    </dgm:pt>
    <dgm:pt modelId="{3666F619-5ABC-41C1-95DB-BA296FBEB05C}" type="sibTrans" cxnId="{0D0AC33A-5B46-487B-9D70-C60F327C4003}">
      <dgm:prSet/>
      <dgm:spPr/>
      <dgm:t>
        <a:bodyPr/>
        <a:lstStyle/>
        <a:p>
          <a:endParaRPr lang="pt-BR"/>
        </a:p>
      </dgm:t>
    </dgm:pt>
    <dgm:pt modelId="{CCA5B22B-606E-4C49-A2C4-8D3C46D70E80}">
      <dgm:prSet custT="1"/>
      <dgm:spPr/>
      <dgm:t>
        <a:bodyPr/>
        <a:lstStyle/>
        <a:p>
          <a:pPr rtl="0"/>
          <a:endParaRPr kumimoji="0" lang="pt-BR" sz="1800" b="0" i="0" u="none" strike="noStrike" cap="none" normalizeH="0" baseline="0" dirty="0">
            <a:ln>
              <a:noFill/>
            </a:ln>
            <a:effectLst/>
            <a:latin typeface="Calibri" pitchFamily="34" charset="0"/>
            <a:cs typeface="Arial" pitchFamily="34" charset="0"/>
          </a:endParaRPr>
        </a:p>
      </dgm:t>
    </dgm:pt>
    <dgm:pt modelId="{7F51CB03-5F4C-4BD0-B9E7-F3D1C0C40376}" type="parTrans" cxnId="{47E67310-84F5-4D0A-991E-6467273613C3}">
      <dgm:prSet/>
      <dgm:spPr/>
      <dgm:t>
        <a:bodyPr/>
        <a:lstStyle/>
        <a:p>
          <a:endParaRPr lang="pt-BR"/>
        </a:p>
      </dgm:t>
    </dgm:pt>
    <dgm:pt modelId="{B2EDB148-E1DC-46AD-845B-0B2D40227737}" type="sibTrans" cxnId="{47E67310-84F5-4D0A-991E-6467273613C3}">
      <dgm:prSet/>
      <dgm:spPr/>
      <dgm:t>
        <a:bodyPr/>
        <a:lstStyle/>
        <a:p>
          <a:endParaRPr lang="pt-BR"/>
        </a:p>
      </dgm:t>
    </dgm:pt>
    <dgm:pt modelId="{BEEE8FB5-CF22-4A60-AD3B-BF8B56AD2303}">
      <dgm:prSet custT="1"/>
      <dgm:spPr/>
      <dgm:t>
        <a:bodyPr/>
        <a:lstStyle/>
        <a:p>
          <a:pPr rtl="0"/>
          <a:r>
            <a:rPr kumimoji="0" lang="pt-BR" sz="1800" b="0" i="0" u="none" strike="noStrike" cap="none" normalizeH="0" baseline="0" dirty="0">
              <a:ln>
                <a:noFill/>
              </a:ln>
              <a:effectLst/>
              <a:latin typeface="Calibri" pitchFamily="34" charset="0"/>
              <a:cs typeface="Arial" pitchFamily="34" charset="0"/>
            </a:rPr>
            <a:t>Papéis de trabalho para compilação de manifestações e tabulação de resultados</a:t>
          </a:r>
        </a:p>
      </dgm:t>
    </dgm:pt>
    <dgm:pt modelId="{E2C678FC-51EF-4BE2-AC6A-A53AD3CEA5EF}" type="parTrans" cxnId="{1C9D9B73-0FF3-4354-B768-994A7097295F}">
      <dgm:prSet/>
      <dgm:spPr/>
      <dgm:t>
        <a:bodyPr/>
        <a:lstStyle/>
        <a:p>
          <a:endParaRPr lang="pt-BR"/>
        </a:p>
      </dgm:t>
    </dgm:pt>
    <dgm:pt modelId="{137A8EF8-B5A0-4BC1-9767-EB15619868E0}" type="sibTrans" cxnId="{1C9D9B73-0FF3-4354-B768-994A7097295F}">
      <dgm:prSet/>
      <dgm:spPr/>
      <dgm:t>
        <a:bodyPr/>
        <a:lstStyle/>
        <a:p>
          <a:endParaRPr lang="pt-BR"/>
        </a:p>
      </dgm:t>
    </dgm:pt>
    <dgm:pt modelId="{B2EF521C-903E-452C-8B12-9FC671B60869}">
      <dgm:prSet phldrT="[Texto]" custT="1"/>
      <dgm:spPr/>
      <dgm:t>
        <a:bodyPr/>
        <a:lstStyle/>
        <a:p>
          <a:endParaRPr lang="pt-BR" sz="1800" b="0" dirty="0">
            <a:solidFill>
              <a:schemeClr val="tx1"/>
            </a:solidFill>
          </a:endParaRPr>
        </a:p>
      </dgm:t>
    </dgm:pt>
    <dgm:pt modelId="{57AAB7E9-C8DD-449D-B9DD-04EF5E9FF336}" type="parTrans" cxnId="{AABA1539-A78F-414E-B504-26475FAD7C4C}">
      <dgm:prSet/>
      <dgm:spPr/>
      <dgm:t>
        <a:bodyPr/>
        <a:lstStyle/>
        <a:p>
          <a:endParaRPr lang="pt-BR"/>
        </a:p>
      </dgm:t>
    </dgm:pt>
    <dgm:pt modelId="{47D5BC1B-31B8-41D7-8C63-93BF9786C0BE}" type="sibTrans" cxnId="{AABA1539-A78F-414E-B504-26475FAD7C4C}">
      <dgm:prSet/>
      <dgm:spPr/>
      <dgm:t>
        <a:bodyPr/>
        <a:lstStyle/>
        <a:p>
          <a:endParaRPr lang="pt-BR"/>
        </a:p>
      </dgm:t>
    </dgm:pt>
    <dgm:pt modelId="{5460C603-3A39-4F89-B612-6578C2D1A2B9}">
      <dgm:prSet phldrT="[Texto]" custT="1"/>
      <dgm:spPr/>
      <dgm:t>
        <a:bodyPr/>
        <a:lstStyle/>
        <a:p>
          <a:pPr rtl="0"/>
          <a:r>
            <a:rPr lang="pt-BR" sz="1800" b="0" dirty="0">
              <a:solidFill>
                <a:schemeClr val="tx1"/>
              </a:solidFill>
            </a:rPr>
            <a:t>Elaboração do mapa de achados</a:t>
          </a:r>
          <a:endParaRPr lang="pt-BR" sz="1800" b="0" dirty="0"/>
        </a:p>
      </dgm:t>
    </dgm:pt>
    <dgm:pt modelId="{5A927760-0F32-4FC5-8B00-BC9B81D1DF49}" type="parTrans" cxnId="{A224A88C-67ED-4483-990B-4B00970F8517}">
      <dgm:prSet/>
      <dgm:spPr/>
      <dgm:t>
        <a:bodyPr/>
        <a:lstStyle/>
        <a:p>
          <a:endParaRPr lang="pt-BR"/>
        </a:p>
      </dgm:t>
    </dgm:pt>
    <dgm:pt modelId="{1458C2F4-2D25-4AE2-9CF8-887C5FC0CE7A}" type="sibTrans" cxnId="{A224A88C-67ED-4483-990B-4B00970F8517}">
      <dgm:prSet/>
      <dgm:spPr/>
      <dgm:t>
        <a:bodyPr/>
        <a:lstStyle/>
        <a:p>
          <a:endParaRPr lang="pt-BR"/>
        </a:p>
      </dgm:t>
    </dgm:pt>
    <dgm:pt modelId="{7A18FC52-A19D-40BA-A327-55DCD6A6E6C9}">
      <dgm:prSet phldrT="[Texto]" custT="1"/>
      <dgm:spPr/>
      <dgm:t>
        <a:bodyPr/>
        <a:lstStyle/>
        <a:p>
          <a:r>
            <a:rPr lang="pt-BR" sz="1800" b="0" dirty="0">
              <a:latin typeface="Calibri" pitchFamily="34" charset="0"/>
              <a:cs typeface="Arial" pitchFamily="34" charset="0"/>
            </a:rPr>
            <a:t>Incorporação dos esclarecimentos dos responsáveis e comentários dos gestores</a:t>
          </a:r>
          <a:endParaRPr lang="pt-BR" sz="1800" b="0" dirty="0">
            <a:solidFill>
              <a:schemeClr val="tx1"/>
            </a:solidFill>
          </a:endParaRPr>
        </a:p>
      </dgm:t>
    </dgm:pt>
    <dgm:pt modelId="{549456C9-5812-42D3-80BC-10811EFCE4D3}" type="parTrans" cxnId="{24504713-1F8A-4C96-A719-5258B29E644E}">
      <dgm:prSet/>
      <dgm:spPr/>
      <dgm:t>
        <a:bodyPr/>
        <a:lstStyle/>
        <a:p>
          <a:endParaRPr lang="pt-BR"/>
        </a:p>
      </dgm:t>
    </dgm:pt>
    <dgm:pt modelId="{E98F52C0-0A83-4EA7-88C9-A4F6C40A50E9}" type="sibTrans" cxnId="{24504713-1F8A-4C96-A719-5258B29E644E}">
      <dgm:prSet/>
      <dgm:spPr/>
      <dgm:t>
        <a:bodyPr/>
        <a:lstStyle/>
        <a:p>
          <a:endParaRPr lang="pt-BR"/>
        </a:p>
      </dgm:t>
    </dgm:pt>
    <dgm:pt modelId="{83AD95F1-A44A-4E1D-8F79-330626C5B307}">
      <dgm:prSet phldrT="[Texto]" custT="1"/>
      <dgm:spPr/>
      <dgm:t>
        <a:bodyPr/>
        <a:lstStyle/>
        <a:p>
          <a:r>
            <a:rPr lang="pt-BR" sz="1800" b="0" dirty="0">
              <a:latin typeface="Calibri" pitchFamily="34" charset="0"/>
              <a:cs typeface="Arial" pitchFamily="34" charset="0"/>
            </a:rPr>
            <a:t>Concepção do relatório final</a:t>
          </a:r>
          <a:endParaRPr lang="pt-BR" sz="1800" b="0" dirty="0">
            <a:solidFill>
              <a:schemeClr val="tx1"/>
            </a:solidFill>
          </a:endParaRPr>
        </a:p>
      </dgm:t>
    </dgm:pt>
    <dgm:pt modelId="{76FA486B-0CCF-4A7D-A530-3A29AFCE8A3B}" type="parTrans" cxnId="{F6A1E5BA-2300-4635-9D23-4C7655FD0F59}">
      <dgm:prSet/>
      <dgm:spPr/>
      <dgm:t>
        <a:bodyPr/>
        <a:lstStyle/>
        <a:p>
          <a:endParaRPr lang="pt-BR"/>
        </a:p>
      </dgm:t>
    </dgm:pt>
    <dgm:pt modelId="{FFEE1485-CCB6-4875-BFEE-74F93E86BF9C}" type="sibTrans" cxnId="{F6A1E5BA-2300-4635-9D23-4C7655FD0F59}">
      <dgm:prSet/>
      <dgm:spPr/>
      <dgm:t>
        <a:bodyPr/>
        <a:lstStyle/>
        <a:p>
          <a:endParaRPr lang="pt-BR"/>
        </a:p>
      </dgm:t>
    </dgm:pt>
    <dgm:pt modelId="{3F79B099-A4D4-4B10-8219-427CC64184FC}">
      <dgm:prSet phldrT="[Texto]" custT="1"/>
      <dgm:spPr/>
      <dgm:t>
        <a:bodyPr/>
        <a:lstStyle/>
        <a:p>
          <a:pPr rtl="0"/>
          <a:r>
            <a:rPr lang="pt-BR" sz="1800" b="0" dirty="0"/>
            <a:t>Realização de reunião de encerramento</a:t>
          </a:r>
        </a:p>
      </dgm:t>
    </dgm:pt>
    <dgm:pt modelId="{B261FB2F-1CA0-41F2-B3B1-9A762E1E4717}" type="parTrans" cxnId="{4E4B1B41-C455-4170-AD9B-FE073B9F7E14}">
      <dgm:prSet/>
      <dgm:spPr/>
    </dgm:pt>
    <dgm:pt modelId="{55EC20A6-1152-493D-AB51-41389AAAD7DD}" type="sibTrans" cxnId="{4E4B1B41-C455-4170-AD9B-FE073B9F7E14}">
      <dgm:prSet/>
      <dgm:spPr/>
    </dgm:pt>
    <dgm:pt modelId="{5B97CCFE-AF24-4117-9AF2-97D8325B660C}" type="pres">
      <dgm:prSet presAssocID="{0EC855CC-F966-4789-B9BA-B8370B7A36FC}" presName="Name0" presStyleCnt="0">
        <dgm:presLayoutVars>
          <dgm:dir/>
        </dgm:presLayoutVars>
      </dgm:prSet>
      <dgm:spPr/>
    </dgm:pt>
    <dgm:pt modelId="{0349D707-7829-4BB7-9ADD-06A07FE200E3}" type="pres">
      <dgm:prSet presAssocID="{2EE7C7CF-1E51-4F82-B885-D0FCD4FF9CFA}" presName="composite" presStyleCnt="0"/>
      <dgm:spPr/>
    </dgm:pt>
    <dgm:pt modelId="{6D3DAF80-A882-4386-A3D5-65D36E926187}" type="pres">
      <dgm:prSet presAssocID="{2EE7C7CF-1E51-4F82-B885-D0FCD4FF9CFA}" presName="Accent" presStyleLbl="alignAcc1" presStyleIdx="0" presStyleCnt="3"/>
      <dgm:spPr/>
    </dgm:pt>
    <dgm:pt modelId="{D758932B-F607-48A5-9B5F-89D045CCBBCF}" type="pres">
      <dgm:prSet presAssocID="{2EE7C7CF-1E51-4F82-B885-D0FCD4FF9CFA}" presName="Image" presStyleLbl="node1" presStyleIdx="0" presStyleCnt="3"/>
      <dgm:spPr>
        <a:blipFill>
          <a:blip xmlns:r="http://schemas.openxmlformats.org/officeDocument/2006/relationships" r:embed="rId1" cstate="print">
            <a:extLst/>
          </a:blip>
          <a:srcRect/>
          <a:stretch>
            <a:fillRect t="-1000" b="-1000"/>
          </a:stretch>
        </a:blipFill>
      </dgm:spPr>
    </dgm:pt>
    <dgm:pt modelId="{FA25E3AB-B012-413B-996A-2DD2B732F394}" type="pres">
      <dgm:prSet presAssocID="{2EE7C7CF-1E51-4F82-B885-D0FCD4FF9CFA}" presName="Child" presStyleLbl="revTx" presStyleIdx="0" presStyleCnt="3" custScaleX="102653" custScaleY="118789" custLinFactNeighborY="9344">
        <dgm:presLayoutVars>
          <dgm:bulletEnabled val="1"/>
        </dgm:presLayoutVars>
      </dgm:prSet>
      <dgm:spPr/>
    </dgm:pt>
    <dgm:pt modelId="{979A5AC6-C6D7-4543-AE38-9EF2EDBB4917}" type="pres">
      <dgm:prSet presAssocID="{2EE7C7CF-1E51-4F82-B885-D0FCD4FF9CFA}" presName="Parent" presStyleLbl="alignNode1" presStyleIdx="0" presStyleCnt="3">
        <dgm:presLayoutVars>
          <dgm:bulletEnabled val="1"/>
        </dgm:presLayoutVars>
      </dgm:prSet>
      <dgm:spPr/>
    </dgm:pt>
    <dgm:pt modelId="{76F52B11-4504-419C-AA2D-741F548C99C3}" type="pres">
      <dgm:prSet presAssocID="{D43ADE35-D532-4194-BC4E-B9A766664FBC}" presName="sibTrans" presStyleCnt="0"/>
      <dgm:spPr/>
    </dgm:pt>
    <dgm:pt modelId="{195DDA8D-B05D-4D0A-AB4D-5D6057AC7FCA}" type="pres">
      <dgm:prSet presAssocID="{F944DA3B-132F-4322-84E3-2AA8F67BF459}" presName="composite" presStyleCnt="0"/>
      <dgm:spPr/>
    </dgm:pt>
    <dgm:pt modelId="{6B0094B0-5BD3-40CB-A8DA-EAB0667202B1}" type="pres">
      <dgm:prSet presAssocID="{F944DA3B-132F-4322-84E3-2AA8F67BF459}" presName="Accent" presStyleLbl="alignAcc1" presStyleIdx="1" presStyleCnt="3"/>
      <dgm:spPr/>
    </dgm:pt>
    <dgm:pt modelId="{A2339279-E230-479E-B8CB-0DB14463417F}" type="pres">
      <dgm:prSet presAssocID="{F944DA3B-132F-4322-84E3-2AA8F67BF459}" presName="Image" presStyleLbl="node1" presStyleIdx="1" presStyleCnt="3" custLinFactNeighborX="655" custLinFactNeighborY="-6372"/>
      <dgm:spPr>
        <a:blipFill>
          <a:blip xmlns:r="http://schemas.openxmlformats.org/officeDocument/2006/relationships" r:embed="rId2">
            <a:extLst/>
          </a:blip>
          <a:srcRect/>
          <a:stretch>
            <a:fillRect l="-2000" r="-2000"/>
          </a:stretch>
        </a:blipFill>
      </dgm:spPr>
    </dgm:pt>
    <dgm:pt modelId="{D656FF33-187A-494E-8320-B843D1688CF0}" type="pres">
      <dgm:prSet presAssocID="{F944DA3B-132F-4322-84E3-2AA8F67BF459}" presName="Child" presStyleLbl="revTx" presStyleIdx="1" presStyleCnt="3" custScaleY="98335" custLinFactNeighborY="-6179">
        <dgm:presLayoutVars>
          <dgm:bulletEnabled val="1"/>
        </dgm:presLayoutVars>
      </dgm:prSet>
      <dgm:spPr/>
    </dgm:pt>
    <dgm:pt modelId="{A92996BC-C736-4EE5-97C6-0A2CCA80B88D}" type="pres">
      <dgm:prSet presAssocID="{F944DA3B-132F-4322-84E3-2AA8F67BF459}" presName="Parent" presStyleLbl="alignNode1" presStyleIdx="1" presStyleCnt="3">
        <dgm:presLayoutVars>
          <dgm:bulletEnabled val="1"/>
        </dgm:presLayoutVars>
      </dgm:prSet>
      <dgm:spPr/>
    </dgm:pt>
    <dgm:pt modelId="{E2BCD117-5F97-4073-B5ED-37BEEBB52373}" type="pres">
      <dgm:prSet presAssocID="{43A2D788-7203-45FB-86C9-F6AF88C912F2}" presName="sibTrans" presStyleCnt="0"/>
      <dgm:spPr/>
    </dgm:pt>
    <dgm:pt modelId="{24584623-345B-48C2-A0D4-2BBFF48DBD17}" type="pres">
      <dgm:prSet presAssocID="{2CD33465-6756-4888-A63A-7D340573FDA5}" presName="composite" presStyleCnt="0"/>
      <dgm:spPr/>
    </dgm:pt>
    <dgm:pt modelId="{C4007F73-8851-4D1B-A6AE-B321ADE15176}" type="pres">
      <dgm:prSet presAssocID="{2CD33465-6756-4888-A63A-7D340573FDA5}" presName="Accent" presStyleLbl="alignAcc1" presStyleIdx="2" presStyleCnt="3"/>
      <dgm:spPr/>
    </dgm:pt>
    <dgm:pt modelId="{1ABEDD6B-96F5-4578-A4B4-F6EC259AE579}" type="pres">
      <dgm:prSet presAssocID="{2CD33465-6756-4888-A63A-7D340573FDA5}" presName="Image" presStyleLbl="node1" presStyleIdx="2" presStyleCnt="3"/>
      <dgm:spPr>
        <a:blipFill>
          <a:blip xmlns:r="http://schemas.openxmlformats.org/officeDocument/2006/relationships" r:embed="rId3">
            <a:extLst/>
          </a:blip>
          <a:srcRect/>
          <a:stretch>
            <a:fillRect t="-8000" b="-8000"/>
          </a:stretch>
        </a:blipFill>
      </dgm:spPr>
    </dgm:pt>
    <dgm:pt modelId="{91A6C9E1-A0B3-4F08-8768-C12B96A74213}" type="pres">
      <dgm:prSet presAssocID="{2CD33465-6756-4888-A63A-7D340573FDA5}" presName="Child" presStyleLbl="revTx" presStyleIdx="2" presStyleCnt="3" custScaleX="112851" custScaleY="98335" custLinFactNeighborX="1286" custLinFactNeighborY="-8069">
        <dgm:presLayoutVars>
          <dgm:bulletEnabled val="1"/>
        </dgm:presLayoutVars>
      </dgm:prSet>
      <dgm:spPr/>
    </dgm:pt>
    <dgm:pt modelId="{2A01331E-2F51-4A4C-BDDD-ECB308696B0B}" type="pres">
      <dgm:prSet presAssocID="{2CD33465-6756-4888-A63A-7D340573FDA5}" presName="Parent" presStyleLbl="alignNode1" presStyleIdx="2" presStyleCnt="3">
        <dgm:presLayoutVars>
          <dgm:bulletEnabled val="1"/>
        </dgm:presLayoutVars>
      </dgm:prSet>
      <dgm:spPr/>
    </dgm:pt>
  </dgm:ptLst>
  <dgm:cxnLst>
    <dgm:cxn modelId="{1C9D9B73-0FF3-4354-B768-994A7097295F}" srcId="{2EE7C7CF-1E51-4F82-B885-D0FCD4FF9CFA}" destId="{BEEE8FB5-CF22-4A60-AD3B-BF8B56AD2303}" srcOrd="3" destOrd="0" parTransId="{E2C678FC-51EF-4BE2-AC6A-A53AD3CEA5EF}" sibTransId="{137A8EF8-B5A0-4BC1-9767-EB15619868E0}"/>
    <dgm:cxn modelId="{B30379F1-FB9F-43BC-A6C6-1B3C7BD791D8}" srcId="{F944DA3B-132F-4322-84E3-2AA8F67BF459}" destId="{A4C46FCF-B259-447D-AEF2-19F7C1A7B7B1}" srcOrd="1" destOrd="0" parTransId="{D4E8E9B9-3B79-4958-9498-C69737FD00EE}" sibTransId="{D556AA1D-9251-4F5E-9BC6-190ADB0A6FA7}"/>
    <dgm:cxn modelId="{24504713-1F8A-4C96-A719-5258B29E644E}" srcId="{2CD33465-6756-4888-A63A-7D340573FDA5}" destId="{7A18FC52-A19D-40BA-A327-55DCD6A6E6C9}" srcOrd="2" destOrd="0" parTransId="{549456C9-5812-42D3-80BC-10811EFCE4D3}" sibTransId="{E98F52C0-0A83-4EA7-88C9-A4F6C40A50E9}"/>
    <dgm:cxn modelId="{5644B55E-CE3A-4F42-98C4-BC63B2D4D929}" type="presOf" srcId="{83AD95F1-A44A-4E1D-8F79-330626C5B307}" destId="{91A6C9E1-A0B3-4F08-8768-C12B96A74213}" srcOrd="0" destOrd="3" presId="urn:microsoft.com/office/officeart/2008/layout/TitlePictureLineup"/>
    <dgm:cxn modelId="{F6A1E5BA-2300-4635-9D23-4C7655FD0F59}" srcId="{2CD33465-6756-4888-A63A-7D340573FDA5}" destId="{83AD95F1-A44A-4E1D-8F79-330626C5B307}" srcOrd="3" destOrd="0" parTransId="{76FA486B-0CCF-4A7D-A530-3A29AFCE8A3B}" sibTransId="{FFEE1485-CCB6-4875-BFEE-74F93E86BF9C}"/>
    <dgm:cxn modelId="{F7BAD492-A92A-406E-8D18-8335FEF06CFA}" type="presOf" srcId="{2A88E8A0-C1B5-49B5-AA6D-23AFDE4701DC}" destId="{D656FF33-187A-494E-8320-B843D1688CF0}" srcOrd="0" destOrd="0" presId="urn:microsoft.com/office/officeart/2008/layout/TitlePictureLineup"/>
    <dgm:cxn modelId="{461BDF79-9EB3-4389-9931-C62BE5EA2A9D}" srcId="{2EE7C7CF-1E51-4F82-B885-D0FCD4FF9CFA}" destId="{C837B599-CECF-4D9B-992F-03B6E6B77C5B}" srcOrd="0" destOrd="0" parTransId="{67B84431-BAC2-4157-93A9-66B7B735057C}" sibTransId="{D9006711-1206-4A76-81C3-9C62D34A4965}"/>
    <dgm:cxn modelId="{4E4B1B41-C455-4170-AD9B-FE073B9F7E14}" srcId="{F944DA3B-132F-4322-84E3-2AA8F67BF459}" destId="{3F79B099-A4D4-4B10-8219-427CC64184FC}" srcOrd="3" destOrd="0" parTransId="{B261FB2F-1CA0-41F2-B3B1-9A762E1E4717}" sibTransId="{55EC20A6-1152-493D-AB51-41389AAAD7DD}"/>
    <dgm:cxn modelId="{AABA1539-A78F-414E-B504-26475FAD7C4C}" srcId="{2CD33465-6756-4888-A63A-7D340573FDA5}" destId="{B2EF521C-903E-452C-8B12-9FC671B60869}" srcOrd="0" destOrd="0" parTransId="{57AAB7E9-C8DD-449D-B9DD-04EF5E9FF336}" sibTransId="{47D5BC1B-31B8-41D7-8C63-93BF9786C0BE}"/>
    <dgm:cxn modelId="{D0154C68-8BE6-4451-A08A-29435313134A}" type="presOf" srcId="{F944DA3B-132F-4322-84E3-2AA8F67BF459}" destId="{A92996BC-C736-4EE5-97C6-0A2CCA80B88D}" srcOrd="0" destOrd="0" presId="urn:microsoft.com/office/officeart/2008/layout/TitlePictureLineup"/>
    <dgm:cxn modelId="{1DFA2F31-DB69-4D1A-9F3E-A87B6A65EFC6}" srcId="{F944DA3B-132F-4322-84E3-2AA8F67BF459}" destId="{2A88E8A0-C1B5-49B5-AA6D-23AFDE4701DC}" srcOrd="0" destOrd="0" parTransId="{E4AD03A5-8CBB-4E98-A351-214892562344}" sibTransId="{46403CD1-6EE7-4C0A-A41C-EC3378781BBE}"/>
    <dgm:cxn modelId="{BD8FA35A-60C0-44BA-A088-9E8BAD79EFC3}" type="presOf" srcId="{5460C603-3A39-4F89-B612-6578C2D1A2B9}" destId="{D656FF33-187A-494E-8320-B843D1688CF0}" srcOrd="0" destOrd="2" presId="urn:microsoft.com/office/officeart/2008/layout/TitlePictureLineup"/>
    <dgm:cxn modelId="{670C7C79-E13E-438E-9AC4-E817614341A5}" srcId="{0EC855CC-F966-4789-B9BA-B8370B7A36FC}" destId="{2EE7C7CF-1E51-4F82-B885-D0FCD4FF9CFA}" srcOrd="0" destOrd="0" parTransId="{325CDE35-1DD3-46BE-A4AC-D89F46187F65}" sibTransId="{D43ADE35-D532-4194-BC4E-B9A766664FBC}"/>
    <dgm:cxn modelId="{E985AD33-EB85-4F20-9524-6E391554D49F}" type="presOf" srcId="{B2EF521C-903E-452C-8B12-9FC671B60869}" destId="{91A6C9E1-A0B3-4F08-8768-C12B96A74213}" srcOrd="0" destOrd="0" presId="urn:microsoft.com/office/officeart/2008/layout/TitlePictureLineup"/>
    <dgm:cxn modelId="{A0D45298-DCD4-4002-992B-46D0B670442F}" type="presOf" srcId="{BEEE8FB5-CF22-4A60-AD3B-BF8B56AD2303}" destId="{FA25E3AB-B012-413B-996A-2DD2B732F394}" srcOrd="0" destOrd="3" presId="urn:microsoft.com/office/officeart/2008/layout/TitlePictureLineup"/>
    <dgm:cxn modelId="{5E24C27C-CF47-439E-93B1-8AF1F6971045}" type="presOf" srcId="{C837B599-CECF-4D9B-992F-03B6E6B77C5B}" destId="{FA25E3AB-B012-413B-996A-2DD2B732F394}" srcOrd="0" destOrd="0" presId="urn:microsoft.com/office/officeart/2008/layout/TitlePictureLineup"/>
    <dgm:cxn modelId="{EB95B385-6B5E-48D8-B5B3-8A3A4CE0DCF5}" type="presOf" srcId="{0EC855CC-F966-4789-B9BA-B8370B7A36FC}" destId="{5B97CCFE-AF24-4117-9AF2-97D8325B660C}" srcOrd="0" destOrd="0" presId="urn:microsoft.com/office/officeart/2008/layout/TitlePictureLineup"/>
    <dgm:cxn modelId="{A224A88C-67ED-4483-990B-4B00970F8517}" srcId="{F944DA3B-132F-4322-84E3-2AA8F67BF459}" destId="{5460C603-3A39-4F89-B612-6578C2D1A2B9}" srcOrd="2" destOrd="0" parTransId="{5A927760-0F32-4FC5-8B00-BC9B81D1DF49}" sibTransId="{1458C2F4-2D25-4AE2-9CF8-887C5FC0CE7A}"/>
    <dgm:cxn modelId="{F3D8C458-4602-419F-9A29-5AF0D6A0BFD9}" type="presOf" srcId="{A4C46FCF-B259-447D-AEF2-19F7C1A7B7B1}" destId="{D656FF33-187A-494E-8320-B843D1688CF0}" srcOrd="0" destOrd="1" presId="urn:microsoft.com/office/officeart/2008/layout/TitlePictureLineup"/>
    <dgm:cxn modelId="{47E67310-84F5-4D0A-991E-6467273613C3}" srcId="{2EE7C7CF-1E51-4F82-B885-D0FCD4FF9CFA}" destId="{CCA5B22B-606E-4C49-A2C4-8D3C46D70E80}" srcOrd="4" destOrd="0" parTransId="{7F51CB03-5F4C-4BD0-B9E7-F3D1C0C40376}" sibTransId="{B2EDB148-E1DC-46AD-845B-0B2D40227737}"/>
    <dgm:cxn modelId="{482E159C-3267-411A-9F3D-7AF30D2BD598}" srcId="{0EC855CC-F966-4789-B9BA-B8370B7A36FC}" destId="{F944DA3B-132F-4322-84E3-2AA8F67BF459}" srcOrd="1" destOrd="0" parTransId="{2D219807-4143-495A-8DCF-D6240E350CC1}" sibTransId="{43A2D788-7203-45FB-86C9-F6AF88C912F2}"/>
    <dgm:cxn modelId="{48E3B45B-7964-4EBE-B862-87B355CEBC54}" type="presOf" srcId="{A7B62B18-AA89-4EBF-829E-428DFDAC750D}" destId="{FA25E3AB-B012-413B-996A-2DD2B732F394}" srcOrd="0" destOrd="1" presId="urn:microsoft.com/office/officeart/2008/layout/TitlePictureLineup"/>
    <dgm:cxn modelId="{C76882D6-E9A9-46DC-97B8-666FB01B8765}" srcId="{2CD33465-6756-4888-A63A-7D340573FDA5}" destId="{B60979CC-73D8-441E-83D9-C2C6ABF7B3E5}" srcOrd="1" destOrd="0" parTransId="{C18DBA23-C484-4570-A044-7E5AA25FB63A}" sibTransId="{BDEC99E5-1A99-4D4F-AC5D-D2FB7DBBB15E}"/>
    <dgm:cxn modelId="{542A860D-7C18-45F3-9DCE-50B8B1C2CF60}" type="presOf" srcId="{2CD33465-6756-4888-A63A-7D340573FDA5}" destId="{2A01331E-2F51-4A4C-BDDD-ECB308696B0B}" srcOrd="0" destOrd="0" presId="urn:microsoft.com/office/officeart/2008/layout/TitlePictureLineup"/>
    <dgm:cxn modelId="{30E7B8A6-17B4-4054-B67F-F1476D0F2A7C}" type="presOf" srcId="{7A18FC52-A19D-40BA-A327-55DCD6A6E6C9}" destId="{91A6C9E1-A0B3-4F08-8768-C12B96A74213}" srcOrd="0" destOrd="2" presId="urn:microsoft.com/office/officeart/2008/layout/TitlePictureLineup"/>
    <dgm:cxn modelId="{E69DA8F8-F39F-4FF7-9BC9-05598679A45F}" type="presOf" srcId="{2EE7C7CF-1E51-4F82-B885-D0FCD4FF9CFA}" destId="{979A5AC6-C6D7-4543-AE38-9EF2EDBB4917}" srcOrd="0" destOrd="0" presId="urn:microsoft.com/office/officeart/2008/layout/TitlePictureLineup"/>
    <dgm:cxn modelId="{D67A2331-75B2-499B-B128-9805BD23C46C}" srcId="{0EC855CC-F966-4789-B9BA-B8370B7A36FC}" destId="{2CD33465-6756-4888-A63A-7D340573FDA5}" srcOrd="2" destOrd="0" parTransId="{4B76B6CA-BFA8-4368-AD33-D3233D1AEA25}" sibTransId="{038FD02E-BA9A-417C-B757-9658C01EDC96}"/>
    <dgm:cxn modelId="{DB14AEC2-6168-4E5D-8558-165FE67FA483}" type="presOf" srcId="{CCA5B22B-606E-4C49-A2C4-8D3C46D70E80}" destId="{FA25E3AB-B012-413B-996A-2DD2B732F394}" srcOrd="0" destOrd="4" presId="urn:microsoft.com/office/officeart/2008/layout/TitlePictureLineup"/>
    <dgm:cxn modelId="{28D3CA8A-E664-45ED-BB63-7B50E466C137}" type="presOf" srcId="{10CEEFAD-E108-4FF1-959F-4AC14340DFC5}" destId="{FA25E3AB-B012-413B-996A-2DD2B732F394}" srcOrd="0" destOrd="2" presId="urn:microsoft.com/office/officeart/2008/layout/TitlePictureLineup"/>
    <dgm:cxn modelId="{B197388D-5F9E-4593-B007-5360F70D7A4D}" type="presOf" srcId="{B60979CC-73D8-441E-83D9-C2C6ABF7B3E5}" destId="{91A6C9E1-A0B3-4F08-8768-C12B96A74213}" srcOrd="0" destOrd="1" presId="urn:microsoft.com/office/officeart/2008/layout/TitlePictureLineup"/>
    <dgm:cxn modelId="{813D0D09-4E6F-4285-B5B7-EDD1787B9CFF}" type="presOf" srcId="{3F79B099-A4D4-4B10-8219-427CC64184FC}" destId="{D656FF33-187A-494E-8320-B843D1688CF0}" srcOrd="0" destOrd="3" presId="urn:microsoft.com/office/officeart/2008/layout/TitlePictureLineup"/>
    <dgm:cxn modelId="{0D0AC33A-5B46-487B-9D70-C60F327C4003}" srcId="{2EE7C7CF-1E51-4F82-B885-D0FCD4FF9CFA}" destId="{10CEEFAD-E108-4FF1-959F-4AC14340DFC5}" srcOrd="2" destOrd="0" parTransId="{2C3AD32D-C3B1-4E29-86B1-CBBF1369A58B}" sibTransId="{3666F619-5ABC-41C1-95DB-BA296FBEB05C}"/>
    <dgm:cxn modelId="{A9F4EB13-6939-4C27-B9F5-C91488A27D41}" srcId="{2EE7C7CF-1E51-4F82-B885-D0FCD4FF9CFA}" destId="{A7B62B18-AA89-4EBF-829E-428DFDAC750D}" srcOrd="1" destOrd="0" parTransId="{19B79719-8914-466A-873A-DFC07592D374}" sibTransId="{421C0FD8-74D9-4AD7-8EB7-BA3805014434}"/>
    <dgm:cxn modelId="{4077BE17-C614-4414-80E2-42476A5F5EFE}" type="presParOf" srcId="{5B97CCFE-AF24-4117-9AF2-97D8325B660C}" destId="{0349D707-7829-4BB7-9ADD-06A07FE200E3}" srcOrd="0" destOrd="0" presId="urn:microsoft.com/office/officeart/2008/layout/TitlePictureLineup"/>
    <dgm:cxn modelId="{D1DD9138-5D2D-4981-A652-DB1DCF59F59A}" type="presParOf" srcId="{0349D707-7829-4BB7-9ADD-06A07FE200E3}" destId="{6D3DAF80-A882-4386-A3D5-65D36E926187}" srcOrd="0" destOrd="0" presId="urn:microsoft.com/office/officeart/2008/layout/TitlePictureLineup"/>
    <dgm:cxn modelId="{456D0FBA-7481-4101-9F71-DE3BD09626C3}" type="presParOf" srcId="{0349D707-7829-4BB7-9ADD-06A07FE200E3}" destId="{D758932B-F607-48A5-9B5F-89D045CCBBCF}" srcOrd="1" destOrd="0" presId="urn:microsoft.com/office/officeart/2008/layout/TitlePictureLineup"/>
    <dgm:cxn modelId="{B4DD801D-0255-4165-8E74-B938273BE99B}" type="presParOf" srcId="{0349D707-7829-4BB7-9ADD-06A07FE200E3}" destId="{FA25E3AB-B012-413B-996A-2DD2B732F394}" srcOrd="2" destOrd="0" presId="urn:microsoft.com/office/officeart/2008/layout/TitlePictureLineup"/>
    <dgm:cxn modelId="{0DF9281A-2471-4912-B623-775EBB4D7A35}" type="presParOf" srcId="{0349D707-7829-4BB7-9ADD-06A07FE200E3}" destId="{979A5AC6-C6D7-4543-AE38-9EF2EDBB4917}" srcOrd="3" destOrd="0" presId="urn:microsoft.com/office/officeart/2008/layout/TitlePictureLineup"/>
    <dgm:cxn modelId="{DD6C2B9C-4CD2-4D68-95D8-ED79D0BE6EE4}" type="presParOf" srcId="{5B97CCFE-AF24-4117-9AF2-97D8325B660C}" destId="{76F52B11-4504-419C-AA2D-741F548C99C3}" srcOrd="1" destOrd="0" presId="urn:microsoft.com/office/officeart/2008/layout/TitlePictureLineup"/>
    <dgm:cxn modelId="{CF160AE6-D825-4F29-80EF-413EDC9DAC3D}" type="presParOf" srcId="{5B97CCFE-AF24-4117-9AF2-97D8325B660C}" destId="{195DDA8D-B05D-4D0A-AB4D-5D6057AC7FCA}" srcOrd="2" destOrd="0" presId="urn:microsoft.com/office/officeart/2008/layout/TitlePictureLineup"/>
    <dgm:cxn modelId="{7D70C948-D568-4947-9D63-56F7830393DD}" type="presParOf" srcId="{195DDA8D-B05D-4D0A-AB4D-5D6057AC7FCA}" destId="{6B0094B0-5BD3-40CB-A8DA-EAB0667202B1}" srcOrd="0" destOrd="0" presId="urn:microsoft.com/office/officeart/2008/layout/TitlePictureLineup"/>
    <dgm:cxn modelId="{7BB094CF-E0D2-49C4-81D8-4FDED7E8AB04}" type="presParOf" srcId="{195DDA8D-B05D-4D0A-AB4D-5D6057AC7FCA}" destId="{A2339279-E230-479E-B8CB-0DB14463417F}" srcOrd="1" destOrd="0" presId="urn:microsoft.com/office/officeart/2008/layout/TitlePictureLineup"/>
    <dgm:cxn modelId="{DF68A224-2273-4333-BC37-399EB1D6A959}" type="presParOf" srcId="{195DDA8D-B05D-4D0A-AB4D-5D6057AC7FCA}" destId="{D656FF33-187A-494E-8320-B843D1688CF0}" srcOrd="2" destOrd="0" presId="urn:microsoft.com/office/officeart/2008/layout/TitlePictureLineup"/>
    <dgm:cxn modelId="{8037D449-0901-40DF-992B-8F4A8556A34E}" type="presParOf" srcId="{195DDA8D-B05D-4D0A-AB4D-5D6057AC7FCA}" destId="{A92996BC-C736-4EE5-97C6-0A2CCA80B88D}" srcOrd="3" destOrd="0" presId="urn:microsoft.com/office/officeart/2008/layout/TitlePictureLineup"/>
    <dgm:cxn modelId="{62BA3BDC-04FE-4C3C-94CD-5DF5B5DE812C}" type="presParOf" srcId="{5B97CCFE-AF24-4117-9AF2-97D8325B660C}" destId="{E2BCD117-5F97-4073-B5ED-37BEEBB52373}" srcOrd="3" destOrd="0" presId="urn:microsoft.com/office/officeart/2008/layout/TitlePictureLineup"/>
    <dgm:cxn modelId="{ECF65C93-323E-4681-AEA8-9DCE02198817}" type="presParOf" srcId="{5B97CCFE-AF24-4117-9AF2-97D8325B660C}" destId="{24584623-345B-48C2-A0D4-2BBFF48DBD17}" srcOrd="4" destOrd="0" presId="urn:microsoft.com/office/officeart/2008/layout/TitlePictureLineup"/>
    <dgm:cxn modelId="{8D6360D6-E92B-463B-B600-FD032B7318E1}" type="presParOf" srcId="{24584623-345B-48C2-A0D4-2BBFF48DBD17}" destId="{C4007F73-8851-4D1B-A6AE-B321ADE15176}" srcOrd="0" destOrd="0" presId="urn:microsoft.com/office/officeart/2008/layout/TitlePictureLineup"/>
    <dgm:cxn modelId="{1CDEE37F-09AA-4BB3-BCC9-283650618D44}" type="presParOf" srcId="{24584623-345B-48C2-A0D4-2BBFF48DBD17}" destId="{1ABEDD6B-96F5-4578-A4B4-F6EC259AE579}" srcOrd="1" destOrd="0" presId="urn:microsoft.com/office/officeart/2008/layout/TitlePictureLineup"/>
    <dgm:cxn modelId="{B7BBAF57-02CF-4274-B77F-3AA8062EA06F}" type="presParOf" srcId="{24584623-345B-48C2-A0D4-2BBFF48DBD17}" destId="{91A6C9E1-A0B3-4F08-8768-C12B96A74213}" srcOrd="2" destOrd="0" presId="urn:microsoft.com/office/officeart/2008/layout/TitlePictureLineup"/>
    <dgm:cxn modelId="{0822AE32-0FD0-4C24-A757-D8DCA667EFFF}" type="presParOf" srcId="{24584623-345B-48C2-A0D4-2BBFF48DBD17}" destId="{2A01331E-2F51-4A4C-BDDD-ECB308696B0B}"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DAF80-A882-4386-A3D5-65D36E926187}">
      <dsp:nvSpPr>
        <dsp:cNvPr id="0" name=""/>
        <dsp:cNvSpPr/>
      </dsp:nvSpPr>
      <dsp:spPr>
        <a:xfrm>
          <a:off x="1437" y="987292"/>
          <a:ext cx="0" cy="447044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58932B-F607-48A5-9B5F-89D045CCBBCF}">
      <dsp:nvSpPr>
        <dsp:cNvPr id="0" name=""/>
        <dsp:cNvSpPr/>
      </dsp:nvSpPr>
      <dsp:spPr>
        <a:xfrm>
          <a:off x="125616" y="1136307"/>
          <a:ext cx="2351207" cy="2011701"/>
        </a:xfrm>
        <a:prstGeom prst="rect">
          <a:avLst/>
        </a:prstGeom>
        <a:blipFill>
          <a:blip xmlns:r="http://schemas.openxmlformats.org/officeDocument/2006/relationships" r:embed="rId1" cstate="prin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25E3AB-B012-413B-996A-2DD2B732F394}">
      <dsp:nvSpPr>
        <dsp:cNvPr id="0" name=""/>
        <dsp:cNvSpPr/>
      </dsp:nvSpPr>
      <dsp:spPr>
        <a:xfrm>
          <a:off x="94427" y="3146842"/>
          <a:ext cx="2413584" cy="2743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rtl="0">
            <a:lnSpc>
              <a:spcPct val="90000"/>
            </a:lnSpc>
            <a:spcBef>
              <a:spcPct val="0"/>
            </a:spcBef>
            <a:spcAft>
              <a:spcPct val="15000"/>
            </a:spcAft>
            <a:buChar char="•"/>
          </a:pPr>
          <a:r>
            <a:rPr kumimoji="0" lang="pt-BR" sz="1800" b="0" i="0" u="none" strike="noStrike" kern="1200" cap="none" normalizeH="0" baseline="0" dirty="0">
              <a:ln>
                <a:noFill/>
              </a:ln>
              <a:effectLst/>
              <a:latin typeface="Calibri" pitchFamily="34" charset="0"/>
              <a:cs typeface="Arial" pitchFamily="34" charset="0"/>
            </a:rPr>
            <a:t>Nivelamento de conhecimentos</a:t>
          </a:r>
          <a:endParaRPr lang="pt-BR" sz="1800" b="0" kern="1200" dirty="0"/>
        </a:p>
        <a:p>
          <a:pPr marL="171450" lvl="1" indent="-171450" algn="l" defTabSz="800100" rtl="0">
            <a:lnSpc>
              <a:spcPct val="90000"/>
            </a:lnSpc>
            <a:spcBef>
              <a:spcPct val="0"/>
            </a:spcBef>
            <a:spcAft>
              <a:spcPct val="15000"/>
            </a:spcAft>
            <a:buChar char="•"/>
          </a:pPr>
          <a:r>
            <a:rPr kumimoji="0" lang="pt-BR" sz="1800" b="0" i="0" u="none" strike="noStrike" kern="1200" cap="none" normalizeH="0" baseline="0" dirty="0">
              <a:ln>
                <a:noFill/>
              </a:ln>
              <a:effectLst/>
              <a:latin typeface="Calibri" pitchFamily="34" charset="0"/>
              <a:cs typeface="Arial" pitchFamily="34" charset="0"/>
            </a:rPr>
            <a:t>Matriz de planejamento</a:t>
          </a:r>
        </a:p>
        <a:p>
          <a:pPr marL="171450" lvl="1" indent="-171450" algn="l" defTabSz="800100" rtl="0">
            <a:lnSpc>
              <a:spcPct val="90000"/>
            </a:lnSpc>
            <a:spcBef>
              <a:spcPct val="0"/>
            </a:spcBef>
            <a:spcAft>
              <a:spcPct val="15000"/>
            </a:spcAft>
            <a:buChar char="•"/>
          </a:pPr>
          <a:r>
            <a:rPr kumimoji="0" lang="pt-BR" sz="1800" b="0" i="0" u="none" strike="noStrike" kern="1200" cap="none" normalizeH="0" baseline="0" dirty="0">
              <a:ln>
                <a:noFill/>
              </a:ln>
              <a:effectLst/>
              <a:latin typeface="Calibri" pitchFamily="34" charset="0"/>
              <a:cs typeface="Arial" pitchFamily="34" charset="0"/>
            </a:rPr>
            <a:t>QACI</a:t>
          </a:r>
        </a:p>
        <a:p>
          <a:pPr marL="171450" lvl="1" indent="-171450" algn="l" defTabSz="800100" rtl="0">
            <a:lnSpc>
              <a:spcPct val="90000"/>
            </a:lnSpc>
            <a:spcBef>
              <a:spcPct val="0"/>
            </a:spcBef>
            <a:spcAft>
              <a:spcPct val="15000"/>
            </a:spcAft>
            <a:buChar char="•"/>
          </a:pPr>
          <a:r>
            <a:rPr kumimoji="0" lang="pt-BR" sz="1800" b="0" i="0" u="none" strike="noStrike" kern="1200" cap="none" normalizeH="0" baseline="0" dirty="0">
              <a:ln>
                <a:noFill/>
              </a:ln>
              <a:effectLst/>
              <a:latin typeface="Calibri" pitchFamily="34" charset="0"/>
              <a:cs typeface="Arial" pitchFamily="34" charset="0"/>
            </a:rPr>
            <a:t>Papéis de trabalho para compilação de manifestações e tabulação de resultados</a:t>
          </a:r>
        </a:p>
        <a:p>
          <a:pPr marL="171450" lvl="1" indent="-171450" algn="l" defTabSz="800100" rtl="0">
            <a:lnSpc>
              <a:spcPct val="90000"/>
            </a:lnSpc>
            <a:spcBef>
              <a:spcPct val="0"/>
            </a:spcBef>
            <a:spcAft>
              <a:spcPct val="15000"/>
            </a:spcAft>
            <a:buChar char="•"/>
          </a:pPr>
          <a:endParaRPr kumimoji="0" lang="pt-BR" sz="1800" b="0" i="0" u="none" strike="noStrike" kern="1200" cap="none" normalizeH="0" baseline="0" dirty="0">
            <a:ln>
              <a:noFill/>
            </a:ln>
            <a:effectLst/>
            <a:latin typeface="Calibri" pitchFamily="34" charset="0"/>
            <a:cs typeface="Arial" pitchFamily="34" charset="0"/>
          </a:endParaRPr>
        </a:p>
      </dsp:txBody>
      <dsp:txXfrm>
        <a:off x="94427" y="3146842"/>
        <a:ext cx="2413584" cy="2743706"/>
      </dsp:txXfrm>
    </dsp:sp>
    <dsp:sp modelId="{979A5AC6-C6D7-4543-AE38-9EF2EDBB4917}">
      <dsp:nvSpPr>
        <dsp:cNvPr id="0" name=""/>
        <dsp:cNvSpPr/>
      </dsp:nvSpPr>
      <dsp:spPr>
        <a:xfrm>
          <a:off x="1437" y="490576"/>
          <a:ext cx="2483581" cy="496716"/>
        </a:xfrm>
        <a:prstGeom prst="rect">
          <a:avLst/>
        </a:prstGeom>
        <a:solidFill>
          <a:schemeClr val="accent6">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pt-BR" sz="2600" kern="1200" dirty="0">
              <a:solidFill>
                <a:schemeClr val="tx1"/>
              </a:solidFill>
            </a:rPr>
            <a:t>PLANEJAMENTO</a:t>
          </a:r>
        </a:p>
      </dsp:txBody>
      <dsp:txXfrm>
        <a:off x="1437" y="490576"/>
        <a:ext cx="2483581" cy="496716"/>
      </dsp:txXfrm>
    </dsp:sp>
    <dsp:sp modelId="{6B0094B0-5BD3-40CB-A8DA-EAB0667202B1}">
      <dsp:nvSpPr>
        <dsp:cNvPr id="0" name=""/>
        <dsp:cNvSpPr/>
      </dsp:nvSpPr>
      <dsp:spPr>
        <a:xfrm>
          <a:off x="2843024" y="987292"/>
          <a:ext cx="0" cy="447044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339279-E230-479E-B8CB-0DB14463417F}">
      <dsp:nvSpPr>
        <dsp:cNvPr id="0" name=""/>
        <dsp:cNvSpPr/>
      </dsp:nvSpPr>
      <dsp:spPr>
        <a:xfrm>
          <a:off x="2982603" y="1008121"/>
          <a:ext cx="2351207" cy="2011701"/>
        </a:xfrm>
        <a:prstGeom prst="rect">
          <a:avLst/>
        </a:prstGeom>
        <a:blipFill>
          <a:blip xmlns:r="http://schemas.openxmlformats.org/officeDocument/2006/relationships" r:embed="rId2">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56FF33-187A-494E-8320-B843D1688CF0}">
      <dsp:nvSpPr>
        <dsp:cNvPr id="0" name=""/>
        <dsp:cNvSpPr/>
      </dsp:nvSpPr>
      <dsp:spPr>
        <a:xfrm>
          <a:off x="2967203" y="3024519"/>
          <a:ext cx="2351207" cy="227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rtl="0">
            <a:lnSpc>
              <a:spcPct val="90000"/>
            </a:lnSpc>
            <a:spcBef>
              <a:spcPct val="0"/>
            </a:spcBef>
            <a:spcAft>
              <a:spcPct val="15000"/>
            </a:spcAft>
            <a:buChar char="•"/>
          </a:pPr>
          <a:r>
            <a:rPr lang="pt-BR" sz="1800" b="0" kern="1200" dirty="0">
              <a:solidFill>
                <a:schemeClr val="tx1"/>
              </a:solidFill>
            </a:rPr>
            <a:t>Aplicação de técnicas de auditoria (QACI, entrevista e exame documental) </a:t>
          </a:r>
        </a:p>
        <a:p>
          <a:pPr marL="171450" lvl="1" indent="-171450" algn="l" defTabSz="800100" rtl="0">
            <a:lnSpc>
              <a:spcPct val="90000"/>
            </a:lnSpc>
            <a:spcBef>
              <a:spcPct val="0"/>
            </a:spcBef>
            <a:spcAft>
              <a:spcPct val="15000"/>
            </a:spcAft>
            <a:buChar char="•"/>
          </a:pPr>
          <a:r>
            <a:rPr kumimoji="0" lang="pt-BR" sz="1800" b="0" i="0" u="none" strike="noStrike" kern="1200" cap="none" normalizeH="0" baseline="0" dirty="0">
              <a:ln>
                <a:noFill/>
              </a:ln>
              <a:solidFill>
                <a:schemeClr val="tx1"/>
              </a:solidFill>
              <a:effectLst/>
              <a:latin typeface="Calibri" pitchFamily="34" charset="0"/>
              <a:cs typeface="Arial" pitchFamily="34" charset="0"/>
            </a:rPr>
            <a:t>Análise de evidências e demais fontes de informação</a:t>
          </a:r>
          <a:endParaRPr lang="pt-BR" sz="1800" b="0" kern="1200" dirty="0"/>
        </a:p>
        <a:p>
          <a:pPr marL="171450" lvl="1" indent="-171450" algn="l" defTabSz="800100" rtl="0">
            <a:lnSpc>
              <a:spcPct val="90000"/>
            </a:lnSpc>
            <a:spcBef>
              <a:spcPct val="0"/>
            </a:spcBef>
            <a:spcAft>
              <a:spcPct val="15000"/>
            </a:spcAft>
            <a:buChar char="•"/>
          </a:pPr>
          <a:r>
            <a:rPr lang="pt-BR" sz="1800" b="0" kern="1200" dirty="0">
              <a:solidFill>
                <a:schemeClr val="tx1"/>
              </a:solidFill>
            </a:rPr>
            <a:t>Elaboração do mapa de achados</a:t>
          </a:r>
          <a:endParaRPr lang="pt-BR" sz="1800" b="0" kern="1200" dirty="0"/>
        </a:p>
        <a:p>
          <a:pPr marL="171450" lvl="1" indent="-171450" algn="l" defTabSz="800100" rtl="0">
            <a:lnSpc>
              <a:spcPct val="90000"/>
            </a:lnSpc>
            <a:spcBef>
              <a:spcPct val="0"/>
            </a:spcBef>
            <a:spcAft>
              <a:spcPct val="15000"/>
            </a:spcAft>
            <a:buChar char="•"/>
          </a:pPr>
          <a:r>
            <a:rPr lang="pt-BR" sz="1800" b="0" kern="1200" dirty="0"/>
            <a:t>Realização de reunião de encerramento</a:t>
          </a:r>
        </a:p>
      </dsp:txBody>
      <dsp:txXfrm>
        <a:off x="2967203" y="3024519"/>
        <a:ext cx="2351207" cy="2271274"/>
      </dsp:txXfrm>
    </dsp:sp>
    <dsp:sp modelId="{A92996BC-C736-4EE5-97C6-0A2CCA80B88D}">
      <dsp:nvSpPr>
        <dsp:cNvPr id="0" name=""/>
        <dsp:cNvSpPr/>
      </dsp:nvSpPr>
      <dsp:spPr>
        <a:xfrm>
          <a:off x="2843024" y="490576"/>
          <a:ext cx="2483581" cy="496716"/>
        </a:xfrm>
        <a:prstGeom prst="rect">
          <a:avLst/>
        </a:prstGeom>
        <a:solidFill>
          <a:schemeClr val="accent6">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pt-BR" sz="2600" kern="1200" dirty="0">
              <a:solidFill>
                <a:schemeClr val="tx1"/>
              </a:solidFill>
            </a:rPr>
            <a:t>EXECUÇÃO</a:t>
          </a:r>
        </a:p>
      </dsp:txBody>
      <dsp:txXfrm>
        <a:off x="2843024" y="490576"/>
        <a:ext cx="2483581" cy="496716"/>
      </dsp:txXfrm>
    </dsp:sp>
    <dsp:sp modelId="{C4007F73-8851-4D1B-A6AE-B321ADE15176}">
      <dsp:nvSpPr>
        <dsp:cNvPr id="0" name=""/>
        <dsp:cNvSpPr/>
      </dsp:nvSpPr>
      <dsp:spPr>
        <a:xfrm>
          <a:off x="5688515" y="987292"/>
          <a:ext cx="0" cy="447044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BEDD6B-96F5-4578-A4B4-F6EC259AE579}">
      <dsp:nvSpPr>
        <dsp:cNvPr id="0" name=""/>
        <dsp:cNvSpPr/>
      </dsp:nvSpPr>
      <dsp:spPr>
        <a:xfrm>
          <a:off x="5812694" y="1136307"/>
          <a:ext cx="2351207" cy="2011701"/>
        </a:xfrm>
        <a:prstGeom prst="rect">
          <a:avLst/>
        </a:prstGeom>
        <a:blipFill>
          <a:blip xmlns:r="http://schemas.openxmlformats.org/officeDocument/2006/relationships" r:embed="rId3">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A6C9E1-A0B3-4F08-8768-C12B96A74213}">
      <dsp:nvSpPr>
        <dsp:cNvPr id="0" name=""/>
        <dsp:cNvSpPr/>
      </dsp:nvSpPr>
      <dsp:spPr>
        <a:xfrm>
          <a:off x="5663055" y="2980865"/>
          <a:ext cx="2653360" cy="227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a:lnSpc>
              <a:spcPct val="90000"/>
            </a:lnSpc>
            <a:spcBef>
              <a:spcPct val="0"/>
            </a:spcBef>
            <a:spcAft>
              <a:spcPct val="15000"/>
            </a:spcAft>
            <a:buChar char="•"/>
          </a:pPr>
          <a:endParaRPr lang="pt-BR" sz="1800" b="0" kern="1200" dirty="0">
            <a:solidFill>
              <a:schemeClr val="tx1"/>
            </a:solidFill>
          </a:endParaRPr>
        </a:p>
        <a:p>
          <a:pPr marL="171450" lvl="1" indent="-171450" algn="l" defTabSz="800100">
            <a:lnSpc>
              <a:spcPct val="90000"/>
            </a:lnSpc>
            <a:spcBef>
              <a:spcPct val="0"/>
            </a:spcBef>
            <a:spcAft>
              <a:spcPct val="15000"/>
            </a:spcAft>
            <a:buChar char="•"/>
          </a:pPr>
          <a:r>
            <a:rPr lang="pt-BR" sz="1800" b="0" kern="1200" dirty="0">
              <a:latin typeface="Calibri" pitchFamily="34" charset="0"/>
              <a:cs typeface="Arial" pitchFamily="34" charset="0"/>
            </a:rPr>
            <a:t>Elaboração do relatório preliminar</a:t>
          </a:r>
          <a:endParaRPr lang="pt-BR" sz="1800" b="0" kern="1200" dirty="0">
            <a:solidFill>
              <a:schemeClr val="tx1"/>
            </a:solidFill>
          </a:endParaRPr>
        </a:p>
        <a:p>
          <a:pPr marL="171450" lvl="1" indent="-171450" algn="l" defTabSz="800100">
            <a:lnSpc>
              <a:spcPct val="90000"/>
            </a:lnSpc>
            <a:spcBef>
              <a:spcPct val="0"/>
            </a:spcBef>
            <a:spcAft>
              <a:spcPct val="15000"/>
            </a:spcAft>
            <a:buChar char="•"/>
          </a:pPr>
          <a:r>
            <a:rPr lang="pt-BR" sz="1800" b="0" kern="1200" dirty="0">
              <a:latin typeface="Calibri" pitchFamily="34" charset="0"/>
              <a:cs typeface="Arial" pitchFamily="34" charset="0"/>
            </a:rPr>
            <a:t>Incorporação dos esclarecimentos dos responsáveis e comentários dos gestores</a:t>
          </a:r>
          <a:endParaRPr lang="pt-BR" sz="1800" b="0" kern="1200" dirty="0">
            <a:solidFill>
              <a:schemeClr val="tx1"/>
            </a:solidFill>
          </a:endParaRPr>
        </a:p>
        <a:p>
          <a:pPr marL="171450" lvl="1" indent="-171450" algn="l" defTabSz="800100">
            <a:lnSpc>
              <a:spcPct val="90000"/>
            </a:lnSpc>
            <a:spcBef>
              <a:spcPct val="0"/>
            </a:spcBef>
            <a:spcAft>
              <a:spcPct val="15000"/>
            </a:spcAft>
            <a:buChar char="•"/>
          </a:pPr>
          <a:r>
            <a:rPr lang="pt-BR" sz="1800" b="0" kern="1200" dirty="0">
              <a:latin typeface="Calibri" pitchFamily="34" charset="0"/>
              <a:cs typeface="Arial" pitchFamily="34" charset="0"/>
            </a:rPr>
            <a:t>Concepção do relatório final</a:t>
          </a:r>
          <a:endParaRPr lang="pt-BR" sz="1800" b="0" kern="1200" dirty="0">
            <a:solidFill>
              <a:schemeClr val="tx1"/>
            </a:solidFill>
          </a:endParaRPr>
        </a:p>
      </dsp:txBody>
      <dsp:txXfrm>
        <a:off x="5663055" y="2980865"/>
        <a:ext cx="2653360" cy="2271274"/>
      </dsp:txXfrm>
    </dsp:sp>
    <dsp:sp modelId="{2A01331E-2F51-4A4C-BDDD-ECB308696B0B}">
      <dsp:nvSpPr>
        <dsp:cNvPr id="0" name=""/>
        <dsp:cNvSpPr/>
      </dsp:nvSpPr>
      <dsp:spPr>
        <a:xfrm>
          <a:off x="5688515" y="490576"/>
          <a:ext cx="2483581" cy="496716"/>
        </a:xfrm>
        <a:prstGeom prst="rect">
          <a:avLst/>
        </a:prstGeom>
        <a:solidFill>
          <a:schemeClr val="accent6">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pt-BR" sz="2600" kern="1200" dirty="0">
              <a:solidFill>
                <a:schemeClr val="tx1"/>
              </a:solidFill>
            </a:rPr>
            <a:t>RELATÓRIO</a:t>
          </a:r>
        </a:p>
      </dsp:txBody>
      <dsp:txXfrm>
        <a:off x="5688515" y="490576"/>
        <a:ext cx="2483581" cy="496716"/>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D1B1362-F81E-4053-89B0-F0C571E7DE89}" type="datetimeFigureOut">
              <a:rPr lang="pt-BR" smtClean="0"/>
              <a:t>08/06/2016</a:t>
            </a:fld>
            <a:endParaRPr lang="pt-BR"/>
          </a:p>
        </p:txBody>
      </p:sp>
      <p:sp>
        <p:nvSpPr>
          <p:cNvPr id="4" name="Espaço Reservado para Rodapé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0D71D47-5FCD-4B10-87ED-E27378D20716}" type="slidenum">
              <a:rPr lang="pt-BR" smtClean="0"/>
              <a:t>‹nº›</a:t>
            </a:fld>
            <a:endParaRPr lang="pt-BR"/>
          </a:p>
        </p:txBody>
      </p:sp>
    </p:spTree>
    <p:extLst>
      <p:ext uri="{BB962C8B-B14F-4D97-AF65-F5344CB8AC3E}">
        <p14:creationId xmlns:p14="http://schemas.microsoft.com/office/powerpoint/2010/main" val="4225889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9FEF815-0110-414B-A2AC-DA2D1C7F1605}" type="datetimeFigureOut">
              <a:rPr lang="pt-BR" smtClean="0"/>
              <a:t>08/06/2016</a:t>
            </a:fld>
            <a:endParaRPr lang="pt-BR"/>
          </a:p>
        </p:txBody>
      </p:sp>
      <p:sp>
        <p:nvSpPr>
          <p:cNvPr id="4" name="Espaço Reservado para Imagem de Sli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462B8BB-D08A-4619-B6CE-58F56318D332}" type="slidenum">
              <a:rPr lang="pt-BR" smtClean="0"/>
              <a:t>‹nº›</a:t>
            </a:fld>
            <a:endParaRPr lang="pt-BR"/>
          </a:p>
        </p:txBody>
      </p:sp>
    </p:spTree>
    <p:extLst>
      <p:ext uri="{BB962C8B-B14F-4D97-AF65-F5344CB8AC3E}">
        <p14:creationId xmlns:p14="http://schemas.microsoft.com/office/powerpoint/2010/main" val="650250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a:t>Boa tarde</a:t>
            </a:r>
            <a:r>
              <a:rPr lang="pt-BR" baseline="0" dirty="0"/>
              <a:t>! Eu sou Fernanda Guimarães, Analista Judiciário do TRE-BA, atualmente à frente da Seção de Auditoria, e o objetivo dessa explanação é compartilhar com os Senhores a experiência da Secretaria de Controle Interno do TRE-BA, na realização de Auditoria de Avaliação de Controles Internos, em nível de entidade. É relevante registrar que essa auditoria foi realizada pela então Chefe da SEAUD e atual Coordenadora da área, Ana Rejane Catunda de Carvalho e por mim, bem como que os trabalhos contaram com a orientação do Prof. Antônio Alves de Carvalho Neto, Auditor do TCU, a quem, desde já, registramos, mais uma vez, nosso profundo agradecimento.</a:t>
            </a: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a:t>
            </a:fld>
            <a:endParaRPr lang="pt-BR"/>
          </a:p>
        </p:txBody>
      </p:sp>
    </p:spTree>
    <p:extLst>
      <p:ext uri="{BB962C8B-B14F-4D97-AF65-F5344CB8AC3E}">
        <p14:creationId xmlns:p14="http://schemas.microsoft.com/office/powerpoint/2010/main" val="2630707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a:t>Nosso plano de trabalho</a:t>
            </a:r>
            <a:r>
              <a:rPr lang="pt-BR" baseline="0" dirty="0"/>
              <a:t> consiste em fazer uma breve explanação sobre a </a:t>
            </a:r>
            <a:r>
              <a:rPr lang="pt-BR" dirty="0"/>
              <a:t>Auditoria de Avaliação de Controles Internos, em nível de entidade,</a:t>
            </a:r>
            <a:r>
              <a:rPr lang="pt-BR" baseline="0" dirty="0"/>
              <a:t> e seus objetivos, com ênfase na vantagem diferencial do método, consistente na utilização do modelo referencial teórico/metodológico circunscrito ao COSO associado à aplicação de Questionário de Avaliação de Controles Internos (QACI). Pretende-se, ainda, </a:t>
            </a:r>
            <a:r>
              <a:rPr lang="pt-BR" sz="1200" kern="1200" baseline="0" dirty="0">
                <a:solidFill>
                  <a:schemeClr val="tx1"/>
                </a:solidFill>
                <a:effectLst/>
                <a:latin typeface="+mn-lt"/>
                <a:ea typeface="+mn-ea"/>
                <a:cs typeface="+mn-cs"/>
              </a:rPr>
              <a:t>registrar as principais dificuldades encontradas e também as lições aprendidas, para que os Tribunais que pretendam realizar ação fiscalizatória similar possam aprimorar o método e chegar, mais facilmente, aos resultados alcançados pelo nosso Regional.</a:t>
            </a:r>
            <a:endParaRPr lang="pt-BR" sz="120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2</a:t>
            </a:fld>
            <a:endParaRPr lang="pt-BR"/>
          </a:p>
        </p:txBody>
      </p:sp>
    </p:spTree>
    <p:extLst>
      <p:ext uri="{BB962C8B-B14F-4D97-AF65-F5344CB8AC3E}">
        <p14:creationId xmlns:p14="http://schemas.microsoft.com/office/powerpoint/2010/main" val="4232996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Preliminarmente</a:t>
            </a:r>
            <a:r>
              <a:rPr lang="pt-BR" baseline="0" dirty="0"/>
              <a:t>, faz-se necessário estabelecer distinção conceitual ente controle interno em nível de atividades e controle interno em nível de entidade, objeto do trabalho. O controle interno em nível de atividade, também conhecido como controle interno em nível de processo ou transação, constitui, basicamente, aquele conjunto de atividades de controle intrínseco a cada processo organizacional. Os controles em nível de atividade estão relacionados a tarefas pontuais, aprovações, revisões, supervisões, autorizações, estabelecimento de fluxo, </a:t>
            </a:r>
            <a:r>
              <a:rPr lang="pt-BR" baseline="0" dirty="0" err="1"/>
              <a:t>manualização</a:t>
            </a:r>
            <a:r>
              <a:rPr lang="pt-BR" baseline="0" dirty="0"/>
              <a:t> de procedimentos, utilização de </a:t>
            </a:r>
            <a:r>
              <a:rPr lang="pt-BR" i="1" baseline="0" dirty="0" err="1"/>
              <a:t>check</a:t>
            </a:r>
            <a:r>
              <a:rPr lang="pt-BR" i="1" baseline="0" dirty="0"/>
              <a:t> </a:t>
            </a:r>
            <a:r>
              <a:rPr lang="pt-BR" i="1" baseline="0" dirty="0" err="1"/>
              <a:t>list</a:t>
            </a:r>
            <a:r>
              <a:rPr lang="pt-BR" i="1" baseline="0" dirty="0"/>
              <a:t> </a:t>
            </a:r>
            <a:r>
              <a:rPr lang="pt-BR" i="0" baseline="0" dirty="0"/>
              <a:t>e de sistemas informatizados</a:t>
            </a:r>
            <a:r>
              <a:rPr lang="pt-BR" baseline="0" dirty="0"/>
              <a:t>, enfim, a mecanismos de controle que permeiam cada transação ou atividade organizacional em linha de processo.</a:t>
            </a:r>
          </a:p>
          <a:p>
            <a:r>
              <a:rPr lang="pt-BR" baseline="0" dirty="0"/>
              <a:t>O controle interno em nível de entidade, por sua vez, fornece a base para uma boa governança e para o gerenciamento de riscos da organização.</a:t>
            </a: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3</a:t>
            </a:fld>
            <a:endParaRPr lang="pt-BR"/>
          </a:p>
        </p:txBody>
      </p:sp>
    </p:spTree>
    <p:extLst>
      <p:ext uri="{BB962C8B-B14F-4D97-AF65-F5344CB8AC3E}">
        <p14:creationId xmlns:p14="http://schemas.microsoft.com/office/powerpoint/2010/main" val="116471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a:solidFill>
                  <a:schemeClr val="tx1"/>
                </a:solidFill>
                <a:effectLst/>
                <a:latin typeface="+mn-lt"/>
                <a:ea typeface="+mn-ea"/>
                <a:cs typeface="+mn-cs"/>
              </a:rPr>
              <a:t>Referenciado no modelo COSO, aqui representado por uma matriz tridimensional, também conhecida como cubo COSO, o sistema de controle interno de uma organização, ou seja, em nível de entidade, passa pela configuração de </a:t>
            </a:r>
            <a:r>
              <a:rPr lang="pt-BR" sz="1200" b="1" kern="1200" dirty="0">
                <a:solidFill>
                  <a:schemeClr val="tx1"/>
                </a:solidFill>
                <a:effectLst/>
                <a:latin typeface="+mn-lt"/>
                <a:ea typeface="+mn-ea"/>
                <a:cs typeface="+mn-cs"/>
              </a:rPr>
              <a:t>um ambiente interno ou de controle</a:t>
            </a:r>
            <a:r>
              <a:rPr lang="pt-BR" sz="1200" kern="1200" dirty="0">
                <a:solidFill>
                  <a:schemeClr val="tx1"/>
                </a:solidFill>
                <a:effectLst/>
                <a:latin typeface="+mn-lt"/>
                <a:ea typeface="+mn-ea"/>
                <a:cs typeface="+mn-cs"/>
              </a:rPr>
              <a:t> que demonstre preocupação com integridade e valores éticos; competência e desenvolvimento de pessoas; reforço à cultura de responsabilização; condução dos negócios balizada por práticas denotadoras de baixa tolerância a riscos; e concepção de estrutura administrativa e de governança compatível com a complexidade das atividades desenvolvidas pela organização no desempenho de sua missão institucional. Espera-se, ainda, que a organização </a:t>
            </a:r>
            <a:r>
              <a:rPr lang="pt-BR" sz="1200" b="1" kern="1200" dirty="0">
                <a:solidFill>
                  <a:schemeClr val="tx1"/>
                </a:solidFill>
                <a:effectLst/>
                <a:latin typeface="+mn-lt"/>
                <a:ea typeface="+mn-ea"/>
                <a:cs typeface="+mn-cs"/>
              </a:rPr>
              <a:t>fixe objetivos</a:t>
            </a:r>
            <a:r>
              <a:rPr lang="pt-BR" sz="1200" kern="1200" dirty="0">
                <a:solidFill>
                  <a:schemeClr val="tx1"/>
                </a:solidFill>
                <a:effectLst/>
                <a:latin typeface="+mn-lt"/>
                <a:ea typeface="+mn-ea"/>
                <a:cs typeface="+mn-cs"/>
              </a:rPr>
              <a:t>, </a:t>
            </a:r>
            <a:r>
              <a:rPr lang="pt-BR" sz="1200" b="1" kern="1200" dirty="0">
                <a:solidFill>
                  <a:schemeClr val="tx1"/>
                </a:solidFill>
                <a:effectLst/>
                <a:latin typeface="+mn-lt"/>
                <a:ea typeface="+mn-ea"/>
                <a:cs typeface="+mn-cs"/>
              </a:rPr>
              <a:t>identifique eventos ou riscos-chave impeditivos de seu alcance</a:t>
            </a:r>
            <a:r>
              <a:rPr lang="pt-BR" sz="1200" kern="1200" dirty="0">
                <a:solidFill>
                  <a:schemeClr val="tx1"/>
                </a:solidFill>
                <a:effectLst/>
                <a:latin typeface="+mn-lt"/>
                <a:ea typeface="+mn-ea"/>
                <a:cs typeface="+mn-cs"/>
              </a:rPr>
              <a:t>, </a:t>
            </a:r>
            <a:r>
              <a:rPr lang="pt-BR" sz="1200" b="1" kern="1200" dirty="0">
                <a:solidFill>
                  <a:schemeClr val="tx1"/>
                </a:solidFill>
                <a:effectLst/>
                <a:latin typeface="+mn-lt"/>
                <a:ea typeface="+mn-ea"/>
                <a:cs typeface="+mn-cs"/>
              </a:rPr>
              <a:t>dimensionando-os segundo escala de probabilidade</a:t>
            </a:r>
            <a:r>
              <a:rPr lang="pt-BR" sz="1200" kern="1200" dirty="0">
                <a:solidFill>
                  <a:schemeClr val="tx1"/>
                </a:solidFill>
                <a:effectLst/>
                <a:latin typeface="+mn-lt"/>
                <a:ea typeface="+mn-ea"/>
                <a:cs typeface="+mn-cs"/>
              </a:rPr>
              <a:t> </a:t>
            </a:r>
            <a:r>
              <a:rPr lang="pt-BR" sz="1200" b="1" kern="1200" dirty="0">
                <a:solidFill>
                  <a:schemeClr val="tx1"/>
                </a:solidFill>
                <a:effectLst/>
                <a:latin typeface="+mn-lt"/>
                <a:ea typeface="+mn-ea"/>
                <a:cs typeface="+mn-cs"/>
              </a:rPr>
              <a:t>e impacto</a:t>
            </a:r>
            <a:r>
              <a:rPr lang="pt-BR" sz="1200" kern="1200" dirty="0">
                <a:solidFill>
                  <a:schemeClr val="tx1"/>
                </a:solidFill>
                <a:effectLst/>
                <a:latin typeface="+mn-lt"/>
                <a:ea typeface="+mn-ea"/>
                <a:cs typeface="+mn-cs"/>
              </a:rPr>
              <a:t>, propondo, ainda, </a:t>
            </a:r>
            <a:r>
              <a:rPr lang="pt-BR" sz="1200" b="1" kern="1200" dirty="0">
                <a:solidFill>
                  <a:schemeClr val="tx1"/>
                </a:solidFill>
                <a:effectLst/>
                <a:latin typeface="+mn-lt"/>
                <a:ea typeface="+mn-ea"/>
                <a:cs typeface="+mn-cs"/>
              </a:rPr>
              <a:t>respostas</a:t>
            </a:r>
            <a:r>
              <a:rPr lang="pt-BR" sz="1200" kern="1200" dirty="0">
                <a:solidFill>
                  <a:schemeClr val="tx1"/>
                </a:solidFill>
                <a:effectLst/>
                <a:latin typeface="+mn-lt"/>
                <a:ea typeface="+mn-ea"/>
                <a:cs typeface="+mn-cs"/>
              </a:rPr>
              <a:t> adequadas a sua efetiva mitigação. Também é importante que a organização institua </a:t>
            </a:r>
            <a:r>
              <a:rPr lang="pt-BR" sz="1200" b="1" kern="1200" dirty="0">
                <a:solidFill>
                  <a:schemeClr val="tx1"/>
                </a:solidFill>
                <a:effectLst/>
                <a:latin typeface="+mn-lt"/>
                <a:ea typeface="+mn-ea"/>
                <a:cs typeface="+mn-cs"/>
              </a:rPr>
              <a:t>atividades de controle </a:t>
            </a:r>
            <a:r>
              <a:rPr lang="pt-BR" sz="1200" kern="1200" dirty="0">
                <a:solidFill>
                  <a:schemeClr val="tx1"/>
                </a:solidFill>
                <a:effectLst/>
                <a:latin typeface="+mn-lt"/>
                <a:ea typeface="+mn-ea"/>
                <a:cs typeface="+mn-cs"/>
              </a:rPr>
              <a:t>de modo a assegurar que as respostas preventivas e </a:t>
            </a:r>
            <a:r>
              <a:rPr lang="pt-BR" sz="1200" kern="1200" dirty="0" err="1">
                <a:solidFill>
                  <a:schemeClr val="tx1"/>
                </a:solidFill>
                <a:effectLst/>
                <a:latin typeface="+mn-lt"/>
                <a:ea typeface="+mn-ea"/>
                <a:cs typeface="+mn-cs"/>
              </a:rPr>
              <a:t>detectivas</a:t>
            </a:r>
            <a:r>
              <a:rPr lang="pt-BR" sz="1200" kern="1200" dirty="0">
                <a:solidFill>
                  <a:schemeClr val="tx1"/>
                </a:solidFill>
                <a:effectLst/>
                <a:latin typeface="+mn-lt"/>
                <a:ea typeface="+mn-ea"/>
                <a:cs typeface="+mn-cs"/>
              </a:rPr>
              <a:t> instituídas sejam efetivamente executadas, passando, inclusive, por um sistema de </a:t>
            </a:r>
            <a:r>
              <a:rPr lang="pt-BR" sz="1200" b="1" kern="1200" dirty="0">
                <a:solidFill>
                  <a:schemeClr val="tx1"/>
                </a:solidFill>
                <a:effectLst/>
                <a:latin typeface="+mn-lt"/>
                <a:ea typeface="+mn-ea"/>
                <a:cs typeface="+mn-cs"/>
              </a:rPr>
              <a:t>informação e comunicação</a:t>
            </a:r>
            <a:r>
              <a:rPr lang="pt-BR" sz="1200" kern="1200" dirty="0">
                <a:solidFill>
                  <a:schemeClr val="tx1"/>
                </a:solidFill>
                <a:effectLst/>
                <a:latin typeface="+mn-lt"/>
                <a:ea typeface="+mn-ea"/>
                <a:cs typeface="+mn-cs"/>
              </a:rPr>
              <a:t> adequado, e, por fim, pelas atividades de </a:t>
            </a:r>
            <a:r>
              <a:rPr lang="pt-BR" sz="1200" b="1" kern="1200" dirty="0">
                <a:solidFill>
                  <a:schemeClr val="tx1"/>
                </a:solidFill>
                <a:effectLst/>
                <a:latin typeface="+mn-lt"/>
                <a:ea typeface="+mn-ea"/>
                <a:cs typeface="+mn-cs"/>
              </a:rPr>
              <a:t>monitoramento</a:t>
            </a:r>
            <a:r>
              <a:rPr lang="pt-BR" sz="1200" kern="1200" dirty="0">
                <a:solidFill>
                  <a:schemeClr val="tx1"/>
                </a:solidFill>
                <a:effectLst/>
                <a:latin typeface="+mn-lt"/>
                <a:ea typeface="+mn-ea"/>
                <a:cs typeface="+mn-cs"/>
              </a:rPr>
              <a:t> relacionadas, basicamente, aos três níveis de defesa organizacionais, sendo o primeiro associado à supervisão gerencial contínua e direta sobre os processos organizacionais; o segundo ao sistema de gerenciamento de riscos e de aspectos de conformidade regulatória, quando se tem departamentos de </a:t>
            </a:r>
            <a:r>
              <a:rPr lang="pt-BR" sz="1200" i="1" kern="1200" dirty="0" err="1">
                <a:solidFill>
                  <a:schemeClr val="tx1"/>
                </a:solidFill>
                <a:effectLst/>
                <a:latin typeface="+mn-lt"/>
                <a:ea typeface="+mn-ea"/>
                <a:cs typeface="+mn-cs"/>
              </a:rPr>
              <a:t>complience</a:t>
            </a:r>
            <a:r>
              <a:rPr lang="pt-BR" sz="1200" kern="1200" dirty="0">
                <a:solidFill>
                  <a:schemeClr val="tx1"/>
                </a:solidFill>
                <a:effectLst/>
                <a:latin typeface="+mn-lt"/>
                <a:ea typeface="+mn-ea"/>
                <a:cs typeface="+mn-cs"/>
              </a:rPr>
              <a:t> ou de acompanhamento da gestão; e o terceiro nível associado à atividade da auditoria interna, exercida por unidade independente com linha de reporte direta</a:t>
            </a:r>
            <a:r>
              <a:rPr lang="pt-BR" sz="1200" kern="1200" baseline="0" dirty="0">
                <a:solidFill>
                  <a:schemeClr val="tx1"/>
                </a:solidFill>
                <a:effectLst/>
                <a:latin typeface="+mn-lt"/>
                <a:ea typeface="+mn-ea"/>
                <a:cs typeface="+mn-cs"/>
              </a:rPr>
              <a:t> ao gestor máximo da organização, ocupada da avaliação e proposição de melhoria dos processos organizacionais, notadamente os de controle, riscos e governança</a:t>
            </a:r>
            <a:r>
              <a:rPr lang="pt-BR" sz="1200" kern="1200" dirty="0">
                <a:solidFill>
                  <a:schemeClr val="tx1"/>
                </a:solidFill>
                <a:effectLst/>
                <a:latin typeface="+mn-lt"/>
                <a:ea typeface="+mn-ea"/>
                <a:cs typeface="+mn-cs"/>
              </a:rPr>
              <a:t>. Nesse sentido, o sistema de controle interno em nível de entidade concebido sob a lógica desses cinco componentes tende a fornecer uma razoável segurança de que os objetivos organizacionais, sejam eles estratégicos, operacionais, de divulgação ou de conformidade, serão</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alcançados. Assim, a avaliação realizada pelo TRE-BA, em 2014, por meio de procedimento de auditoria, refere-se,</a:t>
            </a:r>
            <a:r>
              <a:rPr lang="pt-BR" sz="1200" kern="1200" baseline="0" dirty="0">
                <a:solidFill>
                  <a:schemeClr val="tx1"/>
                </a:solidFill>
                <a:effectLst/>
                <a:latin typeface="+mn-lt"/>
                <a:ea typeface="+mn-ea"/>
                <a:cs typeface="+mn-cs"/>
              </a:rPr>
              <a:t> portanto, ao sistema de controle interno em nível de entidade aqui explicitado.</a:t>
            </a:r>
            <a:endParaRPr lang="pt-BR" sz="12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4</a:t>
            </a:fld>
            <a:endParaRPr lang="pt-BR"/>
          </a:p>
        </p:txBody>
      </p:sp>
    </p:spTree>
    <p:extLst>
      <p:ext uri="{BB962C8B-B14F-4D97-AF65-F5344CB8AC3E}">
        <p14:creationId xmlns:p14="http://schemas.microsoft.com/office/powerpoint/2010/main" val="1466718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a:t>O objetivo da auditoria sob exame, consistiu em avaliar o desenho, ou seja, a adequação e suficiência, e a efetividade do sistema de controle interno instituído pelo TRE-BA visando mitigar riscos ao alcance dos macro objetivos do Órgão, aqui considerados aqueles relacionados às atividades finalísticas da organização, contemplados, inclusive, nos objetivos definidos no planejamento estratégico institucional. </a:t>
            </a:r>
          </a:p>
          <a:p>
            <a:r>
              <a:rPr lang="pt-BR" baseline="0" dirty="0"/>
              <a:t>O método utilizado, conforme já sinalizado, consistiu na adoção de modelo conceitual/metodológico referenciado no COSO, que reúne critérios </a:t>
            </a:r>
            <a:r>
              <a:rPr lang="pt-BR" sz="1200" kern="1200" dirty="0">
                <a:solidFill>
                  <a:schemeClr val="tx1"/>
                </a:solidFill>
                <a:effectLst/>
                <a:latin typeface="+mn-lt"/>
                <a:ea typeface="+mn-ea"/>
                <a:cs typeface="+mn-cs"/>
              </a:rPr>
              <a:t>práticos para o</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estabelecimento de controles internos e sua avaliação, </a:t>
            </a:r>
            <a:r>
              <a:rPr lang="pt-BR" baseline="0" dirty="0"/>
              <a:t>associado à técnica de questionário, no caso o “Questionário de Avaliação de Controles Internos”, também conhecido como QACI.</a:t>
            </a:r>
            <a:endParaRPr lang="pt-BR" sz="1200" kern="1200" dirty="0">
              <a:solidFill>
                <a:schemeClr val="tx1"/>
              </a:solidFill>
              <a:effectLst/>
              <a:latin typeface="+mn-lt"/>
              <a:ea typeface="+mn-ea"/>
              <a:cs typeface="+mn-cs"/>
            </a:endParaRPr>
          </a:p>
          <a:p>
            <a:endParaRPr lang="pt-BR" baseline="0"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5</a:t>
            </a:fld>
            <a:endParaRPr lang="pt-BR"/>
          </a:p>
        </p:txBody>
      </p:sp>
    </p:spTree>
    <p:extLst>
      <p:ext uri="{BB962C8B-B14F-4D97-AF65-F5344CB8AC3E}">
        <p14:creationId xmlns:p14="http://schemas.microsoft.com/office/powerpoint/2010/main" val="529987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Nosso</a:t>
            </a:r>
            <a:r>
              <a:rPr lang="pt-BR" baseline="0" dirty="0"/>
              <a:t> QACI restou composto por 25 assertivas relacionadas aos 5 componentes do COSO – ambiente interno ou de controle; avaliação de riscos; atividade de controle; informação e comunicação; e monitoramento. Para avaliação ou atribuição de pontuação aos quesitos utilizou-se escala bipolar psicométrica, composta por variáveis de 1 a 5, oportunizando ao universo pesquisado manifestar seu grau de concordância com cada afirmação apresentada.</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6</a:t>
            </a:fld>
            <a:endParaRPr lang="pt-BR"/>
          </a:p>
        </p:txBody>
      </p:sp>
    </p:spTree>
    <p:extLst>
      <p:ext uri="{BB962C8B-B14F-4D97-AF65-F5344CB8AC3E}">
        <p14:creationId xmlns:p14="http://schemas.microsoft.com/office/powerpoint/2010/main" val="454475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a:t>
            </a:r>
            <a:r>
              <a:rPr lang="pt-BR" baseline="0" dirty="0"/>
              <a:t> interpretação dos resultados apurados, procedeu-se ao enquadramento da pontuação média verificada, por componente e relativamente ao sistema de controle interno como um todo, em intervalos numéricos e respectiva conceituação previamente definida.</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7</a:t>
            </a:fld>
            <a:endParaRPr lang="pt-BR"/>
          </a:p>
        </p:txBody>
      </p:sp>
    </p:spTree>
    <p:extLst>
      <p:ext uri="{BB962C8B-B14F-4D97-AF65-F5344CB8AC3E}">
        <p14:creationId xmlns:p14="http://schemas.microsoft.com/office/powerpoint/2010/main" val="2539906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baseline="0" dirty="0"/>
              <a:t>A vantagem diferencial do método consiste justamente na possibilidade </a:t>
            </a:r>
            <a:r>
              <a:rPr lang="pt-BR" sz="1200" kern="1200" baseline="0" dirty="0">
                <a:solidFill>
                  <a:schemeClr val="tx1"/>
                </a:solidFill>
                <a:effectLst/>
                <a:latin typeface="+mn-lt"/>
                <a:ea typeface="+mn-ea"/>
                <a:cs typeface="+mn-cs"/>
              </a:rPr>
              <a:t>de se obter um diagnóstico objetivo acerca do sistema de contro</a:t>
            </a:r>
            <a:r>
              <a:rPr lang="pt-BR" sz="1200" kern="1200" dirty="0">
                <a:solidFill>
                  <a:schemeClr val="tx1"/>
                </a:solidFill>
                <a:effectLst/>
                <a:latin typeface="+mn-lt"/>
                <a:ea typeface="+mn-ea"/>
                <a:cs typeface="+mn-cs"/>
              </a:rPr>
              <a:t>le interno organizacional</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como um todo, bem como perceber avanços ou pontos ainda a desenvolver, de forma segmentada, ou seja, por cada componente considerado.</a:t>
            </a:r>
          </a:p>
          <a:p>
            <a:r>
              <a:rPr lang="pt-BR" dirty="0"/>
              <a:t>Assim, ao avaliarmos</a:t>
            </a:r>
            <a:r>
              <a:rPr lang="pt-BR" baseline="0" dirty="0"/>
              <a:t> o sistema de controle interno, em nível de entidade, do TRE-BA, foi possível concluir que o conjunto de políticas, estruturas e medidas de controle, instituídas pelo Tribunal, em nível de entidade, para mitigação de riscos ao alcance de seus objetivos, foi avaliado com pontuação global consubstanciada na nota 3,00, representativa de conceito “insatisfatório”, considerada a escala interpretativa utilizada. Não obstante, dois dos cinco componentes avaliados obtiveram conceito satisfatório – ambiente interno e atividades de controle. Por outro lado, o aspecto avaliado que mais contribuiu para a conceituação negativa do sistema de controle interno do TRE-BA e que, portanto, demanda atuação direcionada e urgente da gestão, considerada a classificação inadequada apurada, corresponde ao componente avaliação de riscos.</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8</a:t>
            </a:fld>
            <a:endParaRPr lang="pt-BR"/>
          </a:p>
        </p:txBody>
      </p:sp>
    </p:spTree>
    <p:extLst>
      <p:ext uri="{BB962C8B-B14F-4D97-AF65-F5344CB8AC3E}">
        <p14:creationId xmlns:p14="http://schemas.microsoft.com/office/powerpoint/2010/main" val="10856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Explicitada a vantagem diferencial do método, trazemos para os Senhores, a título de conhecimento, </a:t>
            </a:r>
            <a:r>
              <a:rPr lang="pt-BR" baseline="0" dirty="0"/>
              <a:t>um recorte do QACI utilizado. Notem que se trata da avaliação do componente ambiente interno, notadamente de aspectos relacionados ao elemento integridade e valores éticos. Este, especificamente, é o papel de trabalho destinado a tabular resultados dos questionários respondidos por gestores dos níveis estratégico, tático e operacional, totalizando 16 unidades administrativas respondentes. </a:t>
            </a:r>
            <a:r>
              <a:rPr lang="pt-BR" u="none" baseline="0" dirty="0"/>
              <a:t>Observem que, no campo referente à avaliação, foram lançados os quantitativos de opiniões, por pontuação conferida, sendo calculado o percentual de participação e peso de cada pontuação no resultado final apurado, por assertiva. Assim, a média da pontuação conferida a cada assertiva integrante do elemento, resultou na pontuação do deste, assim como a média da pontuação conferida a cada assertiva integrante do componente, resultou no conceito final deste e a média das 25 assertivas resultou na pontuação final de todo o sistema de controle interno do Tribunal.</a:t>
            </a:r>
            <a:endParaRPr lang="pt-BR" u="none"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9</a:t>
            </a:fld>
            <a:endParaRPr lang="pt-BR"/>
          </a:p>
        </p:txBody>
      </p:sp>
    </p:spTree>
    <p:extLst>
      <p:ext uri="{BB962C8B-B14F-4D97-AF65-F5344CB8AC3E}">
        <p14:creationId xmlns:p14="http://schemas.microsoft.com/office/powerpoint/2010/main" val="1034770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a:t>Este é o recorte do papel de trabalho destinado a tabular a relativização efetuada pela SEAUD, de modo a assegurar a fidedignidade do diagnóstico. Notem que a pontuação do componente aqui registrada difere daquela aferida pela gestão (3,36/3,30) e foi a que efetivamente subsidiou as conclusões e encaminhamentos da auditoria.</a:t>
            </a: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10</a:t>
            </a:fld>
            <a:endParaRPr lang="pt-BR"/>
          </a:p>
        </p:txBody>
      </p:sp>
    </p:spTree>
    <p:extLst>
      <p:ext uri="{BB962C8B-B14F-4D97-AF65-F5344CB8AC3E}">
        <p14:creationId xmlns:p14="http://schemas.microsoft.com/office/powerpoint/2010/main" val="497788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fluxo</a:t>
            </a:r>
            <a:r>
              <a:rPr lang="pt-BR" baseline="0" dirty="0"/>
              <a:t> do processo de auditoria se desenvolveu da seguinte forma: na fase de planejamento foi reservado tempo para nivelamento de conhecimentos da equipe designada. Construída a visão geral do objeto, elaborou-se a matriz de planejamento, concebeu-se o QACI e demais papéis de trabalho utilizados na compilação de manifestações e tabulação dos resultados. Na fase de execução foram aplicadas as técnicas de auditoria – aplicação de QACI, realização de entrevistas com as unidades integrantes do universo pesquisado e exame documental das demais fontes de informação selecionadas – PEI 2012-2014, relatórios de gestão 2012 e 2013, e relatório da auditoria Coordenada CNJ/TSE/TRE-BA, sobre a temática, referente ao exercício 2013. Na fase de execução também foi elaborado o mapa de achados preliminar. Na fase de elaboração de relatório, construiu-se o relatório preliminar e, após incorporação dos esclarecimentos dos responsáveis e comentários de gestores, chegou-se ao relatório final.</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11</a:t>
            </a:fld>
            <a:endParaRPr lang="pt-BR"/>
          </a:p>
        </p:txBody>
      </p:sp>
    </p:spTree>
    <p:extLst>
      <p:ext uri="{BB962C8B-B14F-4D97-AF65-F5344CB8AC3E}">
        <p14:creationId xmlns:p14="http://schemas.microsoft.com/office/powerpoint/2010/main" val="1041227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As</a:t>
            </a:r>
            <a:r>
              <a:rPr lang="pt-BR" baseline="0" dirty="0"/>
              <a:t> principais dificuldades encontradas corresponderam à c</a:t>
            </a:r>
            <a:r>
              <a:rPr lang="pt-BR" sz="1200" dirty="0"/>
              <a:t>apacitação formal parcial da equipe de auditoria designada, demandando tempo para estudos e nivelamento de conhecimentos; relativa imaturidade dos gestores em gerenciamento de riscos e instituição de controles internos,</a:t>
            </a:r>
            <a:r>
              <a:rPr lang="pt-BR" sz="1200" baseline="0" dirty="0"/>
              <a:t> demandando, conforme noticiado anteriormente, inserção de conceitos ao longo do questionário utilizado; não </a:t>
            </a:r>
            <a:r>
              <a:rPr lang="pt-BR" sz="1200" dirty="0"/>
              <a:t>utilização de ferramenta informatizada para coleta de dados e tabulação de resultados, limitando a amostra</a:t>
            </a:r>
            <a:r>
              <a:rPr lang="pt-BR" sz="1200" baseline="0" dirty="0"/>
              <a:t> pesquisada; e p</a:t>
            </a:r>
            <a:r>
              <a:rPr lang="pt-BR" sz="1200" dirty="0"/>
              <a:t>razo referencial de 20 dias úteis para planejamento, execução e elaboração de relatório constante do art. 18 da Resolução CNJ nº 171/2013.</a:t>
            </a: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12</a:t>
            </a:fld>
            <a:endParaRPr lang="pt-BR"/>
          </a:p>
        </p:txBody>
      </p:sp>
    </p:spTree>
    <p:extLst>
      <p:ext uri="{BB962C8B-B14F-4D97-AF65-F5344CB8AC3E}">
        <p14:creationId xmlns:p14="http://schemas.microsoft.com/office/powerpoint/2010/main" val="516982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spcAft>
                <a:spcPts val="1200"/>
              </a:spcAft>
              <a:buFont typeface="Wingdings" panose="05000000000000000000" pitchFamily="2" charset="2"/>
              <a:buNone/>
            </a:pPr>
            <a:r>
              <a:rPr lang="pt-BR" sz="1200" dirty="0"/>
              <a:t>Como lições aprendidas, para aperfeiçoamento do método</a:t>
            </a:r>
            <a:r>
              <a:rPr lang="pt-BR" sz="1200" baseline="0" dirty="0"/>
              <a:t> em ações fiscalizatórias futuras, percebeu-se a necessidade: de e</a:t>
            </a:r>
            <a:r>
              <a:rPr lang="pt-BR" sz="1200" dirty="0"/>
              <a:t>missão de comunicados de auditoria distintos, sendo um para a fase de planejamento e outro para a execução e elaboração do relatório, consoante faculta o art. 18, da Resolução CNJ nº 171/2013, ampliando,</a:t>
            </a:r>
            <a:r>
              <a:rPr lang="pt-BR" sz="1200" baseline="0" dirty="0"/>
              <a:t> assim, o prazo para realização dos trabalhos, assegurando tempo razoável para a fase de planejamento; avaliou-se ainda necessário realizar reunião de abertura dos trabalhos com gestores e demais colaboradores do Órgão de modo a sensibilizá-los para a relevância da temática e importância da auditoria; e percebeu-se a necessidade de utilização de ferramenta informatizada do tipo questionário Web em substituição às planilhas Excel utilizadas, permitindo, assim, a ampliação da amostra pesquisada para todos os servidores dos diversos estratos organizacionais, contemplando, gestores, servidores e magistrados da capital e interior do Estado.</a:t>
            </a:r>
            <a:endParaRPr lang="pt-BR" sz="1200"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13</a:t>
            </a:fld>
            <a:endParaRPr lang="pt-BR"/>
          </a:p>
        </p:txBody>
      </p:sp>
    </p:spTree>
    <p:extLst>
      <p:ext uri="{BB962C8B-B14F-4D97-AF65-F5344CB8AC3E}">
        <p14:creationId xmlns:p14="http://schemas.microsoft.com/office/powerpoint/2010/main" val="577733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spcAft>
                <a:spcPts val="1200"/>
              </a:spcAft>
              <a:buFont typeface="Wingdings" panose="05000000000000000000" pitchFamily="2" charset="2"/>
              <a:buNone/>
            </a:pPr>
            <a:r>
              <a:rPr lang="pt-BR" sz="1200" dirty="0"/>
              <a:t>A realização</a:t>
            </a:r>
            <a:r>
              <a:rPr lang="pt-BR" sz="1200" baseline="0" dirty="0"/>
              <a:t> de auditoria de avaliação de controles internos em nível de entidade, referenciada no modelo COSO e mediante utilização de técnica de aplicação de questionário de avaliação de controles internos fornece diagnóstico objetivo global, e também segmentado, acerca do desenho e efetividade das políticas, práticas e medidas de controle instituídas pela gestão visando mitigar riscos ao alcance dos macro objetivos organizacionais. Também evidencia aspectos em que a organização já registrou avanços e outros ainda deficitários, portanto carentes de atuação da gestão, determinando, inclusive, o grau de urgência a ser considerado. Subsidia a gestão de riscos organizacional e fornece bases para a implantação de práticas alinhadas à boa governança. </a:t>
            </a:r>
          </a:p>
          <a:p>
            <a:pPr marL="0" indent="0">
              <a:spcAft>
                <a:spcPts val="1200"/>
              </a:spcAft>
              <a:buFont typeface="Wingdings" panose="05000000000000000000" pitchFamily="2" charset="2"/>
              <a:buNone/>
            </a:pPr>
            <a:r>
              <a:rPr lang="pt-BR" sz="1200" baseline="0" dirty="0"/>
              <a:t>Nesse sentido, considerando que o negócio da unidade de auditoria interna é avaliar, de forma independente, objetiva e sistemática, os processos organizacionais, notadamente aqueles relacionados a controle, gerenciamento de riscos e governança, a realização de auditoria de controle interno em nível de entidade, constitui princípio para agregação de valor a qualquer gestão.</a:t>
            </a:r>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14</a:t>
            </a:fld>
            <a:endParaRPr lang="pt-BR"/>
          </a:p>
        </p:txBody>
      </p:sp>
    </p:spTree>
    <p:extLst>
      <p:ext uri="{BB962C8B-B14F-4D97-AF65-F5344CB8AC3E}">
        <p14:creationId xmlns:p14="http://schemas.microsoft.com/office/powerpoint/2010/main" val="1785739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Bom esse foi o caminho trilhado</a:t>
            </a:r>
            <a:r>
              <a:rPr lang="pt-BR" baseline="0" dirty="0"/>
              <a:t> pelo TRE-BA na realização da Auditoria de Avaliação de Controles Interno em Nível de Entidade, e esperamos ter contribuído para melhor compreensão da temática e do método utilizado. Agradecemos à organização do evento pela oportunidade de compartilhar a experiência e a todos os presentes pela atenção dispensada.</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15</a:t>
            </a:fld>
            <a:endParaRPr lang="pt-BR"/>
          </a:p>
        </p:txBody>
      </p:sp>
    </p:spTree>
    <p:extLst>
      <p:ext uri="{BB962C8B-B14F-4D97-AF65-F5344CB8AC3E}">
        <p14:creationId xmlns:p14="http://schemas.microsoft.com/office/powerpoint/2010/main" val="3184413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Colocamo-nos desde já à</a:t>
            </a:r>
            <a:r>
              <a:rPr lang="pt-BR" baseline="0" dirty="0"/>
              <a:t> disposição para esclarecimento de dúvidas ou prestação de maiores informações, bem como para compartilhar papéis de trabalho utilizados.</a:t>
            </a:r>
            <a:endParaRPr lang="pt-BR" dirty="0"/>
          </a:p>
        </p:txBody>
      </p:sp>
      <p:sp>
        <p:nvSpPr>
          <p:cNvPr id="4" name="Espaço Reservado para Número de Slide 3"/>
          <p:cNvSpPr>
            <a:spLocks noGrp="1"/>
          </p:cNvSpPr>
          <p:nvPr>
            <p:ph type="sldNum" sz="quarter" idx="10"/>
          </p:nvPr>
        </p:nvSpPr>
        <p:spPr/>
        <p:txBody>
          <a:bodyPr/>
          <a:lstStyle/>
          <a:p>
            <a:fld id="{F462B8BB-D08A-4619-B6CE-58F56318D332}" type="slidenum">
              <a:rPr lang="pt-BR" smtClean="0"/>
              <a:t>16</a:t>
            </a:fld>
            <a:endParaRPr lang="pt-BR"/>
          </a:p>
        </p:txBody>
      </p:sp>
    </p:spTree>
    <p:extLst>
      <p:ext uri="{BB962C8B-B14F-4D97-AF65-F5344CB8AC3E}">
        <p14:creationId xmlns:p14="http://schemas.microsoft.com/office/powerpoint/2010/main" val="3180929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ide_Mestre_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4CB992B-DBC3-48C1-97D0-5FB59C1B510F}" type="slidenum">
              <a:rPr lang="pt-BR" smtClean="0"/>
              <a:t>‹nº›</a:t>
            </a:fld>
            <a:endParaRPr lang="pt-B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ayout Personalizado">
    <p:spTree>
      <p:nvGrpSpPr>
        <p:cNvPr id="1" name=""/>
        <p:cNvGrpSpPr/>
        <p:nvPr/>
      </p:nvGrpSpPr>
      <p:grpSpPr>
        <a:xfrm>
          <a:off x="0" y="0"/>
          <a:ext cx="0" cy="0"/>
          <a:chOff x="0" y="0"/>
          <a:chExt cx="0" cy="0"/>
        </a:xfrm>
      </p:grpSpPr>
      <p:sp>
        <p:nvSpPr>
          <p:cNvPr id="2" name="Fluxograma: Documento 1"/>
          <p:cNvSpPr/>
          <p:nvPr userDrawn="1"/>
        </p:nvSpPr>
        <p:spPr>
          <a:xfrm rot="10560000">
            <a:off x="-8163" y="6050580"/>
            <a:ext cx="9180000" cy="360709"/>
          </a:xfrm>
          <a:prstGeom prst="flowChartDocumen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Fluxograma: Documento 2"/>
          <p:cNvSpPr/>
          <p:nvPr userDrawn="1"/>
        </p:nvSpPr>
        <p:spPr>
          <a:xfrm rot="10680000">
            <a:off x="-28565" y="6206640"/>
            <a:ext cx="9180000" cy="368149"/>
          </a:xfrm>
          <a:prstGeom prst="flowChartDocumen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luxograma: Documento 3"/>
          <p:cNvSpPr/>
          <p:nvPr userDrawn="1"/>
        </p:nvSpPr>
        <p:spPr>
          <a:xfrm rot="10800000">
            <a:off x="-28033" y="6342231"/>
            <a:ext cx="9180000" cy="519947"/>
          </a:xfrm>
          <a:prstGeom prst="flowChartDocumen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5" name="Grupo 4"/>
          <p:cNvGrpSpPr/>
          <p:nvPr userDrawn="1"/>
        </p:nvGrpSpPr>
        <p:grpSpPr>
          <a:xfrm>
            <a:off x="8100392" y="1700808"/>
            <a:ext cx="907332" cy="4863493"/>
            <a:chOff x="7856428" y="437715"/>
            <a:chExt cx="1143694" cy="6130446"/>
          </a:xfrm>
        </p:grpSpPr>
        <p:grpSp>
          <p:nvGrpSpPr>
            <p:cNvPr id="6" name="Grupo 5"/>
            <p:cNvGrpSpPr/>
            <p:nvPr/>
          </p:nvGrpSpPr>
          <p:grpSpPr>
            <a:xfrm rot="16419946">
              <a:off x="6899310" y="4467349"/>
              <a:ext cx="3073166" cy="1128458"/>
              <a:chOff x="4917853" y="3891707"/>
              <a:chExt cx="3551254" cy="1247650"/>
            </a:xfrm>
          </p:grpSpPr>
          <p:grpSp>
            <p:nvGrpSpPr>
              <p:cNvPr id="40" name="Grupo 39"/>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65" name="Cubo 64"/>
                <p:cNvSpPr/>
                <p:nvPr/>
              </p:nvSpPr>
              <p:spPr>
                <a:xfrm>
                  <a:off x="7260960" y="99775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Cubo 65"/>
                <p:cNvSpPr/>
                <p:nvPr/>
              </p:nvSpPr>
              <p:spPr>
                <a:xfrm>
                  <a:off x="7795706" y="14692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Cubo 66"/>
                <p:cNvSpPr/>
                <p:nvPr/>
              </p:nvSpPr>
              <p:spPr>
                <a:xfrm>
                  <a:off x="7800186" y="100401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Cubo 67"/>
                <p:cNvSpPr/>
                <p:nvPr/>
              </p:nvSpPr>
              <p:spPr>
                <a:xfrm>
                  <a:off x="7112597"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Cubo 68"/>
                <p:cNvSpPr/>
                <p:nvPr/>
              </p:nvSpPr>
              <p:spPr>
                <a:xfrm>
                  <a:off x="7641513"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Cubo 69"/>
                <p:cNvSpPr/>
                <p:nvPr/>
              </p:nvSpPr>
              <p:spPr>
                <a:xfrm>
                  <a:off x="7112596" y="115014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Cubo 70"/>
                <p:cNvSpPr/>
                <p:nvPr/>
              </p:nvSpPr>
              <p:spPr>
                <a:xfrm>
                  <a:off x="7635237" y="115641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1" name="Grupo 40"/>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58" name="Cubo 57"/>
                <p:cNvSpPr/>
                <p:nvPr/>
              </p:nvSpPr>
              <p:spPr>
                <a:xfrm>
                  <a:off x="3398514" y="193458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Cubo 58"/>
                <p:cNvSpPr/>
                <p:nvPr/>
              </p:nvSpPr>
              <p:spPr>
                <a:xfrm>
                  <a:off x="3933260" y="240610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Cubo 59"/>
                <p:cNvSpPr/>
                <p:nvPr/>
              </p:nvSpPr>
              <p:spPr>
                <a:xfrm>
                  <a:off x="3937740" y="194084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Cubo 60"/>
                <p:cNvSpPr/>
                <p:nvPr/>
              </p:nvSpPr>
              <p:spPr>
                <a:xfrm>
                  <a:off x="3250151"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ubo 61"/>
                <p:cNvSpPr/>
                <p:nvPr/>
              </p:nvSpPr>
              <p:spPr>
                <a:xfrm>
                  <a:off x="3779067"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Cubo 62"/>
                <p:cNvSpPr/>
                <p:nvPr/>
              </p:nvSpPr>
              <p:spPr>
                <a:xfrm>
                  <a:off x="3250150" y="20869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Cubo 63"/>
                <p:cNvSpPr/>
                <p:nvPr/>
              </p:nvSpPr>
              <p:spPr>
                <a:xfrm>
                  <a:off x="3772791" y="209324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2" name="Grupo 41"/>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51" name="Cubo 50"/>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2" name="Cubo 51"/>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Cubo 52"/>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4" name="Cubo 53"/>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Cubo 54"/>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ubo 55"/>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Cubo 56"/>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3" name="Grupo 42"/>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44" name="Cubo 43"/>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 name="Cubo 44"/>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Cubo 45"/>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Cubo 46"/>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Cubo 47"/>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Cubo 48"/>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Cubo 49"/>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7" name="Grupo 6"/>
            <p:cNvGrpSpPr/>
            <p:nvPr/>
          </p:nvGrpSpPr>
          <p:grpSpPr>
            <a:xfrm rot="16419946">
              <a:off x="6884074" y="1410069"/>
              <a:ext cx="3073166" cy="1128458"/>
              <a:chOff x="4917853" y="3891707"/>
              <a:chExt cx="3551254" cy="1247650"/>
            </a:xfrm>
          </p:grpSpPr>
          <p:grpSp>
            <p:nvGrpSpPr>
              <p:cNvPr id="8" name="Grupo 7"/>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 name="Grupo 9"/>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spTree>
    <p:extLst>
      <p:ext uri="{BB962C8B-B14F-4D97-AF65-F5344CB8AC3E}">
        <p14:creationId xmlns:p14="http://schemas.microsoft.com/office/powerpoint/2010/main" val="3613704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Layout Personalizado">
    <p:spTree>
      <p:nvGrpSpPr>
        <p:cNvPr id="1" name=""/>
        <p:cNvGrpSpPr/>
        <p:nvPr/>
      </p:nvGrpSpPr>
      <p:grpSpPr>
        <a:xfrm>
          <a:off x="0" y="0"/>
          <a:ext cx="0" cy="0"/>
          <a:chOff x="0" y="0"/>
          <a:chExt cx="0" cy="0"/>
        </a:xfrm>
      </p:grpSpPr>
      <p:grpSp>
        <p:nvGrpSpPr>
          <p:cNvPr id="5" name="Grupo 4"/>
          <p:cNvGrpSpPr/>
          <p:nvPr userDrawn="1"/>
        </p:nvGrpSpPr>
        <p:grpSpPr>
          <a:xfrm>
            <a:off x="8100392" y="1700808"/>
            <a:ext cx="907332" cy="4863493"/>
            <a:chOff x="7856428" y="437715"/>
            <a:chExt cx="1143694" cy="6130446"/>
          </a:xfrm>
        </p:grpSpPr>
        <p:grpSp>
          <p:nvGrpSpPr>
            <p:cNvPr id="6" name="Grupo 5"/>
            <p:cNvGrpSpPr/>
            <p:nvPr/>
          </p:nvGrpSpPr>
          <p:grpSpPr>
            <a:xfrm rot="16419946">
              <a:off x="6899310" y="4467349"/>
              <a:ext cx="3073166" cy="1128458"/>
              <a:chOff x="4917853" y="3891707"/>
              <a:chExt cx="3551254" cy="1247650"/>
            </a:xfrm>
          </p:grpSpPr>
          <p:grpSp>
            <p:nvGrpSpPr>
              <p:cNvPr id="40" name="Grupo 39"/>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65" name="Cubo 64"/>
                <p:cNvSpPr/>
                <p:nvPr/>
              </p:nvSpPr>
              <p:spPr>
                <a:xfrm>
                  <a:off x="7260960" y="99775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Cubo 65"/>
                <p:cNvSpPr/>
                <p:nvPr/>
              </p:nvSpPr>
              <p:spPr>
                <a:xfrm>
                  <a:off x="7795706" y="14692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Cubo 66"/>
                <p:cNvSpPr/>
                <p:nvPr/>
              </p:nvSpPr>
              <p:spPr>
                <a:xfrm>
                  <a:off x="7800186" y="100401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Cubo 67"/>
                <p:cNvSpPr/>
                <p:nvPr/>
              </p:nvSpPr>
              <p:spPr>
                <a:xfrm>
                  <a:off x="7112597"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Cubo 68"/>
                <p:cNvSpPr/>
                <p:nvPr/>
              </p:nvSpPr>
              <p:spPr>
                <a:xfrm>
                  <a:off x="7641513"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Cubo 69"/>
                <p:cNvSpPr/>
                <p:nvPr/>
              </p:nvSpPr>
              <p:spPr>
                <a:xfrm>
                  <a:off x="7112596" y="115014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Cubo 70"/>
                <p:cNvSpPr/>
                <p:nvPr/>
              </p:nvSpPr>
              <p:spPr>
                <a:xfrm>
                  <a:off x="7635237" y="115641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1" name="Grupo 40"/>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58" name="Cubo 57"/>
                <p:cNvSpPr/>
                <p:nvPr/>
              </p:nvSpPr>
              <p:spPr>
                <a:xfrm>
                  <a:off x="3398514" y="193458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Cubo 58"/>
                <p:cNvSpPr/>
                <p:nvPr/>
              </p:nvSpPr>
              <p:spPr>
                <a:xfrm>
                  <a:off x="3933260" y="240610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Cubo 59"/>
                <p:cNvSpPr/>
                <p:nvPr/>
              </p:nvSpPr>
              <p:spPr>
                <a:xfrm>
                  <a:off x="3937740" y="194084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Cubo 60"/>
                <p:cNvSpPr/>
                <p:nvPr/>
              </p:nvSpPr>
              <p:spPr>
                <a:xfrm>
                  <a:off x="3250151"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ubo 61"/>
                <p:cNvSpPr/>
                <p:nvPr/>
              </p:nvSpPr>
              <p:spPr>
                <a:xfrm>
                  <a:off x="3779067"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Cubo 62"/>
                <p:cNvSpPr/>
                <p:nvPr/>
              </p:nvSpPr>
              <p:spPr>
                <a:xfrm>
                  <a:off x="3250150" y="20869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Cubo 63"/>
                <p:cNvSpPr/>
                <p:nvPr/>
              </p:nvSpPr>
              <p:spPr>
                <a:xfrm>
                  <a:off x="3772791" y="209324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2" name="Grupo 41"/>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51" name="Cubo 50"/>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2" name="Cubo 51"/>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Cubo 52"/>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4" name="Cubo 53"/>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Cubo 54"/>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ubo 55"/>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Cubo 56"/>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3" name="Grupo 42"/>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44" name="Cubo 43"/>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 name="Cubo 44"/>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Cubo 45"/>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Cubo 46"/>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Cubo 47"/>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Cubo 48"/>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Cubo 49"/>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7" name="Grupo 6"/>
            <p:cNvGrpSpPr/>
            <p:nvPr/>
          </p:nvGrpSpPr>
          <p:grpSpPr>
            <a:xfrm rot="16419946">
              <a:off x="6884074" y="1410069"/>
              <a:ext cx="3073166" cy="1128458"/>
              <a:chOff x="4917853" y="3891707"/>
              <a:chExt cx="3551254" cy="1247650"/>
            </a:xfrm>
          </p:grpSpPr>
          <p:grpSp>
            <p:nvGrpSpPr>
              <p:cNvPr id="8" name="Grupo 7"/>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 name="Grupo 9"/>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spTree>
    <p:extLst>
      <p:ext uri="{BB962C8B-B14F-4D97-AF65-F5344CB8AC3E}">
        <p14:creationId xmlns:p14="http://schemas.microsoft.com/office/powerpoint/2010/main" val="954495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ítulo e conteúd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4CB992B-DBC3-48C1-97D0-5FB59C1B510F}" type="slidenum">
              <a:rPr lang="pt-BR" smtClean="0"/>
              <a:t>‹nº›</a:t>
            </a:fld>
            <a:endParaRPr lang="pt-BR"/>
          </a:p>
        </p:txBody>
      </p:sp>
      <p:grpSp>
        <p:nvGrpSpPr>
          <p:cNvPr id="7" name="Grupo 6"/>
          <p:cNvGrpSpPr/>
          <p:nvPr userDrawn="1"/>
        </p:nvGrpSpPr>
        <p:grpSpPr>
          <a:xfrm rot="5400000">
            <a:off x="7392299" y="5096519"/>
            <a:ext cx="2255110" cy="792280"/>
            <a:chOff x="4917853" y="3891707"/>
            <a:chExt cx="3551254" cy="1247650"/>
          </a:xfrm>
        </p:grpSpPr>
        <p:grpSp>
          <p:nvGrpSpPr>
            <p:cNvPr id="8" name="Grupo 7"/>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 name="Grupo 9"/>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ítulo e conteúd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4CB992B-DBC3-48C1-97D0-5FB59C1B510F}" type="slidenum">
              <a:rPr lang="pt-BR" smtClean="0"/>
              <a:t>‹nº›</a:t>
            </a:fld>
            <a:endParaRPr lang="pt-BR"/>
          </a:p>
        </p:txBody>
      </p:sp>
      <p:grpSp>
        <p:nvGrpSpPr>
          <p:cNvPr id="7" name="Grupo 6"/>
          <p:cNvGrpSpPr/>
          <p:nvPr userDrawn="1"/>
        </p:nvGrpSpPr>
        <p:grpSpPr>
          <a:xfrm>
            <a:off x="6798674" y="5847080"/>
            <a:ext cx="2255110" cy="792280"/>
            <a:chOff x="4917853" y="3891707"/>
            <a:chExt cx="3551254" cy="1247650"/>
          </a:xfrm>
        </p:grpSpPr>
        <p:grpSp>
          <p:nvGrpSpPr>
            <p:cNvPr id="8" name="Grupo 7"/>
            <p:cNvGrpSpPr/>
            <p:nvPr/>
          </p:nvGrpSpPr>
          <p:grpSpPr>
            <a:xfrm rot="5721282">
              <a:off x="7567163" y="4085811"/>
              <a:ext cx="867091" cy="936797"/>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4216482">
              <a:off x="6643798" y="3856854"/>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 name="Grupo 9"/>
            <p:cNvGrpSpPr/>
            <p:nvPr/>
          </p:nvGrpSpPr>
          <p:grpSpPr>
            <a:xfrm rot="6748826">
              <a:off x="5871132" y="4233765"/>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4519737">
              <a:off x="4952367" y="4149801"/>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Tree>
    <p:extLst>
      <p:ext uri="{BB962C8B-B14F-4D97-AF65-F5344CB8AC3E}">
        <p14:creationId xmlns:p14="http://schemas.microsoft.com/office/powerpoint/2010/main" val="500901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abeçalho da Seção">
    <p:spTree>
      <p:nvGrpSpPr>
        <p:cNvPr id="1" name=""/>
        <p:cNvGrpSpPr/>
        <p:nvPr/>
      </p:nvGrpSpPr>
      <p:grpSpPr>
        <a:xfrm>
          <a:off x="0" y="0"/>
          <a:ext cx="0" cy="0"/>
          <a:chOff x="0" y="0"/>
          <a:chExt cx="0" cy="0"/>
        </a:xfrm>
      </p:grpSpPr>
      <p:grpSp>
        <p:nvGrpSpPr>
          <p:cNvPr id="40" name="Grupo 39"/>
          <p:cNvGrpSpPr/>
          <p:nvPr userDrawn="1"/>
        </p:nvGrpSpPr>
        <p:grpSpPr>
          <a:xfrm rot="20209053">
            <a:off x="8091652" y="5935382"/>
            <a:ext cx="687316" cy="650561"/>
            <a:chOff x="7555533" y="5587947"/>
            <a:chExt cx="1063279" cy="1006418"/>
          </a:xfrm>
        </p:grpSpPr>
        <p:grpSp>
          <p:nvGrpSpPr>
            <p:cNvPr id="10" name="Grupo 9"/>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8" name="Grupo 7"/>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108" name="Grupo 107"/>
          <p:cNvGrpSpPr/>
          <p:nvPr userDrawn="1"/>
        </p:nvGrpSpPr>
        <p:grpSpPr>
          <a:xfrm>
            <a:off x="7924776" y="5267384"/>
            <a:ext cx="757830" cy="723560"/>
            <a:chOff x="7924776" y="5267384"/>
            <a:chExt cx="757830" cy="723560"/>
          </a:xfrm>
        </p:grpSpPr>
        <p:grpSp>
          <p:nvGrpSpPr>
            <p:cNvPr id="42" name="Grupo 41"/>
            <p:cNvGrpSpPr/>
            <p:nvPr/>
          </p:nvGrpSpPr>
          <p:grpSpPr>
            <a:xfrm rot="17248440">
              <a:off x="8224857" y="5619214"/>
              <a:ext cx="357563" cy="385897"/>
              <a:chOff x="5150218" y="1257726"/>
              <a:chExt cx="1371600" cy="1275671"/>
            </a:xfrm>
            <a:solidFill>
              <a:schemeClr val="accent6"/>
            </a:solidFill>
            <a:effectLst>
              <a:outerShdw blurRad="50800" dist="63500" dir="2700000" algn="tl" rotWithShape="0">
                <a:prstClr val="black">
                  <a:alpha val="69000"/>
                </a:prstClr>
              </a:outerShdw>
            </a:effectLst>
          </p:grpSpPr>
          <p:sp>
            <p:nvSpPr>
              <p:cNvPr id="67" name="Cubo 66"/>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Cubo 67"/>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Cubo 68"/>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Cubo 69"/>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Cubo 70"/>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Cubo 71"/>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Cubo 72"/>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3" name="Grupo 42"/>
            <p:cNvGrpSpPr/>
            <p:nvPr/>
          </p:nvGrpSpPr>
          <p:grpSpPr>
            <a:xfrm rot="17248440">
              <a:off x="7939083" y="5527568"/>
              <a:ext cx="355926" cy="384539"/>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60" name="Cubo 59"/>
              <p:cNvSpPr/>
              <p:nvPr/>
            </p:nvSpPr>
            <p:spPr>
              <a:xfrm>
                <a:off x="3398514" y="193458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Cubo 60"/>
              <p:cNvSpPr/>
              <p:nvPr/>
            </p:nvSpPr>
            <p:spPr>
              <a:xfrm>
                <a:off x="3933260" y="240610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ubo 61"/>
              <p:cNvSpPr/>
              <p:nvPr/>
            </p:nvSpPr>
            <p:spPr>
              <a:xfrm>
                <a:off x="3937740" y="194084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Cubo 62"/>
              <p:cNvSpPr/>
              <p:nvPr/>
            </p:nvSpPr>
            <p:spPr>
              <a:xfrm>
                <a:off x="3250151"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Cubo 63"/>
              <p:cNvSpPr/>
              <p:nvPr/>
            </p:nvSpPr>
            <p:spPr>
              <a:xfrm>
                <a:off x="3779067"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Cubo 64"/>
              <p:cNvSpPr/>
              <p:nvPr/>
            </p:nvSpPr>
            <p:spPr>
              <a:xfrm>
                <a:off x="3250150" y="20869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Cubo 65"/>
              <p:cNvSpPr/>
              <p:nvPr/>
            </p:nvSpPr>
            <p:spPr>
              <a:xfrm>
                <a:off x="3772791" y="209324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4" name="Grupo 43"/>
            <p:cNvGrpSpPr/>
            <p:nvPr/>
          </p:nvGrpSpPr>
          <p:grpSpPr>
            <a:xfrm rot="17248440">
              <a:off x="8310876" y="5339120"/>
              <a:ext cx="357563" cy="385897"/>
              <a:chOff x="5150218" y="1257726"/>
              <a:chExt cx="1371600" cy="1275671"/>
            </a:xfrm>
            <a:solidFill>
              <a:schemeClr val="bg1"/>
            </a:solidFill>
            <a:effectLst>
              <a:outerShdw blurRad="50800" dist="63500" dir="2700000" algn="tl" rotWithShape="0">
                <a:prstClr val="black">
                  <a:alpha val="69000"/>
                </a:prstClr>
              </a:outerShdw>
            </a:effectLst>
          </p:grpSpPr>
          <p:sp>
            <p:nvSpPr>
              <p:cNvPr id="53" name="Cubo 52"/>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4" name="Cubo 53"/>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Cubo 54"/>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ubo 55"/>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Cubo 56"/>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ubo 57"/>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Cubo 58"/>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5" name="Grupo 44"/>
            <p:cNvGrpSpPr/>
            <p:nvPr/>
          </p:nvGrpSpPr>
          <p:grpSpPr>
            <a:xfrm rot="17248440">
              <a:off x="8024436" y="5253077"/>
              <a:ext cx="355926" cy="384539"/>
              <a:chOff x="7112596" y="997750"/>
              <a:chExt cx="1365322" cy="1271182"/>
            </a:xfrm>
            <a:solidFill>
              <a:srgbClr val="FFFF99"/>
            </a:solidFill>
            <a:effectLst>
              <a:outerShdw blurRad="50800" dist="63500" dir="2700000" algn="tl" rotWithShape="0">
                <a:prstClr val="black">
                  <a:alpha val="69000"/>
                </a:prstClr>
              </a:outerShdw>
            </a:effectLst>
          </p:grpSpPr>
          <p:sp>
            <p:nvSpPr>
              <p:cNvPr id="46" name="Cubo 45"/>
              <p:cNvSpPr/>
              <p:nvPr/>
            </p:nvSpPr>
            <p:spPr>
              <a:xfrm>
                <a:off x="7260960" y="99775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Cubo 46"/>
              <p:cNvSpPr/>
              <p:nvPr/>
            </p:nvSpPr>
            <p:spPr>
              <a:xfrm>
                <a:off x="7795706" y="14692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Cubo 47"/>
              <p:cNvSpPr/>
              <p:nvPr/>
            </p:nvSpPr>
            <p:spPr>
              <a:xfrm>
                <a:off x="7800186" y="100401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Cubo 48"/>
              <p:cNvSpPr/>
              <p:nvPr/>
            </p:nvSpPr>
            <p:spPr>
              <a:xfrm>
                <a:off x="7112597"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Cubo 49"/>
              <p:cNvSpPr/>
              <p:nvPr/>
            </p:nvSpPr>
            <p:spPr>
              <a:xfrm>
                <a:off x="7641513"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1" name="Cubo 50"/>
              <p:cNvSpPr/>
              <p:nvPr/>
            </p:nvSpPr>
            <p:spPr>
              <a:xfrm>
                <a:off x="7112596" y="115014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2" name="Cubo 51"/>
              <p:cNvSpPr/>
              <p:nvPr/>
            </p:nvSpPr>
            <p:spPr>
              <a:xfrm>
                <a:off x="7635237" y="115641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74" name="Grupo 73"/>
          <p:cNvGrpSpPr/>
          <p:nvPr userDrawn="1"/>
        </p:nvGrpSpPr>
        <p:grpSpPr>
          <a:xfrm rot="3309723">
            <a:off x="8157532" y="4651724"/>
            <a:ext cx="687316" cy="650560"/>
            <a:chOff x="7555533" y="5587947"/>
            <a:chExt cx="1063279" cy="1006418"/>
          </a:xfrm>
        </p:grpSpPr>
        <p:grpSp>
          <p:nvGrpSpPr>
            <p:cNvPr id="75" name="Grupo 74"/>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00" name="Cubo 99"/>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1" name="Cubo 100"/>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2" name="Cubo 101"/>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3" name="Cubo 102"/>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 name="Cubo 103"/>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5" name="Cubo 104"/>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6" name="Cubo 105"/>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76" name="Grupo 75"/>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93" name="Cubo 92"/>
              <p:cNvSpPr/>
              <p:nvPr/>
            </p:nvSpPr>
            <p:spPr>
              <a:xfrm>
                <a:off x="3398514" y="193458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Cubo 93"/>
              <p:cNvSpPr/>
              <p:nvPr/>
            </p:nvSpPr>
            <p:spPr>
              <a:xfrm>
                <a:off x="3933260" y="240610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5" name="Cubo 94"/>
              <p:cNvSpPr/>
              <p:nvPr/>
            </p:nvSpPr>
            <p:spPr>
              <a:xfrm>
                <a:off x="3937740" y="194084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Cubo 95"/>
              <p:cNvSpPr/>
              <p:nvPr/>
            </p:nvSpPr>
            <p:spPr>
              <a:xfrm>
                <a:off x="3250151"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7" name="Cubo 96"/>
              <p:cNvSpPr/>
              <p:nvPr/>
            </p:nvSpPr>
            <p:spPr>
              <a:xfrm>
                <a:off x="3779067" y="257106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Cubo 97"/>
              <p:cNvSpPr/>
              <p:nvPr/>
            </p:nvSpPr>
            <p:spPr>
              <a:xfrm>
                <a:off x="3250150" y="20869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9" name="Cubo 98"/>
              <p:cNvSpPr/>
              <p:nvPr/>
            </p:nvSpPr>
            <p:spPr>
              <a:xfrm>
                <a:off x="3772791" y="209324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77" name="Grupo 76"/>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86" name="Cubo 85"/>
              <p:cNvSpPr/>
              <p:nvPr/>
            </p:nvSpPr>
            <p:spPr>
              <a:xfrm>
                <a:off x="5298582" y="1262215"/>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Cubo 86"/>
              <p:cNvSpPr/>
              <p:nvPr/>
            </p:nvSpPr>
            <p:spPr>
              <a:xfrm>
                <a:off x="5844086" y="173373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Cubo 87"/>
              <p:cNvSpPr/>
              <p:nvPr/>
            </p:nvSpPr>
            <p:spPr>
              <a:xfrm>
                <a:off x="5837808" y="125772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Cubo 88"/>
              <p:cNvSpPr/>
              <p:nvPr/>
            </p:nvSpPr>
            <p:spPr>
              <a:xfrm>
                <a:off x="5150219"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Cubo 89"/>
              <p:cNvSpPr/>
              <p:nvPr/>
            </p:nvSpPr>
            <p:spPr>
              <a:xfrm>
                <a:off x="5679135" y="1898696"/>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Cubo 90"/>
              <p:cNvSpPr/>
              <p:nvPr/>
            </p:nvSpPr>
            <p:spPr>
              <a:xfrm>
                <a:off x="5150218" y="1414607"/>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Cubo 91"/>
              <p:cNvSpPr/>
              <p:nvPr/>
            </p:nvSpPr>
            <p:spPr>
              <a:xfrm>
                <a:off x="5672859" y="1410118"/>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78" name="Grupo 77"/>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79" name="Cubo 78"/>
              <p:cNvSpPr/>
              <p:nvPr/>
            </p:nvSpPr>
            <p:spPr>
              <a:xfrm>
                <a:off x="7260960" y="997750"/>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Cubo 79"/>
              <p:cNvSpPr/>
              <p:nvPr/>
            </p:nvSpPr>
            <p:spPr>
              <a:xfrm>
                <a:off x="7795706" y="146927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Cubo 80"/>
              <p:cNvSpPr/>
              <p:nvPr/>
            </p:nvSpPr>
            <p:spPr>
              <a:xfrm>
                <a:off x="7800186" y="1004019"/>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Cubo 81"/>
              <p:cNvSpPr/>
              <p:nvPr/>
            </p:nvSpPr>
            <p:spPr>
              <a:xfrm>
                <a:off x="7112597"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Cubo 82"/>
              <p:cNvSpPr/>
              <p:nvPr/>
            </p:nvSpPr>
            <p:spPr>
              <a:xfrm>
                <a:off x="7641513" y="163423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Cubo 83"/>
              <p:cNvSpPr/>
              <p:nvPr/>
            </p:nvSpPr>
            <p:spPr>
              <a:xfrm>
                <a:off x="7112596" y="1150142"/>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Cubo 84"/>
              <p:cNvSpPr/>
              <p:nvPr/>
            </p:nvSpPr>
            <p:spPr>
              <a:xfrm>
                <a:off x="7635237" y="1156411"/>
                <a:ext cx="677732" cy="634701"/>
              </a:xfrm>
              <a:prstGeom prst="cube">
                <a:avLst/>
              </a:prstGeom>
              <a:grp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abeçalho da Seção">
    <p:spTree>
      <p:nvGrpSpPr>
        <p:cNvPr id="1" name=""/>
        <p:cNvGrpSpPr/>
        <p:nvPr/>
      </p:nvGrpSpPr>
      <p:grpSpPr>
        <a:xfrm>
          <a:off x="0" y="0"/>
          <a:ext cx="0" cy="0"/>
          <a:chOff x="0" y="0"/>
          <a:chExt cx="0" cy="0"/>
        </a:xfrm>
      </p:grpSpPr>
      <p:grpSp>
        <p:nvGrpSpPr>
          <p:cNvPr id="40" name="Grupo 39"/>
          <p:cNvGrpSpPr/>
          <p:nvPr userDrawn="1"/>
        </p:nvGrpSpPr>
        <p:grpSpPr>
          <a:xfrm rot="16719677">
            <a:off x="7841379" y="5652292"/>
            <a:ext cx="1051612" cy="995376"/>
            <a:chOff x="7555533" y="5587947"/>
            <a:chExt cx="1063279" cy="1006418"/>
          </a:xfrm>
        </p:grpSpPr>
        <p:grpSp>
          <p:nvGrpSpPr>
            <p:cNvPr id="10" name="Grupo 9"/>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8" name="Grupo 7"/>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107" name="Grupo 106"/>
          <p:cNvGrpSpPr/>
          <p:nvPr userDrawn="1"/>
        </p:nvGrpSpPr>
        <p:grpSpPr>
          <a:xfrm rot="20455434">
            <a:off x="8091269" y="5005265"/>
            <a:ext cx="680917" cy="644504"/>
            <a:chOff x="7555533" y="5587947"/>
            <a:chExt cx="1063279" cy="1006418"/>
          </a:xfrm>
        </p:grpSpPr>
        <p:grpSp>
          <p:nvGrpSpPr>
            <p:cNvPr id="109" name="Grupo 108"/>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34" name="Cubo 133"/>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5" name="Cubo 134"/>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6" name="Cubo 135"/>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7" name="Cubo 136"/>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8" name="Cubo 137"/>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9" name="Cubo 138"/>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0" name="Cubo 139"/>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0" name="Grupo 109"/>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127" name="Cubo 126"/>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8" name="Cubo 127"/>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9" name="Cubo 128"/>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0" name="Cubo 129"/>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1" name="Cubo 130"/>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2" name="Cubo 131"/>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3" name="Cubo 132"/>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1" name="Grupo 110"/>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120" name="Cubo 119"/>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Cubo 120"/>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Cubo 121"/>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3" name="Cubo 122"/>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4" name="Cubo 123"/>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5" name="Cubo 124"/>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6" name="Cubo 125"/>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2" name="Grupo 111"/>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113" name="Cubo 112"/>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4" name="Cubo 113"/>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5" name="Cubo 114"/>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6" name="Cubo 115"/>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7" name="Cubo 116"/>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8" name="Cubo 117"/>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9" name="Cubo 118"/>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grpSp>
        <p:nvGrpSpPr>
          <p:cNvPr id="141" name="Grupo 140"/>
          <p:cNvGrpSpPr/>
          <p:nvPr userDrawn="1"/>
        </p:nvGrpSpPr>
        <p:grpSpPr>
          <a:xfrm rot="8115168">
            <a:off x="7938127" y="4347268"/>
            <a:ext cx="680917" cy="644504"/>
            <a:chOff x="7555533" y="5587947"/>
            <a:chExt cx="1063279" cy="1006418"/>
          </a:xfrm>
        </p:grpSpPr>
        <p:grpSp>
          <p:nvGrpSpPr>
            <p:cNvPr id="142" name="Grupo 141"/>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67" name="Cubo 166"/>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8" name="Cubo 167"/>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9" name="Cubo 168"/>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0" name="Cubo 169"/>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1" name="Cubo 170"/>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2" name="Cubo 171"/>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3" name="Cubo 172"/>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3" name="Grupo 142"/>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160" name="Cubo 159"/>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1" name="Cubo 160"/>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2" name="Cubo 161"/>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 name="Cubo 162"/>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4" name="Cubo 163"/>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5" name="Cubo 164"/>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6" name="Cubo 165"/>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4" name="Grupo 143"/>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153" name="Cubo 152"/>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4" name="Cubo 153"/>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5" name="Cubo 154"/>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6" name="Cubo 155"/>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7" name="Cubo 156"/>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8" name="Cubo 157"/>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9" name="Cubo 158"/>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5" name="Grupo 144"/>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146" name="Cubo 145"/>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7" name="Cubo 146"/>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8" name="Cubo 147"/>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9" name="Cubo 148"/>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0" name="Cubo 149"/>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1" name="Cubo 150"/>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2" name="Cubo 151"/>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Tree>
    <p:extLst>
      <p:ext uri="{BB962C8B-B14F-4D97-AF65-F5344CB8AC3E}">
        <p14:creationId xmlns:p14="http://schemas.microsoft.com/office/powerpoint/2010/main" val="2406690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abeçalho da Seção">
    <p:spTree>
      <p:nvGrpSpPr>
        <p:cNvPr id="1" name=""/>
        <p:cNvGrpSpPr/>
        <p:nvPr/>
      </p:nvGrpSpPr>
      <p:grpSpPr>
        <a:xfrm>
          <a:off x="0" y="0"/>
          <a:ext cx="0" cy="0"/>
          <a:chOff x="0" y="0"/>
          <a:chExt cx="0" cy="0"/>
        </a:xfrm>
      </p:grpSpPr>
      <p:grpSp>
        <p:nvGrpSpPr>
          <p:cNvPr id="40" name="Grupo 39"/>
          <p:cNvGrpSpPr/>
          <p:nvPr userDrawn="1"/>
        </p:nvGrpSpPr>
        <p:grpSpPr>
          <a:xfrm rot="16719677">
            <a:off x="7841379" y="5652292"/>
            <a:ext cx="1051612" cy="995376"/>
            <a:chOff x="7555533" y="5587947"/>
            <a:chExt cx="1063279" cy="1006418"/>
          </a:xfrm>
        </p:grpSpPr>
        <p:grpSp>
          <p:nvGrpSpPr>
            <p:cNvPr id="10" name="Grupo 9"/>
            <p:cNvGrpSpPr/>
            <p:nvPr/>
          </p:nvGrpSpPr>
          <p:grpSpPr>
            <a:xfrm rot="5400000">
              <a:off x="7577450" y="5566030"/>
              <a:ext cx="553150" cy="596984"/>
              <a:chOff x="5150218" y="1257726"/>
              <a:chExt cx="1371600" cy="1275671"/>
            </a:xfrm>
            <a:solidFill>
              <a:schemeClr val="accent6"/>
            </a:solidFill>
            <a:effectLst>
              <a:outerShdw blurRad="50800" dist="63500" dir="2700000" algn="tl" rotWithShape="0">
                <a:prstClr val="black">
                  <a:alpha val="69000"/>
                </a:prstClr>
              </a:outerShdw>
            </a:effectLst>
          </p:grpSpPr>
          <p:sp>
            <p:nvSpPr>
              <p:cNvPr id="19" name="Cubo 18"/>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ubo 22"/>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 name="Grupo 8"/>
            <p:cNvGrpSpPr/>
            <p:nvPr/>
          </p:nvGrpSpPr>
          <p:grpSpPr>
            <a:xfrm rot="5400000">
              <a:off x="8044503" y="5570188"/>
              <a:ext cx="550618" cy="594883"/>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26" name="Cubo 25"/>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ubo 29"/>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1" name="Grupo 10"/>
            <p:cNvGrpSpPr/>
            <p:nvPr/>
          </p:nvGrpSpPr>
          <p:grpSpPr>
            <a:xfrm rot="5400000">
              <a:off x="7580630" y="6019298"/>
              <a:ext cx="553150" cy="596984"/>
              <a:chOff x="5150218" y="1257726"/>
              <a:chExt cx="1371600" cy="1275671"/>
            </a:xfrm>
            <a:solidFill>
              <a:schemeClr val="bg1"/>
            </a:solidFill>
            <a:effectLst>
              <a:outerShdw blurRad="50800" dist="63500" dir="2700000" algn="tl" rotWithShape="0">
                <a:prstClr val="black">
                  <a:alpha val="69000"/>
                </a:prstClr>
              </a:outerShdw>
            </a:effectLst>
          </p:grpSpPr>
          <p:sp>
            <p:nvSpPr>
              <p:cNvPr id="12" name="Cubo 11"/>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ubo 12"/>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ubo 13"/>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ubo 14"/>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ubo 15"/>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8" name="Grupo 7"/>
            <p:cNvGrpSpPr/>
            <p:nvPr/>
          </p:nvGrpSpPr>
          <p:grpSpPr>
            <a:xfrm rot="5400000">
              <a:off x="8046062" y="6014879"/>
              <a:ext cx="550618" cy="594883"/>
              <a:chOff x="7112596" y="997750"/>
              <a:chExt cx="1365322" cy="1271182"/>
            </a:xfrm>
            <a:solidFill>
              <a:srgbClr val="FFFF99"/>
            </a:solidFill>
            <a:effectLst>
              <a:outerShdw blurRad="50800" dist="63500" dir="2700000" algn="tl" rotWithShape="0">
                <a:prstClr val="black">
                  <a:alpha val="69000"/>
                </a:prstClr>
              </a:outerShdw>
            </a:effectLst>
          </p:grpSpPr>
          <p:sp>
            <p:nvSpPr>
              <p:cNvPr id="33" name="Cubo 32"/>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ubo 36"/>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Tree>
    <p:extLst>
      <p:ext uri="{BB962C8B-B14F-4D97-AF65-F5344CB8AC3E}">
        <p14:creationId xmlns:p14="http://schemas.microsoft.com/office/powerpoint/2010/main" val="757386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DAAB2BB-8B67-4151-9881-7CEACEB794B2}" type="datetimeFigureOut">
              <a:rPr lang="pt-BR" smtClean="0"/>
              <a:t>08/06/2016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Date Placeholder 6"/>
          <p:cNvSpPr>
            <a:spLocks noGrp="1"/>
          </p:cNvSpPr>
          <p:nvPr>
            <p:ph type="dt" sz="half" idx="10"/>
          </p:nvPr>
        </p:nvSpPr>
        <p:spPr/>
        <p:txBody>
          <a:bodyPr/>
          <a:lstStyle/>
          <a:p>
            <a:fld id="{CDAAB2BB-8B67-4151-9881-7CEACEB794B2}" type="datetimeFigureOut">
              <a:rPr lang="pt-BR" smtClean="0"/>
              <a:t>08/06/2016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Date Placeholder 2"/>
          <p:cNvSpPr>
            <a:spLocks noGrp="1"/>
          </p:cNvSpPr>
          <p:nvPr>
            <p:ph type="dt" sz="half" idx="10"/>
          </p:nvPr>
        </p:nvSpPr>
        <p:spPr/>
        <p:txBody>
          <a:bodyPr/>
          <a:lstStyle/>
          <a:p>
            <a:fld id="{CDAAB2BB-8B67-4151-9881-7CEACEB794B2}" type="datetimeFigureOut">
              <a:rPr lang="pt-BR" smtClean="0"/>
              <a:t>08/06/2016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AB2BB-8B67-4151-9881-7CEACEB794B2}" type="datetimeFigureOut">
              <a:rPr lang="pt-BR" smtClean="0"/>
              <a:t>08/06/2016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pt-BR"/>
              <a:t>Clique para editar o título mestre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CDAAB2BB-8B67-4151-9881-7CEACEB794B2}" type="datetimeFigureOut">
              <a:rPr lang="pt-BR" smtClean="0"/>
              <a:t>08/06/2016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4CB992B-DBC3-48C1-97D0-5FB59C1B510F}" type="slidenum">
              <a:rPr lang="pt-BR" smtClean="0"/>
              <a:t>‹nº›</a:t>
            </a:fld>
            <a:endParaRPr lang="pt-BR"/>
          </a:p>
        </p:txBody>
      </p:sp>
      <p:sp>
        <p:nvSpPr>
          <p:cNvPr id="9" name="Content Placeholder 8"/>
          <p:cNvSpPr>
            <a:spLocks noGrp="1"/>
          </p:cNvSpPr>
          <p:nvPr>
            <p:ph sz="quarter" idx="13"/>
          </p:nvPr>
        </p:nvSpPr>
        <p:spPr>
          <a:xfrm>
            <a:off x="304800" y="381000"/>
            <a:ext cx="7772400" cy="4942840"/>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pt-BR"/>
              <a:t>Clique para editar o título mestre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8" name="Date Placeholder 7"/>
          <p:cNvSpPr>
            <a:spLocks noGrp="1"/>
          </p:cNvSpPr>
          <p:nvPr>
            <p:ph type="dt" sz="half" idx="10"/>
          </p:nvPr>
        </p:nvSpPr>
        <p:spPr/>
        <p:txBody>
          <a:bodyPr/>
          <a:lstStyle/>
          <a:p>
            <a:fld id="{CDAAB2BB-8B67-4151-9881-7CEACEB794B2}" type="datetimeFigureOut">
              <a:rPr lang="pt-BR" smtClean="0"/>
              <a:t>08/06/2016</a:t>
            </a:fld>
            <a:endParaRPr lang="pt-BR"/>
          </a:p>
        </p:txBody>
      </p:sp>
      <p:sp>
        <p:nvSpPr>
          <p:cNvPr id="9" name="Slide Number Placeholder 8"/>
          <p:cNvSpPr>
            <a:spLocks noGrp="1"/>
          </p:cNvSpPr>
          <p:nvPr>
            <p:ph type="sldNum" sz="quarter" idx="11"/>
          </p:nvPr>
        </p:nvSpPr>
        <p:spPr/>
        <p:txBody>
          <a:bodyPr/>
          <a:lstStyle/>
          <a:p>
            <a:fld id="{74CB992B-DBC3-48C1-97D0-5FB59C1B510F}" type="slidenum">
              <a:rPr lang="pt-BR" smtClean="0"/>
              <a:t>‹nº›</a:t>
            </a:fld>
            <a:endParaRPr lang="pt-BR"/>
          </a:p>
        </p:txBody>
      </p:sp>
      <p:sp>
        <p:nvSpPr>
          <p:cNvPr id="10" name="Footer Placeholder 9"/>
          <p:cNvSpPr>
            <a:spLocks noGrp="1"/>
          </p:cNvSpPr>
          <p:nvPr>
            <p:ph type="ftr" sz="quarter" idx="12"/>
          </p:nvPr>
        </p:nvSpPr>
        <p:spPr/>
        <p:txBody>
          <a:bodyPr/>
          <a:lstStyle/>
          <a:p>
            <a:endParaRPr 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CDAAB2BB-8B67-4151-9881-7CEACEB794B2}"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pt-BR"/>
              <a:t>Clique para editar o título mestre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CDAAB2BB-8B67-4151-9881-7CEACEB794B2}"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4CB992B-DBC3-48C1-97D0-5FB59C1B510F}" type="slidenum">
              <a:rPr lang="pt-BR" smtClean="0"/>
              <a:t>‹nº›</a:t>
            </a:fld>
            <a:endParaRPr lang="pt-B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1880276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3541133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35607120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628650" y="1825625"/>
            <a:ext cx="386715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825625"/>
            <a:ext cx="386715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02B96B5B-5425-4466-B95C-7202E848F27B}"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1283875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pt-BR"/>
              <a:t>Clique para editar o título mestre</a:t>
            </a:r>
          </a:p>
        </p:txBody>
      </p:sp>
      <p:sp>
        <p:nvSpPr>
          <p:cNvPr id="3" name="Espaço Reservado para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630238" y="2505075"/>
            <a:ext cx="386873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29150" y="2505075"/>
            <a:ext cx="38877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02B96B5B-5425-4466-B95C-7202E848F27B}" type="datetimeFigureOut">
              <a:rPr lang="pt-BR" smtClean="0"/>
              <a:t>08/06/2016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2779932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02B96B5B-5425-4466-B95C-7202E848F27B}" type="datetimeFigureOut">
              <a:rPr lang="pt-BR" smtClean="0"/>
              <a:t>08/06/2016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4205188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02B96B5B-5425-4466-B95C-7202E848F27B}" type="datetimeFigureOut">
              <a:rPr lang="pt-BR" smtClean="0"/>
              <a:t>08/06/2016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3602108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02B96B5B-5425-4466-B95C-7202E848F27B}"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791742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02B96B5B-5425-4466-B95C-7202E848F27B}"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2948985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3111052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628650" y="365125"/>
            <a:ext cx="5762625"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249B535-76E9-45B6-A381-5F2220117CC2}" type="slidenum">
              <a:rPr lang="pt-BR" smtClean="0"/>
              <a:t>‹nº›</a:t>
            </a:fld>
            <a:endParaRPr lang="pt-BR"/>
          </a:p>
        </p:txBody>
      </p:sp>
    </p:spTree>
    <p:extLst>
      <p:ext uri="{BB962C8B-B14F-4D97-AF65-F5344CB8AC3E}">
        <p14:creationId xmlns:p14="http://schemas.microsoft.com/office/powerpoint/2010/main" val="2437567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3348934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803299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38606380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B25BE681-1385-46DF-8FB3-CA8AE2EB641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1036518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B25BE681-1385-46DF-8FB3-CA8AE2EB6419}" type="datetimeFigureOut">
              <a:rPr lang="pt-BR" smtClean="0"/>
              <a:t>08/06/2016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1399662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B25BE681-1385-46DF-8FB3-CA8AE2EB6419}" type="datetimeFigureOut">
              <a:rPr lang="pt-BR" smtClean="0"/>
              <a:t>08/06/2016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2780106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25BE681-1385-46DF-8FB3-CA8AE2EB6419}" type="datetimeFigureOut">
              <a:rPr lang="pt-BR" smtClean="0"/>
              <a:t>08/06/2016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40187485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B25BE681-1385-46DF-8FB3-CA8AE2EB641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21831937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B25BE681-1385-46DF-8FB3-CA8AE2EB641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22701492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2796503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73A1A50-2320-444B-A12C-318258D59EF4}" type="slidenum">
              <a:rPr lang="pt-BR" smtClean="0"/>
              <a:t>‹nº›</a:t>
            </a:fld>
            <a:endParaRPr lang="pt-BR"/>
          </a:p>
        </p:txBody>
      </p:sp>
    </p:spTree>
    <p:extLst>
      <p:ext uri="{BB962C8B-B14F-4D97-AF65-F5344CB8AC3E}">
        <p14:creationId xmlns:p14="http://schemas.microsoft.com/office/powerpoint/2010/main" val="21476901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pt-BR"/>
              <a:t>Clique para editar o título mestre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pt-BR"/>
              <a:t>Clique para editar o título mestre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B25BE681-1385-46DF-8FB3-CA8AE2EB6419}" type="datetimeFigureOut">
              <a:rPr lang="pt-BR" smtClean="0"/>
              <a:t>08/06/2016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Date Placeholder 6"/>
          <p:cNvSpPr>
            <a:spLocks noGrp="1"/>
          </p:cNvSpPr>
          <p:nvPr>
            <p:ph type="dt" sz="half" idx="10"/>
          </p:nvPr>
        </p:nvSpPr>
        <p:spPr/>
        <p:txBody>
          <a:bodyPr/>
          <a:lstStyle/>
          <a:p>
            <a:fld id="{B25BE681-1385-46DF-8FB3-CA8AE2EB6419}" type="datetimeFigureOut">
              <a:rPr lang="pt-BR" smtClean="0"/>
              <a:t>08/06/2016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Date Placeholder 2"/>
          <p:cNvSpPr>
            <a:spLocks noGrp="1"/>
          </p:cNvSpPr>
          <p:nvPr>
            <p:ph type="dt" sz="half" idx="10"/>
          </p:nvPr>
        </p:nvSpPr>
        <p:spPr/>
        <p:txBody>
          <a:bodyPr/>
          <a:lstStyle/>
          <a:p>
            <a:fld id="{B25BE681-1385-46DF-8FB3-CA8AE2EB6419}" type="datetimeFigureOut">
              <a:rPr lang="pt-BR" smtClean="0"/>
              <a:t>08/06/2016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5BE681-1385-46DF-8FB3-CA8AE2EB6419}" type="datetimeFigureOut">
              <a:rPr lang="pt-BR" smtClean="0"/>
              <a:t>08/06/2016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pt-BR"/>
              <a:t>Clique para editar o título mestre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B25BE681-1385-46DF-8FB3-CA8AE2EB6419}" type="datetimeFigureOut">
              <a:rPr lang="pt-BR" smtClean="0"/>
              <a:t>08/06/2016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73A1A50-2320-444B-A12C-318258D59EF4}" type="slidenum">
              <a:rPr lang="pt-BR" smtClean="0"/>
              <a:t>‹nº›</a:t>
            </a:fld>
            <a:endParaRPr lang="pt-BR"/>
          </a:p>
        </p:txBody>
      </p:sp>
      <p:sp>
        <p:nvSpPr>
          <p:cNvPr id="9" name="Content Placeholder 8"/>
          <p:cNvSpPr>
            <a:spLocks noGrp="1"/>
          </p:cNvSpPr>
          <p:nvPr>
            <p:ph sz="quarter" idx="13"/>
          </p:nvPr>
        </p:nvSpPr>
        <p:spPr>
          <a:xfrm>
            <a:off x="304800" y="381000"/>
            <a:ext cx="7772400" cy="4942840"/>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pt-BR"/>
              <a:t>Clique para editar o título mestre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8" name="Date Placeholder 7"/>
          <p:cNvSpPr>
            <a:spLocks noGrp="1"/>
          </p:cNvSpPr>
          <p:nvPr>
            <p:ph type="dt" sz="half" idx="10"/>
          </p:nvPr>
        </p:nvSpPr>
        <p:spPr/>
        <p:txBody>
          <a:bodyPr/>
          <a:lstStyle/>
          <a:p>
            <a:fld id="{B25BE681-1385-46DF-8FB3-CA8AE2EB6419}" type="datetimeFigureOut">
              <a:rPr lang="pt-BR" smtClean="0"/>
              <a:t>08/06/2016</a:t>
            </a:fld>
            <a:endParaRPr lang="pt-BR"/>
          </a:p>
        </p:txBody>
      </p:sp>
      <p:sp>
        <p:nvSpPr>
          <p:cNvPr id="9" name="Slide Number Placeholder 8"/>
          <p:cNvSpPr>
            <a:spLocks noGrp="1"/>
          </p:cNvSpPr>
          <p:nvPr>
            <p:ph type="sldNum" sz="quarter" idx="11"/>
          </p:nvPr>
        </p:nvSpPr>
        <p:spPr/>
        <p:txBody>
          <a:bodyPr/>
          <a:lstStyle/>
          <a:p>
            <a:fld id="{073A1A50-2320-444B-A12C-318258D59EF4}" type="slidenum">
              <a:rPr lang="pt-BR" smtClean="0"/>
              <a:t>‹nº›</a:t>
            </a:fld>
            <a:endParaRPr lang="pt-BR"/>
          </a:p>
        </p:txBody>
      </p:sp>
      <p:sp>
        <p:nvSpPr>
          <p:cNvPr id="10" name="Footer Placeholder 9"/>
          <p:cNvSpPr>
            <a:spLocks noGrp="1"/>
          </p:cNvSpPr>
          <p:nvPr>
            <p:ph type="ftr" sz="quarter" idx="12"/>
          </p:nvPr>
        </p:nvSpPr>
        <p:spPr/>
        <p:txBody>
          <a:bodyPr/>
          <a:lstStyle/>
          <a:p>
            <a:endParaRPr lang="pt-B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pt-BR"/>
              <a:t>Clique para editar o título mestre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B25BE681-1385-46DF-8FB3-CA8AE2EB6419}" type="datetimeFigureOut">
              <a:rPr lang="pt-BR" smtClean="0"/>
              <a:t>08/06/2016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73A1A50-2320-444B-A12C-318258D59EF4}"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pt-BR"/>
              <a:t>Clique para editar o título mestre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4CB992B-DBC3-48C1-97D0-5FB59C1B510F}" type="slidenum">
              <a:rPr lang="pt-BR" smtClean="0"/>
              <a:t>‹nº›</a:t>
            </a:fld>
            <a:endParaRPr lang="pt-B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pt-B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DAAB2BB-8B67-4151-9881-7CEACEB794B2}" type="datetimeFigureOut">
              <a:rPr lang="pt-BR" smtClean="0"/>
              <a:t>08/06/2016</a:t>
            </a:fld>
            <a:endParaRPr lang="pt-BR"/>
          </a:p>
        </p:txBody>
      </p:sp>
    </p:spTree>
  </p:cSld>
  <p:clrMap bg1="lt1" tx1="dk1" bg2="lt2" tx2="dk2" accent1="accent1" accent2="accent2" accent3="accent3" accent4="accent4" accent5="accent5" accent6="accent6" hlink="hlink" folHlink="folHlink"/>
  <p:sldLayoutIdLst>
    <p:sldLayoutId id="2147483697" r:id="rId1"/>
    <p:sldLayoutId id="2147483708" r:id="rId2"/>
    <p:sldLayoutId id="2147483733" r:id="rId3"/>
    <p:sldLayoutId id="2147483698" r:id="rId4"/>
    <p:sldLayoutId id="2147483736" r:id="rId5"/>
    <p:sldLayoutId id="2147483699" r:id="rId6"/>
    <p:sldLayoutId id="2147483734" r:id="rId7"/>
    <p:sldLayoutId id="2147483735"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96B5B-5425-4466-B95C-7202E848F27B}" type="datetimeFigureOut">
              <a:rPr lang="pt-BR" smtClean="0"/>
              <a:t>08/06/2016</a:t>
            </a:fld>
            <a:endParaRPr lang="pt-BR"/>
          </a:p>
        </p:txBody>
      </p:sp>
      <p:sp>
        <p:nvSpPr>
          <p:cNvPr id="5" name="Espaço Reservado para Rodapé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49B535-76E9-45B6-A381-5F2220117CC2}" type="slidenum">
              <a:rPr lang="pt-BR" smtClean="0"/>
              <a:t>‹nº›</a:t>
            </a:fld>
            <a:endParaRPr lang="pt-BR"/>
          </a:p>
        </p:txBody>
      </p:sp>
    </p:spTree>
    <p:extLst>
      <p:ext uri="{BB962C8B-B14F-4D97-AF65-F5344CB8AC3E}">
        <p14:creationId xmlns:p14="http://schemas.microsoft.com/office/powerpoint/2010/main" val="406818913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BE681-1385-46DF-8FB3-CA8AE2EB6419}" type="datetimeFigureOut">
              <a:rPr lang="pt-BR" smtClean="0"/>
              <a:t>08/06/2016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A1A50-2320-444B-A12C-318258D59EF4}" type="slidenum">
              <a:rPr lang="pt-BR" smtClean="0"/>
              <a:t>‹nº›</a:t>
            </a:fld>
            <a:endParaRPr lang="pt-BR"/>
          </a:p>
        </p:txBody>
      </p:sp>
    </p:spTree>
    <p:extLst>
      <p:ext uri="{BB962C8B-B14F-4D97-AF65-F5344CB8AC3E}">
        <p14:creationId xmlns:p14="http://schemas.microsoft.com/office/powerpoint/2010/main" val="131865807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pt-BR"/>
              <a:t>Clique para editar o título mestre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4CB992B-DBC3-48C1-97D0-5FB59C1B510F}" type="slidenum">
              <a:rPr lang="pt-BR" smtClean="0"/>
              <a:t>‹nº›</a:t>
            </a:fld>
            <a:endParaRPr lang="pt-B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pt-B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DAAB2BB-8B67-4151-9881-7CEACEB794B2}" type="datetimeFigureOut">
              <a:rPr lang="pt-BR" smtClean="0"/>
              <a:t>08/06/2016</a:t>
            </a:fld>
            <a:endParaRPr lang="pt-B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ctrTitle" idx="4294967295"/>
          </p:nvPr>
        </p:nvSpPr>
        <p:spPr>
          <a:xfrm>
            <a:off x="-17784" y="2564904"/>
            <a:ext cx="9161784" cy="1569660"/>
          </a:xfrm>
          <a:solidFill>
            <a:schemeClr val="tx2">
              <a:lumMod val="20000"/>
              <a:lumOff val="80000"/>
            </a:schemeClr>
          </a:solidFill>
          <a:ln>
            <a:noFill/>
          </a:ln>
          <a:effectLst>
            <a:outerShdw blurRad="50800" dist="88900" dir="2700000" algn="t" rotWithShape="0">
              <a:prstClr val="black">
                <a:alpha val="69000"/>
              </a:prstClr>
            </a:outerShdw>
          </a:effectLst>
        </p:spPr>
        <p:txBody>
          <a:bodyPr wrap="square" rtlCol="0">
            <a:spAutoFit/>
          </a:bodyPr>
          <a:lstStyle/>
          <a:p>
            <a:pPr algn="ctr"/>
            <a:br>
              <a:rPr lang="pt-BR" sz="1800" b="1" dirty="0">
                <a:solidFill>
                  <a:schemeClr val="tx1"/>
                </a:solidFill>
                <a:effectLst>
                  <a:outerShdw blurRad="38100" dist="38100" dir="2700000" algn="tl">
                    <a:srgbClr val="000000">
                      <a:alpha val="43137"/>
                    </a:srgbClr>
                  </a:outerShdw>
                </a:effectLst>
                <a:latin typeface="+mn-lt"/>
                <a:ea typeface="+mn-ea"/>
                <a:cs typeface="+mn-cs"/>
              </a:rPr>
            </a:br>
            <a:r>
              <a:rPr lang="pt-BR" sz="2700" b="1" dirty="0">
                <a:solidFill>
                  <a:schemeClr val="tx1"/>
                </a:solidFill>
                <a:effectLst>
                  <a:outerShdw blurRad="38100" dist="38100" dir="2700000" algn="tl">
                    <a:srgbClr val="000000">
                      <a:alpha val="43137"/>
                    </a:srgbClr>
                  </a:outerShdw>
                </a:effectLst>
                <a:latin typeface="+mn-lt"/>
                <a:ea typeface="+mn-ea"/>
                <a:cs typeface="+mn-cs"/>
              </a:rPr>
              <a:t>AVALIAÇÃO DE CONTROLES INTERNOS EM NÍVEL DE ENTIDADE</a:t>
            </a:r>
            <a:br>
              <a:rPr lang="pt-BR" sz="2600" b="1" dirty="0">
                <a:solidFill>
                  <a:schemeClr val="tx1"/>
                </a:solidFill>
                <a:effectLst>
                  <a:outerShdw blurRad="38100" dist="38100" dir="2700000" algn="tl">
                    <a:srgbClr val="000000">
                      <a:alpha val="43137"/>
                    </a:srgbClr>
                  </a:outerShdw>
                </a:effectLst>
                <a:latin typeface="+mn-lt"/>
                <a:ea typeface="+mn-ea"/>
                <a:cs typeface="+mn-cs"/>
              </a:rPr>
            </a:br>
            <a:br>
              <a:rPr lang="pt-BR" sz="900" b="1" dirty="0">
                <a:solidFill>
                  <a:schemeClr val="tx1"/>
                </a:solidFill>
                <a:effectLst>
                  <a:outerShdw blurRad="38100" dist="38100" dir="2700000" algn="tl">
                    <a:srgbClr val="000000">
                      <a:alpha val="43137"/>
                    </a:srgbClr>
                  </a:outerShdw>
                </a:effectLst>
                <a:latin typeface="+mn-lt"/>
                <a:ea typeface="+mn-ea"/>
                <a:cs typeface="+mn-cs"/>
              </a:rPr>
            </a:br>
            <a:r>
              <a:rPr lang="pt-BR" sz="2400" b="1" i="1" dirty="0">
                <a:solidFill>
                  <a:schemeClr val="tx1"/>
                </a:solidFill>
                <a:effectLst>
                  <a:outerShdw blurRad="38100" dist="38100" dir="2700000" algn="tl">
                    <a:srgbClr val="000000">
                      <a:alpha val="43137"/>
                    </a:srgbClr>
                  </a:outerShdw>
                </a:effectLst>
                <a:latin typeface="+mn-lt"/>
                <a:ea typeface="+mn-ea"/>
                <a:cs typeface="+mn-cs"/>
              </a:rPr>
              <a:t>Auditoria realizada pelo Tribunal Regional Eleitoral da Bahia, em 2014</a:t>
            </a:r>
            <a:br>
              <a:rPr lang="pt-BR" sz="2400" b="1" i="1" dirty="0">
                <a:solidFill>
                  <a:schemeClr val="tx1"/>
                </a:solidFill>
                <a:effectLst>
                  <a:outerShdw blurRad="38100" dist="38100" dir="2700000" algn="tl">
                    <a:srgbClr val="000000">
                      <a:alpha val="43137"/>
                    </a:srgbClr>
                  </a:outerShdw>
                </a:effectLst>
                <a:latin typeface="+mn-lt"/>
                <a:ea typeface="+mn-ea"/>
                <a:cs typeface="+mn-cs"/>
              </a:rPr>
            </a:br>
            <a:endParaRPr lang="pt-BR" sz="1800" b="1" i="1" dirty="0">
              <a:solidFill>
                <a:schemeClr val="tx1"/>
              </a:solidFill>
              <a:effectLst>
                <a:outerShdw blurRad="38100" dist="38100" dir="2700000" algn="tl">
                  <a:srgbClr val="000000">
                    <a:alpha val="43137"/>
                  </a:srgbClr>
                </a:outerShdw>
              </a:effectLst>
              <a:latin typeface="+mn-lt"/>
              <a:ea typeface="+mn-ea"/>
              <a:cs typeface="+mn-cs"/>
            </a:endParaRPr>
          </a:p>
        </p:txBody>
      </p:sp>
      <p:sp>
        <p:nvSpPr>
          <p:cNvPr id="8" name="CaixaDeTexto 7"/>
          <p:cNvSpPr txBox="1"/>
          <p:nvPr/>
        </p:nvSpPr>
        <p:spPr>
          <a:xfrm>
            <a:off x="4313" y="701453"/>
            <a:ext cx="9125241" cy="400110"/>
          </a:xfrm>
          <a:prstGeom prst="rect">
            <a:avLst/>
          </a:prstGeom>
          <a:noFill/>
        </p:spPr>
        <p:txBody>
          <a:bodyPr wrap="square" rtlCol="0">
            <a:spAutoFit/>
          </a:bodyPr>
          <a:lstStyle/>
          <a:p>
            <a:pPr lvl="0" algn="ctr"/>
            <a:r>
              <a:rPr lang="en-US" sz="1000" b="1" spc="10" dirty="0">
                <a:cs typeface="Arial" panose="020B0604020202020204" pitchFamily="34" charset="0"/>
              </a:rPr>
              <a:t>PODER JUDICIÁRIO</a:t>
            </a:r>
          </a:p>
          <a:p>
            <a:pPr lvl="0" algn="ctr"/>
            <a:r>
              <a:rPr lang="en-US" sz="1000" b="1" spc="10" dirty="0">
                <a:cs typeface="Arial" panose="020B0604020202020204" pitchFamily="34" charset="0"/>
              </a:rPr>
              <a:t>II FÓRUM DE BOAS PRÁTICAS DE AUDITORIA E CONTROLES INTERNOS DO PODER JUDICIÁRIO</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4769" r="14769" b="23637"/>
          <a:stretch>
            <a:fillRect/>
          </a:stretch>
        </p:blipFill>
        <p:spPr bwMode="auto">
          <a:xfrm>
            <a:off x="4113310" y="147343"/>
            <a:ext cx="899595" cy="62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ixaDeTexto 8"/>
          <p:cNvSpPr txBox="1"/>
          <p:nvPr/>
        </p:nvSpPr>
        <p:spPr>
          <a:xfrm>
            <a:off x="0" y="6047259"/>
            <a:ext cx="9129554" cy="584775"/>
          </a:xfrm>
          <a:prstGeom prst="rect">
            <a:avLst/>
          </a:prstGeom>
          <a:noFill/>
        </p:spPr>
        <p:txBody>
          <a:bodyPr wrap="square" rtlCol="0">
            <a:spAutoFit/>
          </a:bodyPr>
          <a:lstStyle/>
          <a:p>
            <a:pPr algn="ctr"/>
            <a:r>
              <a:rPr lang="pt-BR" sz="1600" b="1" spc="-100" dirty="0">
                <a:ea typeface="+mj-ea"/>
                <a:cs typeface="+mj-cs"/>
              </a:rPr>
              <a:t>Brasília - DF</a:t>
            </a:r>
          </a:p>
          <a:p>
            <a:pPr algn="ctr"/>
            <a:r>
              <a:rPr lang="pt-BR" sz="1600" b="1" spc="-100" dirty="0">
                <a:ea typeface="+mj-ea"/>
                <a:cs typeface="+mj-cs"/>
              </a:rPr>
              <a:t>Junho/2016</a:t>
            </a:r>
          </a:p>
        </p:txBody>
      </p:sp>
      <p:grpSp>
        <p:nvGrpSpPr>
          <p:cNvPr id="12" name="Grupo 11"/>
          <p:cNvGrpSpPr/>
          <p:nvPr/>
        </p:nvGrpSpPr>
        <p:grpSpPr>
          <a:xfrm rot="5721282">
            <a:off x="8197988" y="4036594"/>
            <a:ext cx="867091" cy="936797"/>
            <a:chOff x="7112596" y="997750"/>
            <a:chExt cx="1365322" cy="1271182"/>
          </a:xfrm>
          <a:solidFill>
            <a:srgbClr val="FFFF00"/>
          </a:solidFill>
          <a:effectLst>
            <a:outerShdw blurRad="50800" dist="63500" dir="2700000" algn="tl" rotWithShape="0">
              <a:prstClr val="black">
                <a:alpha val="69000"/>
              </a:prstClr>
            </a:outerShdw>
          </a:effectLst>
        </p:grpSpPr>
        <p:sp>
          <p:nvSpPr>
            <p:cNvPr id="37" name="Cubo 36"/>
            <p:cNvSpPr/>
            <p:nvPr/>
          </p:nvSpPr>
          <p:spPr>
            <a:xfrm>
              <a:off x="7260960" y="99775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ubo 37"/>
            <p:cNvSpPr/>
            <p:nvPr/>
          </p:nvSpPr>
          <p:spPr>
            <a:xfrm>
              <a:off x="7795706" y="14692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ubo 38"/>
            <p:cNvSpPr/>
            <p:nvPr/>
          </p:nvSpPr>
          <p:spPr>
            <a:xfrm>
              <a:off x="7800186" y="100401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Cubo 39"/>
            <p:cNvSpPr/>
            <p:nvPr/>
          </p:nvSpPr>
          <p:spPr>
            <a:xfrm>
              <a:off x="7112597"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Cubo 40"/>
            <p:cNvSpPr/>
            <p:nvPr/>
          </p:nvSpPr>
          <p:spPr>
            <a:xfrm>
              <a:off x="7641513" y="163423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Cubo 41"/>
            <p:cNvSpPr/>
            <p:nvPr/>
          </p:nvSpPr>
          <p:spPr>
            <a:xfrm>
              <a:off x="7112596" y="115014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Cubo 42"/>
            <p:cNvSpPr/>
            <p:nvPr/>
          </p:nvSpPr>
          <p:spPr>
            <a:xfrm>
              <a:off x="7635237" y="115641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3" name="Grupo 12"/>
          <p:cNvGrpSpPr/>
          <p:nvPr/>
        </p:nvGrpSpPr>
        <p:grpSpPr>
          <a:xfrm rot="4216482">
            <a:off x="7274623" y="3807637"/>
            <a:ext cx="867091" cy="936797"/>
            <a:chOff x="3250150" y="1934580"/>
            <a:chExt cx="1365322" cy="1271182"/>
          </a:xfrm>
          <a:solidFill>
            <a:schemeClr val="accent1">
              <a:lumMod val="75000"/>
            </a:schemeClr>
          </a:solidFill>
          <a:effectLst>
            <a:outerShdw blurRad="50800" dist="63500" dir="2700000" algn="tl" rotWithShape="0">
              <a:prstClr val="black">
                <a:alpha val="69000"/>
              </a:prstClr>
            </a:outerShdw>
          </a:effectLst>
        </p:grpSpPr>
        <p:sp>
          <p:nvSpPr>
            <p:cNvPr id="30" name="Cubo 29"/>
            <p:cNvSpPr/>
            <p:nvPr/>
          </p:nvSpPr>
          <p:spPr>
            <a:xfrm>
              <a:off x="3398514" y="1934580"/>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ubo 30"/>
            <p:cNvSpPr/>
            <p:nvPr/>
          </p:nvSpPr>
          <p:spPr>
            <a:xfrm>
              <a:off x="3933260" y="240610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ubo 31"/>
            <p:cNvSpPr/>
            <p:nvPr/>
          </p:nvSpPr>
          <p:spPr>
            <a:xfrm>
              <a:off x="3937740" y="1940849"/>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Cubo 32"/>
            <p:cNvSpPr/>
            <p:nvPr/>
          </p:nvSpPr>
          <p:spPr>
            <a:xfrm>
              <a:off x="3250151"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ubo 33"/>
            <p:cNvSpPr/>
            <p:nvPr/>
          </p:nvSpPr>
          <p:spPr>
            <a:xfrm>
              <a:off x="3779067" y="257106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ubo 34"/>
            <p:cNvSpPr/>
            <p:nvPr/>
          </p:nvSpPr>
          <p:spPr>
            <a:xfrm>
              <a:off x="3250150" y="2086972"/>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ubo 35"/>
            <p:cNvSpPr/>
            <p:nvPr/>
          </p:nvSpPr>
          <p:spPr>
            <a:xfrm>
              <a:off x="3772791" y="2093241"/>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 name="Grupo 13"/>
          <p:cNvGrpSpPr/>
          <p:nvPr/>
        </p:nvGrpSpPr>
        <p:grpSpPr>
          <a:xfrm rot="6748826">
            <a:off x="6501957" y="4184548"/>
            <a:ext cx="871078" cy="940105"/>
            <a:chOff x="5150218" y="1257726"/>
            <a:chExt cx="1371600" cy="1275671"/>
          </a:xfrm>
          <a:solidFill>
            <a:schemeClr val="accent6"/>
          </a:solidFill>
          <a:effectLst>
            <a:outerShdw blurRad="50800" dist="63500" dir="2700000" algn="tl" rotWithShape="0">
              <a:prstClr val="black">
                <a:alpha val="69000"/>
              </a:prstClr>
            </a:outerShdw>
          </a:effectLst>
        </p:grpSpPr>
        <p:sp>
          <p:nvSpPr>
            <p:cNvPr id="23" name="Cubo 22"/>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Cubo 23"/>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ubo 24"/>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Cubo 25"/>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ubo 26"/>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ubo 27"/>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ubo 28"/>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5" name="Grupo 14"/>
          <p:cNvGrpSpPr/>
          <p:nvPr/>
        </p:nvGrpSpPr>
        <p:grpSpPr>
          <a:xfrm rot="4519737">
            <a:off x="5583192" y="4100584"/>
            <a:ext cx="871078" cy="940105"/>
            <a:chOff x="5150218" y="1257726"/>
            <a:chExt cx="1371600" cy="1275671"/>
          </a:xfrm>
          <a:solidFill>
            <a:schemeClr val="bg1"/>
          </a:solidFill>
          <a:effectLst>
            <a:outerShdw blurRad="50800" dist="63500" dir="2700000" algn="tl" rotWithShape="0">
              <a:prstClr val="black">
                <a:alpha val="69000"/>
              </a:prstClr>
            </a:outerShdw>
          </a:effectLst>
        </p:grpSpPr>
        <p:sp>
          <p:nvSpPr>
            <p:cNvPr id="16" name="Cubo 15"/>
            <p:cNvSpPr/>
            <p:nvPr/>
          </p:nvSpPr>
          <p:spPr>
            <a:xfrm>
              <a:off x="5298582" y="1262215"/>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ubo 16"/>
            <p:cNvSpPr/>
            <p:nvPr/>
          </p:nvSpPr>
          <p:spPr>
            <a:xfrm>
              <a:off x="5844086" y="173373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ubo 17"/>
            <p:cNvSpPr/>
            <p:nvPr/>
          </p:nvSpPr>
          <p:spPr>
            <a:xfrm>
              <a:off x="5837808" y="125772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ubo 18"/>
            <p:cNvSpPr/>
            <p:nvPr/>
          </p:nvSpPr>
          <p:spPr>
            <a:xfrm>
              <a:off x="5150219"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ubo 19"/>
            <p:cNvSpPr/>
            <p:nvPr/>
          </p:nvSpPr>
          <p:spPr>
            <a:xfrm>
              <a:off x="5679135" y="1898696"/>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ubo 20"/>
            <p:cNvSpPr/>
            <p:nvPr/>
          </p:nvSpPr>
          <p:spPr>
            <a:xfrm>
              <a:off x="5150218" y="1414607"/>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ubo 21"/>
            <p:cNvSpPr/>
            <p:nvPr/>
          </p:nvSpPr>
          <p:spPr>
            <a:xfrm>
              <a:off x="5672859" y="1410118"/>
              <a:ext cx="677732" cy="634701"/>
            </a:xfrm>
            <a:prstGeom prst="cube">
              <a:avLst/>
            </a:prstGeom>
            <a:grpFill/>
            <a:ln>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2" name="CaixaDeTexto 1"/>
          <p:cNvSpPr txBox="1"/>
          <p:nvPr/>
        </p:nvSpPr>
        <p:spPr>
          <a:xfrm>
            <a:off x="1546647" y="4389660"/>
            <a:ext cx="3419872" cy="584775"/>
          </a:xfrm>
          <a:prstGeom prst="rect">
            <a:avLst/>
          </a:prstGeom>
          <a:noFill/>
        </p:spPr>
        <p:txBody>
          <a:bodyPr wrap="square" rtlCol="0">
            <a:spAutoFit/>
          </a:bodyPr>
          <a:lstStyle/>
          <a:p>
            <a:pPr algn="r"/>
            <a:r>
              <a:rPr lang="pt-BR" sz="1600" i="1" dirty="0"/>
              <a:t>Facilitadora: Fernanda Guimarães</a:t>
            </a:r>
          </a:p>
          <a:p>
            <a:pPr algn="r"/>
            <a:r>
              <a:rPr lang="pt-BR" sz="1600" i="1" dirty="0"/>
              <a:t>              SEAUD/COGES/SCI/TRE-BA</a:t>
            </a:r>
          </a:p>
        </p:txBody>
      </p:sp>
    </p:spTree>
    <p:extLst>
      <p:ext uri="{BB962C8B-B14F-4D97-AF65-F5344CB8AC3E}">
        <p14:creationId xmlns:p14="http://schemas.microsoft.com/office/powerpoint/2010/main" val="358864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aixaDeTexto 141"/>
          <p:cNvSpPr txBox="1"/>
          <p:nvPr/>
        </p:nvSpPr>
        <p:spPr>
          <a:xfrm>
            <a:off x="2582" y="332656"/>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PLANO DE TRABALHO</a:t>
            </a:r>
          </a:p>
        </p:txBody>
      </p:sp>
      <p:sp>
        <p:nvSpPr>
          <p:cNvPr id="4" name="CaixaDeTexto 3"/>
          <p:cNvSpPr txBox="1"/>
          <p:nvPr/>
        </p:nvSpPr>
        <p:spPr>
          <a:xfrm>
            <a:off x="611560" y="1772816"/>
            <a:ext cx="7488832" cy="3508653"/>
          </a:xfrm>
          <a:prstGeom prst="rect">
            <a:avLst/>
          </a:prstGeom>
          <a:noFill/>
        </p:spPr>
        <p:txBody>
          <a:bodyPr wrap="square" rtlCol="0">
            <a:spAutoFit/>
          </a:bodyPr>
          <a:lstStyle/>
          <a:p>
            <a:pPr marL="285750" indent="-285750">
              <a:spcAft>
                <a:spcPts val="600"/>
              </a:spcAft>
              <a:buClr>
                <a:schemeClr val="accent2">
                  <a:lumMod val="50000"/>
                </a:schemeClr>
              </a:buClr>
              <a:buFont typeface="Wingdings" panose="05000000000000000000" pitchFamily="2" charset="2"/>
              <a:buChar char="§"/>
            </a:pPr>
            <a:r>
              <a:rPr lang="pt-BR" sz="2400" dirty="0"/>
              <a:t>Auditoria de avaliação de controles internos, em nível de entidade - TRE-BA - 2014</a:t>
            </a:r>
          </a:p>
          <a:p>
            <a:pPr marL="285750" indent="-285750">
              <a:spcAft>
                <a:spcPts val="600"/>
              </a:spcAft>
              <a:buClr>
                <a:schemeClr val="accent2">
                  <a:lumMod val="50000"/>
                </a:schemeClr>
              </a:buClr>
              <a:buFont typeface="Wingdings" panose="05000000000000000000" pitchFamily="2" charset="2"/>
              <a:buChar char="§"/>
            </a:pPr>
            <a:r>
              <a:rPr lang="pt-BR" sz="2400" dirty="0"/>
              <a:t>Objetivo</a:t>
            </a:r>
          </a:p>
          <a:p>
            <a:pPr marL="285750" indent="-285750">
              <a:spcAft>
                <a:spcPts val="600"/>
              </a:spcAft>
              <a:buClr>
                <a:schemeClr val="accent2">
                  <a:lumMod val="50000"/>
                </a:schemeClr>
              </a:buClr>
              <a:buFont typeface="Wingdings" panose="05000000000000000000" pitchFamily="2" charset="2"/>
              <a:buChar char="§"/>
            </a:pPr>
            <a:r>
              <a:rPr lang="pt-BR" sz="2400" dirty="0"/>
              <a:t>Vantagem diferencial do método</a:t>
            </a:r>
          </a:p>
          <a:p>
            <a:pPr marL="285750" indent="-285750">
              <a:spcAft>
                <a:spcPts val="600"/>
              </a:spcAft>
              <a:buClr>
                <a:schemeClr val="accent2">
                  <a:lumMod val="50000"/>
                </a:schemeClr>
              </a:buClr>
              <a:buFont typeface="Wingdings" panose="05000000000000000000" pitchFamily="2" charset="2"/>
              <a:buChar char="§"/>
            </a:pPr>
            <a:r>
              <a:rPr lang="pt-BR" sz="2400" dirty="0"/>
              <a:t>Modelo referencial COSO</a:t>
            </a:r>
          </a:p>
          <a:p>
            <a:pPr marL="285750" indent="-285750">
              <a:spcAft>
                <a:spcPts val="600"/>
              </a:spcAft>
              <a:buClr>
                <a:schemeClr val="accent2">
                  <a:lumMod val="50000"/>
                </a:schemeClr>
              </a:buClr>
              <a:buFont typeface="Wingdings" panose="05000000000000000000" pitchFamily="2" charset="2"/>
              <a:buChar char="§"/>
            </a:pPr>
            <a:r>
              <a:rPr lang="pt-BR" sz="2400" dirty="0"/>
              <a:t>Questionário de Avaliação de Controles Internos (QACI)</a:t>
            </a:r>
          </a:p>
          <a:p>
            <a:pPr marL="285750" indent="-285750">
              <a:spcAft>
                <a:spcPts val="600"/>
              </a:spcAft>
              <a:buClr>
                <a:schemeClr val="accent2">
                  <a:lumMod val="50000"/>
                </a:schemeClr>
              </a:buClr>
              <a:buFont typeface="Wingdings" panose="05000000000000000000" pitchFamily="2" charset="2"/>
              <a:buChar char="§"/>
            </a:pPr>
            <a:r>
              <a:rPr lang="pt-BR" sz="2400" dirty="0"/>
              <a:t>Dificuldades encontradas</a:t>
            </a:r>
          </a:p>
          <a:p>
            <a:pPr marL="285750" indent="-285750">
              <a:spcAft>
                <a:spcPts val="600"/>
              </a:spcAft>
              <a:buClr>
                <a:schemeClr val="accent2">
                  <a:lumMod val="50000"/>
                </a:schemeClr>
              </a:buClr>
              <a:buFont typeface="Wingdings" panose="05000000000000000000" pitchFamily="2" charset="2"/>
              <a:buChar char="§"/>
            </a:pPr>
            <a:r>
              <a:rPr lang="pt-BR" sz="2400" dirty="0"/>
              <a:t>Lições aprendidas</a:t>
            </a:r>
          </a:p>
        </p:txBody>
      </p:sp>
    </p:spTree>
    <p:extLst>
      <p:ext uri="{BB962C8B-B14F-4D97-AF65-F5344CB8AC3E}">
        <p14:creationId xmlns:p14="http://schemas.microsoft.com/office/powerpoint/2010/main" val="269561818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aixaDeTexto 80"/>
          <p:cNvSpPr txBox="1"/>
          <p:nvPr/>
        </p:nvSpPr>
        <p:spPr>
          <a:xfrm>
            <a:off x="3599" y="620688"/>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DIFERENCIANDO CONCEITOS...</a:t>
            </a:r>
          </a:p>
        </p:txBody>
      </p:sp>
      <p:sp>
        <p:nvSpPr>
          <p:cNvPr id="115" name="CaixaDeTexto 114"/>
          <p:cNvSpPr txBox="1"/>
          <p:nvPr/>
        </p:nvSpPr>
        <p:spPr>
          <a:xfrm>
            <a:off x="1259632" y="2852936"/>
            <a:ext cx="7776864" cy="1031051"/>
          </a:xfrm>
          <a:prstGeom prst="rect">
            <a:avLst/>
          </a:prstGeom>
          <a:noFill/>
        </p:spPr>
        <p:txBody>
          <a:bodyPr wrap="square" rtlCol="0">
            <a:spAutoFit/>
          </a:bodyPr>
          <a:lstStyle/>
          <a:p>
            <a:pPr marL="285750" indent="-285750">
              <a:spcAft>
                <a:spcPts val="600"/>
              </a:spcAft>
              <a:buClr>
                <a:schemeClr val="accent2">
                  <a:lumMod val="50000"/>
                </a:schemeClr>
              </a:buClr>
              <a:buFont typeface="Wingdings" panose="05000000000000000000" pitchFamily="2" charset="2"/>
              <a:buChar char="§"/>
            </a:pPr>
            <a:r>
              <a:rPr lang="pt-BR" sz="2800" dirty="0"/>
              <a:t>Controle interno em nível de atividades </a:t>
            </a:r>
          </a:p>
          <a:p>
            <a:pPr marL="285750" indent="-285750">
              <a:spcAft>
                <a:spcPts val="600"/>
              </a:spcAft>
              <a:buClr>
                <a:schemeClr val="accent2">
                  <a:lumMod val="50000"/>
                </a:schemeClr>
              </a:buClr>
              <a:buFont typeface="Wingdings" panose="05000000000000000000" pitchFamily="2" charset="2"/>
              <a:buChar char="§"/>
            </a:pPr>
            <a:r>
              <a:rPr lang="pt-BR" sz="2800" dirty="0"/>
              <a:t>Controle interno em nível de entidade</a:t>
            </a:r>
          </a:p>
        </p:txBody>
      </p:sp>
    </p:spTree>
    <p:extLst>
      <p:ext uri="{BB962C8B-B14F-4D97-AF65-F5344CB8AC3E}">
        <p14:creationId xmlns:p14="http://schemas.microsoft.com/office/powerpoint/2010/main" val="7399565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aixaDeTexto 80"/>
          <p:cNvSpPr txBox="1"/>
          <p:nvPr/>
        </p:nvSpPr>
        <p:spPr>
          <a:xfrm>
            <a:off x="2582" y="332656"/>
            <a:ext cx="9140401" cy="553998"/>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000" spc="100" dirty="0">
                <a:solidFill>
                  <a:schemeClr val="accent3">
                    <a:lumMod val="50000"/>
                  </a:schemeClr>
                </a:solidFill>
                <a:latin typeface="Impact" panose="020B0806030902050204" pitchFamily="34" charset="0"/>
              </a:rPr>
              <a:t>SISTEMA DE CONTROLE INTERNO EM NÍVEL DE ENTIDADE</a:t>
            </a:r>
          </a:p>
        </p:txBody>
      </p:sp>
      <p:sp>
        <p:nvSpPr>
          <p:cNvPr id="2" name="CaixaDeTexto 1"/>
          <p:cNvSpPr txBox="1"/>
          <p:nvPr/>
        </p:nvSpPr>
        <p:spPr>
          <a:xfrm>
            <a:off x="190801" y="1364630"/>
            <a:ext cx="4254788" cy="461665"/>
          </a:xfrm>
          <a:prstGeom prst="rect">
            <a:avLst/>
          </a:prstGeom>
          <a:noFill/>
        </p:spPr>
        <p:txBody>
          <a:bodyPr wrap="square" rtlCol="0">
            <a:spAutoFit/>
          </a:bodyPr>
          <a:lstStyle/>
          <a:p>
            <a:pPr algn="ctr"/>
            <a:r>
              <a:rPr lang="pt-BR" sz="2400" b="1" dirty="0">
                <a:solidFill>
                  <a:schemeClr val="accent2">
                    <a:lumMod val="50000"/>
                  </a:schemeClr>
                </a:solidFill>
              </a:rPr>
              <a:t>COSO I ou COSO 2013</a:t>
            </a:r>
          </a:p>
        </p:txBody>
      </p:sp>
      <p:grpSp>
        <p:nvGrpSpPr>
          <p:cNvPr id="82" name="Grupo 81"/>
          <p:cNvGrpSpPr/>
          <p:nvPr/>
        </p:nvGrpSpPr>
        <p:grpSpPr>
          <a:xfrm>
            <a:off x="122050" y="1985312"/>
            <a:ext cx="4209845" cy="4455905"/>
            <a:chOff x="778330" y="917871"/>
            <a:chExt cx="5262256" cy="5555499"/>
          </a:xfrm>
        </p:grpSpPr>
        <p:grpSp>
          <p:nvGrpSpPr>
            <p:cNvPr id="83" name="Grupo 82"/>
            <p:cNvGrpSpPr/>
            <p:nvPr/>
          </p:nvGrpSpPr>
          <p:grpSpPr>
            <a:xfrm>
              <a:off x="778330" y="1200150"/>
              <a:ext cx="5155751" cy="5273220"/>
              <a:chOff x="778328" y="1868255"/>
              <a:chExt cx="4397148" cy="4605109"/>
            </a:xfrm>
          </p:grpSpPr>
          <p:grpSp>
            <p:nvGrpSpPr>
              <p:cNvPr id="96" name="Grupo 95"/>
              <p:cNvGrpSpPr/>
              <p:nvPr/>
            </p:nvGrpSpPr>
            <p:grpSpPr>
              <a:xfrm>
                <a:off x="3936319" y="1874163"/>
                <a:ext cx="1239157" cy="3913402"/>
                <a:chOff x="3307670" y="2559964"/>
                <a:chExt cx="1239157" cy="3913405"/>
              </a:xfrm>
            </p:grpSpPr>
            <p:sp>
              <p:nvSpPr>
                <p:cNvPr id="151" name="Cubo 150"/>
                <p:cNvSpPr/>
                <p:nvPr/>
              </p:nvSpPr>
              <p:spPr>
                <a:xfrm>
                  <a:off x="3307670" y="5455997"/>
                  <a:ext cx="1239157" cy="1017372"/>
                </a:xfrm>
                <a:prstGeom prst="cube">
                  <a:avLst/>
                </a:prstGeom>
                <a:solidFill>
                  <a:schemeClr val="accent2">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2" name="Cubo 151"/>
                <p:cNvSpPr/>
                <p:nvPr/>
              </p:nvSpPr>
              <p:spPr>
                <a:xfrm>
                  <a:off x="3342368" y="4737998"/>
                  <a:ext cx="1204459" cy="1003301"/>
                </a:xfrm>
                <a:prstGeom prst="cube">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3" name="Cubo 152"/>
                <p:cNvSpPr/>
                <p:nvPr/>
              </p:nvSpPr>
              <p:spPr>
                <a:xfrm>
                  <a:off x="3342368" y="4015010"/>
                  <a:ext cx="1204459" cy="1003301"/>
                </a:xfrm>
                <a:prstGeom prst="cube">
                  <a:avLst/>
                </a:prstGeom>
                <a:solidFill>
                  <a:schemeClr val="accent2">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4" name="Cubo 153"/>
                <p:cNvSpPr/>
                <p:nvPr/>
              </p:nvSpPr>
              <p:spPr>
                <a:xfrm>
                  <a:off x="3342368" y="3300192"/>
                  <a:ext cx="1204459" cy="1003301"/>
                </a:xfrm>
                <a:prstGeom prst="cube">
                  <a:avLst/>
                </a:prstGeom>
                <a:solidFill>
                  <a:schemeClr val="accent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5" name="Cubo 154"/>
                <p:cNvSpPr/>
                <p:nvPr/>
              </p:nvSpPr>
              <p:spPr>
                <a:xfrm>
                  <a:off x="3342368" y="2559964"/>
                  <a:ext cx="1204459" cy="1003301"/>
                </a:xfrm>
                <a:prstGeom prst="cub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7" name="Grupo 96"/>
              <p:cNvGrpSpPr/>
              <p:nvPr/>
            </p:nvGrpSpPr>
            <p:grpSpPr>
              <a:xfrm>
                <a:off x="3745820" y="2093237"/>
                <a:ext cx="1239157" cy="3913402"/>
                <a:chOff x="3307670" y="2559964"/>
                <a:chExt cx="1239157" cy="3913405"/>
              </a:xfrm>
            </p:grpSpPr>
            <p:sp>
              <p:nvSpPr>
                <p:cNvPr id="146" name="Cubo 145"/>
                <p:cNvSpPr/>
                <p:nvPr/>
              </p:nvSpPr>
              <p:spPr>
                <a:xfrm>
                  <a:off x="3307670" y="5455997"/>
                  <a:ext cx="1239157" cy="1017372"/>
                </a:xfrm>
                <a:prstGeom prst="cube">
                  <a:avLst/>
                </a:prstGeom>
                <a:solidFill>
                  <a:schemeClr val="accent2">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7" name="Cubo 146"/>
                <p:cNvSpPr/>
                <p:nvPr/>
              </p:nvSpPr>
              <p:spPr>
                <a:xfrm>
                  <a:off x="3342368" y="4737998"/>
                  <a:ext cx="1204459" cy="1003301"/>
                </a:xfrm>
                <a:prstGeom prst="cube">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8" name="Cubo 147"/>
                <p:cNvSpPr/>
                <p:nvPr/>
              </p:nvSpPr>
              <p:spPr>
                <a:xfrm>
                  <a:off x="3342368" y="4015010"/>
                  <a:ext cx="1204459" cy="1003301"/>
                </a:xfrm>
                <a:prstGeom prst="cube">
                  <a:avLst/>
                </a:prstGeom>
                <a:solidFill>
                  <a:schemeClr val="accent2">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9" name="Cubo 148"/>
                <p:cNvSpPr/>
                <p:nvPr/>
              </p:nvSpPr>
              <p:spPr>
                <a:xfrm>
                  <a:off x="3342368" y="3300192"/>
                  <a:ext cx="1204459" cy="1003301"/>
                </a:xfrm>
                <a:prstGeom prst="cube">
                  <a:avLst/>
                </a:prstGeom>
                <a:solidFill>
                  <a:schemeClr val="accent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0" name="Cubo 149"/>
                <p:cNvSpPr/>
                <p:nvPr/>
              </p:nvSpPr>
              <p:spPr>
                <a:xfrm>
                  <a:off x="3342368" y="2559964"/>
                  <a:ext cx="1204459" cy="1003301"/>
                </a:xfrm>
                <a:prstGeom prst="cub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8" name="Grupo 97"/>
              <p:cNvGrpSpPr/>
              <p:nvPr/>
            </p:nvGrpSpPr>
            <p:grpSpPr>
              <a:xfrm>
                <a:off x="3545795" y="2302787"/>
                <a:ext cx="1239157" cy="3913402"/>
                <a:chOff x="3307670" y="2559964"/>
                <a:chExt cx="1239157" cy="3913405"/>
              </a:xfrm>
            </p:grpSpPr>
            <p:sp>
              <p:nvSpPr>
                <p:cNvPr id="141" name="Cubo 140"/>
                <p:cNvSpPr/>
                <p:nvPr/>
              </p:nvSpPr>
              <p:spPr>
                <a:xfrm>
                  <a:off x="3307670" y="5455997"/>
                  <a:ext cx="1239157" cy="1017372"/>
                </a:xfrm>
                <a:prstGeom prst="cube">
                  <a:avLst/>
                </a:prstGeom>
                <a:solidFill>
                  <a:schemeClr val="accent2">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2" name="Cubo 141"/>
                <p:cNvSpPr/>
                <p:nvPr/>
              </p:nvSpPr>
              <p:spPr>
                <a:xfrm>
                  <a:off x="3342368" y="4737998"/>
                  <a:ext cx="1204459" cy="1003301"/>
                </a:xfrm>
                <a:prstGeom prst="cube">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3" name="Cubo 142"/>
                <p:cNvSpPr/>
                <p:nvPr/>
              </p:nvSpPr>
              <p:spPr>
                <a:xfrm>
                  <a:off x="3342368" y="4015010"/>
                  <a:ext cx="1204459" cy="1003301"/>
                </a:xfrm>
                <a:prstGeom prst="cube">
                  <a:avLst/>
                </a:prstGeom>
                <a:solidFill>
                  <a:schemeClr val="accent2">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4" name="Cubo 143"/>
                <p:cNvSpPr/>
                <p:nvPr/>
              </p:nvSpPr>
              <p:spPr>
                <a:xfrm>
                  <a:off x="3342368" y="3300192"/>
                  <a:ext cx="1204459" cy="1003301"/>
                </a:xfrm>
                <a:prstGeom prst="cube">
                  <a:avLst/>
                </a:prstGeom>
                <a:solidFill>
                  <a:schemeClr val="accent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5" name="Cubo 144"/>
                <p:cNvSpPr/>
                <p:nvPr/>
              </p:nvSpPr>
              <p:spPr>
                <a:xfrm>
                  <a:off x="3342368" y="2559964"/>
                  <a:ext cx="1204459" cy="1003301"/>
                </a:xfrm>
                <a:prstGeom prst="cub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9" name="Grupo 98"/>
              <p:cNvGrpSpPr/>
              <p:nvPr/>
            </p:nvGrpSpPr>
            <p:grpSpPr>
              <a:xfrm>
                <a:off x="3307670" y="2559962"/>
                <a:ext cx="1239157" cy="3913402"/>
                <a:chOff x="3307670" y="2559964"/>
                <a:chExt cx="1239157" cy="3913405"/>
              </a:xfrm>
            </p:grpSpPr>
            <p:sp>
              <p:nvSpPr>
                <p:cNvPr id="136" name="Cubo 135"/>
                <p:cNvSpPr/>
                <p:nvPr/>
              </p:nvSpPr>
              <p:spPr>
                <a:xfrm>
                  <a:off x="3307670" y="5455997"/>
                  <a:ext cx="1239157" cy="1017372"/>
                </a:xfrm>
                <a:prstGeom prst="cube">
                  <a:avLst/>
                </a:prstGeom>
                <a:solidFill>
                  <a:schemeClr val="accent2">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7" name="Cubo 136"/>
                <p:cNvSpPr/>
                <p:nvPr/>
              </p:nvSpPr>
              <p:spPr>
                <a:xfrm>
                  <a:off x="3342368" y="4737998"/>
                  <a:ext cx="1204459" cy="1003301"/>
                </a:xfrm>
                <a:prstGeom prst="cube">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8" name="Cubo 137"/>
                <p:cNvSpPr/>
                <p:nvPr/>
              </p:nvSpPr>
              <p:spPr>
                <a:xfrm>
                  <a:off x="3342368" y="4015010"/>
                  <a:ext cx="1204459" cy="1003301"/>
                </a:xfrm>
                <a:prstGeom prst="cube">
                  <a:avLst/>
                </a:prstGeom>
                <a:solidFill>
                  <a:schemeClr val="accent2">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9" name="Cubo 138"/>
                <p:cNvSpPr/>
                <p:nvPr/>
              </p:nvSpPr>
              <p:spPr>
                <a:xfrm>
                  <a:off x="3342368" y="3300192"/>
                  <a:ext cx="1204459" cy="1003301"/>
                </a:xfrm>
                <a:prstGeom prst="cube">
                  <a:avLst/>
                </a:prstGeom>
                <a:solidFill>
                  <a:schemeClr val="accent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0" name="Cubo 139"/>
                <p:cNvSpPr/>
                <p:nvPr/>
              </p:nvSpPr>
              <p:spPr>
                <a:xfrm>
                  <a:off x="3342368" y="2559964"/>
                  <a:ext cx="1204459" cy="1003301"/>
                </a:xfrm>
                <a:prstGeom prst="cub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0" name="Grupo 99"/>
              <p:cNvGrpSpPr/>
              <p:nvPr/>
            </p:nvGrpSpPr>
            <p:grpSpPr>
              <a:xfrm>
                <a:off x="783772" y="2757711"/>
                <a:ext cx="3526971" cy="740228"/>
                <a:chOff x="783772" y="2757714"/>
                <a:chExt cx="3526971" cy="740228"/>
              </a:xfrm>
              <a:solidFill>
                <a:schemeClr val="accent2">
                  <a:lumMod val="20000"/>
                  <a:lumOff val="80000"/>
                </a:schemeClr>
              </a:solidFill>
            </p:grpSpPr>
            <p:sp>
              <p:nvSpPr>
                <p:cNvPr id="133" name="Retângulo 132"/>
                <p:cNvSpPr/>
                <p:nvPr/>
              </p:nvSpPr>
              <p:spPr>
                <a:xfrm>
                  <a:off x="783772"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4" name="Retângulo 133"/>
                <p:cNvSpPr/>
                <p:nvPr/>
              </p:nvSpPr>
              <p:spPr>
                <a:xfrm>
                  <a:off x="1959429"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5" name="Retângulo 134"/>
                <p:cNvSpPr/>
                <p:nvPr/>
              </p:nvSpPr>
              <p:spPr>
                <a:xfrm>
                  <a:off x="3135086"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1" name="Grupo 100"/>
              <p:cNvGrpSpPr/>
              <p:nvPr/>
            </p:nvGrpSpPr>
            <p:grpSpPr>
              <a:xfrm>
                <a:off x="783772" y="3512454"/>
                <a:ext cx="3526971" cy="740228"/>
                <a:chOff x="783772" y="2757714"/>
                <a:chExt cx="3526971" cy="740228"/>
              </a:xfrm>
              <a:solidFill>
                <a:schemeClr val="accent2">
                  <a:lumMod val="40000"/>
                  <a:lumOff val="60000"/>
                </a:schemeClr>
              </a:solidFill>
            </p:grpSpPr>
            <p:sp>
              <p:nvSpPr>
                <p:cNvPr id="130" name="Retângulo 129"/>
                <p:cNvSpPr/>
                <p:nvPr/>
              </p:nvSpPr>
              <p:spPr>
                <a:xfrm>
                  <a:off x="783772"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1" name="Retângulo 130"/>
                <p:cNvSpPr/>
                <p:nvPr/>
              </p:nvSpPr>
              <p:spPr>
                <a:xfrm>
                  <a:off x="1959429"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2" name="Retângulo 131"/>
                <p:cNvSpPr/>
                <p:nvPr/>
              </p:nvSpPr>
              <p:spPr>
                <a:xfrm>
                  <a:off x="3135086"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2" name="Grupo 101"/>
              <p:cNvGrpSpPr/>
              <p:nvPr/>
            </p:nvGrpSpPr>
            <p:grpSpPr>
              <a:xfrm>
                <a:off x="783772" y="4252682"/>
                <a:ext cx="3526971" cy="740228"/>
                <a:chOff x="783772" y="2757714"/>
                <a:chExt cx="3526971" cy="740228"/>
              </a:xfrm>
              <a:solidFill>
                <a:schemeClr val="accent2">
                  <a:lumMod val="60000"/>
                  <a:lumOff val="40000"/>
                </a:schemeClr>
              </a:solidFill>
            </p:grpSpPr>
            <p:sp>
              <p:nvSpPr>
                <p:cNvPr id="127" name="Retângulo 126"/>
                <p:cNvSpPr/>
                <p:nvPr/>
              </p:nvSpPr>
              <p:spPr>
                <a:xfrm>
                  <a:off x="783772"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8" name="Retângulo 127"/>
                <p:cNvSpPr/>
                <p:nvPr/>
              </p:nvSpPr>
              <p:spPr>
                <a:xfrm>
                  <a:off x="1959429"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9" name="Retângulo 128"/>
                <p:cNvSpPr/>
                <p:nvPr/>
              </p:nvSpPr>
              <p:spPr>
                <a:xfrm>
                  <a:off x="3135086"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3" name="Grupo 102"/>
              <p:cNvGrpSpPr/>
              <p:nvPr/>
            </p:nvGrpSpPr>
            <p:grpSpPr>
              <a:xfrm>
                <a:off x="783772" y="4992910"/>
                <a:ext cx="3526971" cy="740228"/>
                <a:chOff x="783772" y="2757714"/>
                <a:chExt cx="3526971" cy="740228"/>
              </a:xfrm>
              <a:solidFill>
                <a:schemeClr val="accent2">
                  <a:lumMod val="75000"/>
                </a:schemeClr>
              </a:solidFill>
            </p:grpSpPr>
            <p:sp>
              <p:nvSpPr>
                <p:cNvPr id="124" name="Retângulo 123"/>
                <p:cNvSpPr/>
                <p:nvPr/>
              </p:nvSpPr>
              <p:spPr>
                <a:xfrm>
                  <a:off x="783772"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5" name="Retângulo 124"/>
                <p:cNvSpPr/>
                <p:nvPr/>
              </p:nvSpPr>
              <p:spPr>
                <a:xfrm>
                  <a:off x="1959429"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6" name="Retângulo 125"/>
                <p:cNvSpPr/>
                <p:nvPr/>
              </p:nvSpPr>
              <p:spPr>
                <a:xfrm>
                  <a:off x="3135086"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4" name="Grupo 103"/>
              <p:cNvGrpSpPr/>
              <p:nvPr/>
            </p:nvGrpSpPr>
            <p:grpSpPr>
              <a:xfrm>
                <a:off x="783772" y="5733136"/>
                <a:ext cx="3526971" cy="740228"/>
                <a:chOff x="783772" y="2757714"/>
                <a:chExt cx="3526971" cy="740228"/>
              </a:xfrm>
              <a:solidFill>
                <a:schemeClr val="accent2">
                  <a:lumMod val="50000"/>
                </a:schemeClr>
              </a:solidFill>
            </p:grpSpPr>
            <p:sp>
              <p:nvSpPr>
                <p:cNvPr id="121" name="Retângulo 120"/>
                <p:cNvSpPr/>
                <p:nvPr/>
              </p:nvSpPr>
              <p:spPr>
                <a:xfrm>
                  <a:off x="783772"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Retângulo 121"/>
                <p:cNvSpPr/>
                <p:nvPr/>
              </p:nvSpPr>
              <p:spPr>
                <a:xfrm>
                  <a:off x="1959429"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3" name="Retângulo 122"/>
                <p:cNvSpPr/>
                <p:nvPr/>
              </p:nvSpPr>
              <p:spPr>
                <a:xfrm>
                  <a:off x="3135086" y="2757714"/>
                  <a:ext cx="1175657" cy="74022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5" name="Grupo 104"/>
              <p:cNvGrpSpPr/>
              <p:nvPr/>
            </p:nvGrpSpPr>
            <p:grpSpPr>
              <a:xfrm>
                <a:off x="778328" y="2543624"/>
                <a:ext cx="3747747" cy="228602"/>
                <a:chOff x="778329" y="2543626"/>
                <a:chExt cx="3747747" cy="228602"/>
              </a:xfrm>
            </p:grpSpPr>
            <p:sp>
              <p:nvSpPr>
                <p:cNvPr id="118" name="Paralelogramo 117"/>
                <p:cNvSpPr/>
                <p:nvPr/>
              </p:nvSpPr>
              <p:spPr>
                <a:xfrm>
                  <a:off x="3135086"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9" name="Paralelogramo 118"/>
                <p:cNvSpPr/>
                <p:nvPr/>
              </p:nvSpPr>
              <p:spPr>
                <a:xfrm>
                  <a:off x="1951378"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Paralelogramo 119"/>
                <p:cNvSpPr/>
                <p:nvPr/>
              </p:nvSpPr>
              <p:spPr>
                <a:xfrm>
                  <a:off x="778329"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6" name="Grupo 105"/>
              <p:cNvGrpSpPr/>
              <p:nvPr/>
            </p:nvGrpSpPr>
            <p:grpSpPr>
              <a:xfrm>
                <a:off x="987878" y="2315022"/>
                <a:ext cx="3747747" cy="228602"/>
                <a:chOff x="778329" y="2543626"/>
                <a:chExt cx="3747747" cy="228602"/>
              </a:xfrm>
            </p:grpSpPr>
            <p:sp>
              <p:nvSpPr>
                <p:cNvPr id="115" name="Paralelogramo 114"/>
                <p:cNvSpPr/>
                <p:nvPr/>
              </p:nvSpPr>
              <p:spPr>
                <a:xfrm>
                  <a:off x="3135086"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6" name="Paralelogramo 115"/>
                <p:cNvSpPr/>
                <p:nvPr/>
              </p:nvSpPr>
              <p:spPr>
                <a:xfrm>
                  <a:off x="1951378"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7" name="Paralelogramo 116"/>
                <p:cNvSpPr/>
                <p:nvPr/>
              </p:nvSpPr>
              <p:spPr>
                <a:xfrm>
                  <a:off x="778329"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7" name="Grupo 106"/>
              <p:cNvGrpSpPr/>
              <p:nvPr/>
            </p:nvGrpSpPr>
            <p:grpSpPr>
              <a:xfrm>
                <a:off x="1203153" y="2087329"/>
                <a:ext cx="3747747" cy="228602"/>
                <a:chOff x="778329" y="2543626"/>
                <a:chExt cx="3747747" cy="228602"/>
              </a:xfrm>
            </p:grpSpPr>
            <p:sp>
              <p:nvSpPr>
                <p:cNvPr id="112" name="Paralelogramo 111"/>
                <p:cNvSpPr/>
                <p:nvPr/>
              </p:nvSpPr>
              <p:spPr>
                <a:xfrm>
                  <a:off x="3135086"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3" name="Paralelogramo 112"/>
                <p:cNvSpPr/>
                <p:nvPr/>
              </p:nvSpPr>
              <p:spPr>
                <a:xfrm>
                  <a:off x="1951378"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4" name="Paralelogramo 113"/>
                <p:cNvSpPr/>
                <p:nvPr/>
              </p:nvSpPr>
              <p:spPr>
                <a:xfrm>
                  <a:off x="778329"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08" name="Grupo 107"/>
              <p:cNvGrpSpPr/>
              <p:nvPr/>
            </p:nvGrpSpPr>
            <p:grpSpPr>
              <a:xfrm>
                <a:off x="1403179" y="1868255"/>
                <a:ext cx="3747747" cy="228602"/>
                <a:chOff x="778329" y="2543626"/>
                <a:chExt cx="3747747" cy="228602"/>
              </a:xfrm>
            </p:grpSpPr>
            <p:sp>
              <p:nvSpPr>
                <p:cNvPr id="109" name="Paralelogramo 108"/>
                <p:cNvSpPr/>
                <p:nvPr/>
              </p:nvSpPr>
              <p:spPr>
                <a:xfrm>
                  <a:off x="3135086"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0" name="Paralelogramo 109"/>
                <p:cNvSpPr/>
                <p:nvPr/>
              </p:nvSpPr>
              <p:spPr>
                <a:xfrm>
                  <a:off x="1951378"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1" name="Paralelogramo 110"/>
                <p:cNvSpPr/>
                <p:nvPr/>
              </p:nvSpPr>
              <p:spPr>
                <a:xfrm>
                  <a:off x="778329" y="2543626"/>
                  <a:ext cx="1390990" cy="228602"/>
                </a:xfrm>
                <a:prstGeom prst="parallelogram">
                  <a:avLst>
                    <a:gd name="adj" fmla="val 90435"/>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sp>
          <p:nvSpPr>
            <p:cNvPr id="84" name="CaixaDeTexto 83"/>
            <p:cNvSpPr txBox="1"/>
            <p:nvPr/>
          </p:nvSpPr>
          <p:spPr>
            <a:xfrm rot="18578079">
              <a:off x="1156530" y="1526331"/>
              <a:ext cx="1496562" cy="423974"/>
            </a:xfrm>
            <a:prstGeom prst="rect">
              <a:avLst/>
            </a:prstGeom>
            <a:noFill/>
          </p:spPr>
          <p:txBody>
            <a:bodyPr wrap="none" rtlCol="0">
              <a:spAutoFit/>
            </a:bodyPr>
            <a:lstStyle/>
            <a:p>
              <a:r>
                <a:rPr lang="pt-BR" sz="1700" dirty="0"/>
                <a:t>Operacional</a:t>
              </a:r>
            </a:p>
          </p:txBody>
        </p:sp>
        <p:sp>
          <p:nvSpPr>
            <p:cNvPr id="85" name="CaixaDeTexto 84"/>
            <p:cNvSpPr txBox="1"/>
            <p:nvPr/>
          </p:nvSpPr>
          <p:spPr>
            <a:xfrm rot="18578079">
              <a:off x="2623831" y="1526332"/>
              <a:ext cx="1366633" cy="423974"/>
            </a:xfrm>
            <a:prstGeom prst="rect">
              <a:avLst/>
            </a:prstGeom>
            <a:noFill/>
          </p:spPr>
          <p:txBody>
            <a:bodyPr wrap="none" rtlCol="0">
              <a:spAutoFit/>
            </a:bodyPr>
            <a:lstStyle/>
            <a:p>
              <a:r>
                <a:rPr lang="pt-BR" sz="1700" dirty="0"/>
                <a:t>Divulgação</a:t>
              </a:r>
            </a:p>
          </p:txBody>
        </p:sp>
        <p:sp>
          <p:nvSpPr>
            <p:cNvPr id="86" name="CaixaDeTexto 85"/>
            <p:cNvSpPr txBox="1"/>
            <p:nvPr/>
          </p:nvSpPr>
          <p:spPr>
            <a:xfrm rot="18578079">
              <a:off x="3931457" y="1535548"/>
              <a:ext cx="1640894" cy="405540"/>
            </a:xfrm>
            <a:prstGeom prst="rect">
              <a:avLst/>
            </a:prstGeom>
            <a:noFill/>
          </p:spPr>
          <p:txBody>
            <a:bodyPr wrap="none" rtlCol="0">
              <a:spAutoFit/>
            </a:bodyPr>
            <a:lstStyle/>
            <a:p>
              <a:r>
                <a:rPr lang="pt-BR" sz="1600" dirty="0"/>
                <a:t>Conformidade</a:t>
              </a:r>
            </a:p>
          </p:txBody>
        </p:sp>
        <p:sp>
          <p:nvSpPr>
            <p:cNvPr id="87" name="CaixaDeTexto 86"/>
            <p:cNvSpPr txBox="1"/>
            <p:nvPr/>
          </p:nvSpPr>
          <p:spPr>
            <a:xfrm>
              <a:off x="1436615" y="2462552"/>
              <a:ext cx="2992626" cy="478042"/>
            </a:xfrm>
            <a:prstGeom prst="rect">
              <a:avLst/>
            </a:prstGeom>
            <a:noFill/>
          </p:spPr>
          <p:txBody>
            <a:bodyPr wrap="none" rtlCol="0">
              <a:spAutoFit/>
            </a:bodyPr>
            <a:lstStyle/>
            <a:p>
              <a:r>
                <a:rPr lang="pt-BR" sz="2000" b="1" dirty="0"/>
                <a:t>Ambiente de controle</a:t>
              </a:r>
            </a:p>
          </p:txBody>
        </p:sp>
        <p:sp>
          <p:nvSpPr>
            <p:cNvPr id="88" name="CaixaDeTexto 87"/>
            <p:cNvSpPr txBox="1"/>
            <p:nvPr/>
          </p:nvSpPr>
          <p:spPr>
            <a:xfrm>
              <a:off x="1623526" y="3254577"/>
              <a:ext cx="2619498" cy="478042"/>
            </a:xfrm>
            <a:prstGeom prst="rect">
              <a:avLst/>
            </a:prstGeom>
            <a:noFill/>
          </p:spPr>
          <p:txBody>
            <a:bodyPr wrap="none" rtlCol="0">
              <a:spAutoFit/>
            </a:bodyPr>
            <a:lstStyle/>
            <a:p>
              <a:r>
                <a:rPr lang="pt-BR" sz="2000" b="1" dirty="0"/>
                <a:t>Avaliação de riscos</a:t>
              </a:r>
            </a:p>
          </p:txBody>
        </p:sp>
        <p:sp>
          <p:nvSpPr>
            <p:cNvPr id="89" name="CaixaDeTexto 88"/>
            <p:cNvSpPr txBox="1"/>
            <p:nvPr/>
          </p:nvSpPr>
          <p:spPr>
            <a:xfrm>
              <a:off x="1392938" y="4110408"/>
              <a:ext cx="3080032" cy="478042"/>
            </a:xfrm>
            <a:prstGeom prst="rect">
              <a:avLst/>
            </a:prstGeom>
            <a:noFill/>
          </p:spPr>
          <p:txBody>
            <a:bodyPr wrap="none" rtlCol="0">
              <a:spAutoFit/>
            </a:bodyPr>
            <a:lstStyle/>
            <a:p>
              <a:r>
                <a:rPr lang="pt-BR" sz="2000" b="1" dirty="0"/>
                <a:t>Atividades de controle</a:t>
              </a:r>
            </a:p>
          </p:txBody>
        </p:sp>
        <p:sp>
          <p:nvSpPr>
            <p:cNvPr id="90" name="CaixaDeTexto 89"/>
            <p:cNvSpPr txBox="1"/>
            <p:nvPr/>
          </p:nvSpPr>
          <p:spPr>
            <a:xfrm>
              <a:off x="1085370" y="4971443"/>
              <a:ext cx="3643257" cy="478042"/>
            </a:xfrm>
            <a:prstGeom prst="rect">
              <a:avLst/>
            </a:prstGeom>
            <a:noFill/>
          </p:spPr>
          <p:txBody>
            <a:bodyPr wrap="none" rtlCol="0">
              <a:spAutoFit/>
            </a:bodyPr>
            <a:lstStyle/>
            <a:p>
              <a:r>
                <a:rPr lang="pt-BR" sz="2000" b="1" dirty="0">
                  <a:solidFill>
                    <a:schemeClr val="bg1"/>
                  </a:solidFill>
                </a:rPr>
                <a:t>Informação e comunicação</a:t>
              </a:r>
            </a:p>
          </p:txBody>
        </p:sp>
        <p:sp>
          <p:nvSpPr>
            <p:cNvPr id="91" name="CaixaDeTexto 90"/>
            <p:cNvSpPr txBox="1"/>
            <p:nvPr/>
          </p:nvSpPr>
          <p:spPr>
            <a:xfrm>
              <a:off x="864046" y="5812294"/>
              <a:ext cx="4625159" cy="478042"/>
            </a:xfrm>
            <a:prstGeom prst="rect">
              <a:avLst/>
            </a:prstGeom>
            <a:noFill/>
          </p:spPr>
          <p:txBody>
            <a:bodyPr wrap="square" rtlCol="0">
              <a:spAutoFit/>
            </a:bodyPr>
            <a:lstStyle/>
            <a:p>
              <a:r>
                <a:rPr lang="pt-BR" sz="2000" b="1" dirty="0">
                  <a:solidFill>
                    <a:schemeClr val="bg1"/>
                  </a:solidFill>
                </a:rPr>
                <a:t>Atividades de monitoramento</a:t>
              </a:r>
            </a:p>
          </p:txBody>
        </p:sp>
        <p:sp>
          <p:nvSpPr>
            <p:cNvPr id="92" name="CaixaDeTexto 91"/>
            <p:cNvSpPr txBox="1"/>
            <p:nvPr/>
          </p:nvSpPr>
          <p:spPr>
            <a:xfrm rot="16200000">
              <a:off x="4019651" y="3974243"/>
              <a:ext cx="2075345" cy="423974"/>
            </a:xfrm>
            <a:prstGeom prst="rect">
              <a:avLst/>
            </a:prstGeom>
            <a:noFill/>
          </p:spPr>
          <p:txBody>
            <a:bodyPr wrap="none" rtlCol="0">
              <a:spAutoFit/>
            </a:bodyPr>
            <a:lstStyle/>
            <a:p>
              <a:r>
                <a:rPr lang="pt-BR" sz="1700" dirty="0"/>
                <a:t>Nível de entidade</a:t>
              </a:r>
            </a:p>
          </p:txBody>
        </p:sp>
        <p:sp>
          <p:nvSpPr>
            <p:cNvPr id="93" name="CaixaDeTexto 92"/>
            <p:cNvSpPr txBox="1"/>
            <p:nvPr/>
          </p:nvSpPr>
          <p:spPr>
            <a:xfrm rot="16200000">
              <a:off x="4846086" y="3755252"/>
              <a:ext cx="980983" cy="423974"/>
            </a:xfrm>
            <a:prstGeom prst="rect">
              <a:avLst/>
            </a:prstGeom>
            <a:noFill/>
          </p:spPr>
          <p:txBody>
            <a:bodyPr wrap="none" rtlCol="0">
              <a:spAutoFit/>
            </a:bodyPr>
            <a:lstStyle/>
            <a:p>
              <a:r>
                <a:rPr lang="pt-BR" sz="1700" dirty="0"/>
                <a:t>Divisão</a:t>
              </a:r>
            </a:p>
          </p:txBody>
        </p:sp>
        <p:sp>
          <p:nvSpPr>
            <p:cNvPr id="94" name="CaixaDeTexto 93"/>
            <p:cNvSpPr txBox="1"/>
            <p:nvPr/>
          </p:nvSpPr>
          <p:spPr>
            <a:xfrm rot="16200000">
              <a:off x="4382802" y="3520357"/>
              <a:ext cx="2410127" cy="423974"/>
            </a:xfrm>
            <a:prstGeom prst="rect">
              <a:avLst/>
            </a:prstGeom>
            <a:noFill/>
          </p:spPr>
          <p:txBody>
            <a:bodyPr wrap="none" rtlCol="0">
              <a:spAutoFit/>
            </a:bodyPr>
            <a:lstStyle/>
            <a:p>
              <a:r>
                <a:rPr lang="pt-BR" sz="1700" dirty="0"/>
                <a:t>Unidade operacional</a:t>
              </a:r>
            </a:p>
          </p:txBody>
        </p:sp>
        <p:sp>
          <p:nvSpPr>
            <p:cNvPr id="95" name="CaixaDeTexto 94"/>
            <p:cNvSpPr txBox="1"/>
            <p:nvPr/>
          </p:nvSpPr>
          <p:spPr>
            <a:xfrm rot="16200000">
              <a:off x="5337265" y="3240180"/>
              <a:ext cx="982667" cy="423974"/>
            </a:xfrm>
            <a:prstGeom prst="rect">
              <a:avLst/>
            </a:prstGeom>
            <a:noFill/>
          </p:spPr>
          <p:txBody>
            <a:bodyPr wrap="none" rtlCol="0">
              <a:spAutoFit/>
            </a:bodyPr>
            <a:lstStyle/>
            <a:p>
              <a:r>
                <a:rPr lang="pt-BR" sz="1700" dirty="0"/>
                <a:t>Função</a:t>
              </a:r>
            </a:p>
          </p:txBody>
        </p:sp>
      </p:grpSp>
      <p:grpSp>
        <p:nvGrpSpPr>
          <p:cNvPr id="156" name="Grupo 155"/>
          <p:cNvGrpSpPr/>
          <p:nvPr/>
        </p:nvGrpSpPr>
        <p:grpSpPr>
          <a:xfrm>
            <a:off x="4876547" y="2022435"/>
            <a:ext cx="4266435" cy="4418782"/>
            <a:chOff x="4855359" y="2262640"/>
            <a:chExt cx="3591218" cy="3997910"/>
          </a:xfrm>
        </p:grpSpPr>
        <p:grpSp>
          <p:nvGrpSpPr>
            <p:cNvPr id="157" name="Grupo 156"/>
            <p:cNvGrpSpPr/>
            <p:nvPr/>
          </p:nvGrpSpPr>
          <p:grpSpPr>
            <a:xfrm>
              <a:off x="4860032" y="4965491"/>
              <a:ext cx="3522862" cy="1284260"/>
              <a:chOff x="4860032" y="4965491"/>
              <a:chExt cx="3522862" cy="1284260"/>
            </a:xfrm>
          </p:grpSpPr>
          <p:sp>
            <p:nvSpPr>
              <p:cNvPr id="239" name="Cubo 238"/>
              <p:cNvSpPr/>
              <p:nvPr/>
            </p:nvSpPr>
            <p:spPr>
              <a:xfrm>
                <a:off x="7493576" y="4965491"/>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0" name="Cubo 239"/>
              <p:cNvSpPr/>
              <p:nvPr/>
            </p:nvSpPr>
            <p:spPr>
              <a:xfrm>
                <a:off x="7263800" y="5185596"/>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1" name="Cubo 240"/>
              <p:cNvSpPr/>
              <p:nvPr/>
            </p:nvSpPr>
            <p:spPr>
              <a:xfrm>
                <a:off x="7034024" y="5410436"/>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2" name="Cubo 241"/>
              <p:cNvSpPr/>
              <p:nvPr/>
            </p:nvSpPr>
            <p:spPr>
              <a:xfrm>
                <a:off x="4860032" y="5631340"/>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3" name="Cubo 242"/>
              <p:cNvSpPr/>
              <p:nvPr/>
            </p:nvSpPr>
            <p:spPr>
              <a:xfrm>
                <a:off x="5508104" y="5631340"/>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4" name="Cubo 243"/>
              <p:cNvSpPr/>
              <p:nvPr/>
            </p:nvSpPr>
            <p:spPr>
              <a:xfrm>
                <a:off x="6156176" y="5631340"/>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5" name="Cubo 244"/>
              <p:cNvSpPr/>
              <p:nvPr/>
            </p:nvSpPr>
            <p:spPr>
              <a:xfrm>
                <a:off x="6804248" y="5631340"/>
                <a:ext cx="889318" cy="618411"/>
              </a:xfrm>
              <a:prstGeom prst="cube">
                <a:avLst>
                  <a:gd name="adj" fmla="val 36042"/>
                </a:avLst>
              </a:prstGeom>
              <a:solidFill>
                <a:schemeClr val="tx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58" name="Grupo 157"/>
            <p:cNvGrpSpPr/>
            <p:nvPr/>
          </p:nvGrpSpPr>
          <p:grpSpPr>
            <a:xfrm>
              <a:off x="4855359" y="4575134"/>
              <a:ext cx="3522862" cy="1284260"/>
              <a:chOff x="4860032" y="4965491"/>
              <a:chExt cx="3522862" cy="1284260"/>
            </a:xfrm>
            <a:solidFill>
              <a:srgbClr val="5555C7"/>
            </a:solidFill>
          </p:grpSpPr>
          <p:sp>
            <p:nvSpPr>
              <p:cNvPr id="232" name="Cubo 231"/>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3" name="Cubo 232"/>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4" name="Cubo 233"/>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5" name="Cubo 234"/>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6" name="Cubo 235"/>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7" name="Cubo 236"/>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8" name="Cubo 237"/>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59" name="Grupo 158"/>
            <p:cNvGrpSpPr/>
            <p:nvPr/>
          </p:nvGrpSpPr>
          <p:grpSpPr>
            <a:xfrm>
              <a:off x="4855359" y="4185256"/>
              <a:ext cx="3522862" cy="1284260"/>
              <a:chOff x="4860032" y="4965491"/>
              <a:chExt cx="3522862" cy="1284260"/>
            </a:xfrm>
            <a:solidFill>
              <a:srgbClr val="3EADBC"/>
            </a:solidFill>
          </p:grpSpPr>
          <p:sp>
            <p:nvSpPr>
              <p:cNvPr id="225" name="Cubo 224"/>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6" name="Cubo 225"/>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7" name="Cubo 226"/>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8" name="Cubo 227"/>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9" name="Cubo 228"/>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0" name="Cubo 229"/>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1" name="Cubo 230"/>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60" name="Grupo 159"/>
            <p:cNvGrpSpPr/>
            <p:nvPr/>
          </p:nvGrpSpPr>
          <p:grpSpPr>
            <a:xfrm>
              <a:off x="4855359" y="3816131"/>
              <a:ext cx="3522862" cy="1284260"/>
              <a:chOff x="4860032" y="4965491"/>
              <a:chExt cx="3522862" cy="1284260"/>
            </a:xfrm>
            <a:solidFill>
              <a:srgbClr val="7E8A22"/>
            </a:solidFill>
          </p:grpSpPr>
          <p:sp>
            <p:nvSpPr>
              <p:cNvPr id="218" name="Cubo 217"/>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9" name="Cubo 218"/>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0" name="Cubo 219"/>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1" name="Cubo 220"/>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2" name="Cubo 221"/>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3" name="Cubo 222"/>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4" name="Cubo 223"/>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61" name="Grupo 160"/>
            <p:cNvGrpSpPr/>
            <p:nvPr/>
          </p:nvGrpSpPr>
          <p:grpSpPr>
            <a:xfrm>
              <a:off x="4860032" y="3412000"/>
              <a:ext cx="3522862" cy="1284260"/>
              <a:chOff x="4860032" y="4965491"/>
              <a:chExt cx="3522862" cy="1284260"/>
            </a:xfrm>
            <a:solidFill>
              <a:srgbClr val="C2D040"/>
            </a:solidFill>
          </p:grpSpPr>
          <p:sp>
            <p:nvSpPr>
              <p:cNvPr id="211" name="Cubo 210"/>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2" name="Cubo 211"/>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3" name="Cubo 212"/>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4" name="Cubo 213"/>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5" name="Cubo 214"/>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6" name="Cubo 215"/>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7" name="Cubo 216"/>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62" name="Grupo 161"/>
            <p:cNvGrpSpPr/>
            <p:nvPr/>
          </p:nvGrpSpPr>
          <p:grpSpPr>
            <a:xfrm>
              <a:off x="4855359" y="3021643"/>
              <a:ext cx="3522862" cy="1284260"/>
              <a:chOff x="4860032" y="4965491"/>
              <a:chExt cx="3522862" cy="1284260"/>
            </a:xfrm>
            <a:solidFill>
              <a:srgbClr val="E85272"/>
            </a:solidFill>
          </p:grpSpPr>
          <p:sp>
            <p:nvSpPr>
              <p:cNvPr id="204" name="Cubo 203"/>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5" name="Cubo 204"/>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6" name="Cubo 205"/>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7" name="Cubo 206"/>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8" name="Cubo 207"/>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9" name="Cubo 208"/>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0" name="Cubo 209"/>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63" name="Grupo 162"/>
            <p:cNvGrpSpPr/>
            <p:nvPr/>
          </p:nvGrpSpPr>
          <p:grpSpPr>
            <a:xfrm>
              <a:off x="4855359" y="2631765"/>
              <a:ext cx="3522862" cy="1284260"/>
              <a:chOff x="4860032" y="4965491"/>
              <a:chExt cx="3522862" cy="1284260"/>
            </a:xfrm>
            <a:solidFill>
              <a:srgbClr val="EE8E00"/>
            </a:solidFill>
          </p:grpSpPr>
          <p:sp>
            <p:nvSpPr>
              <p:cNvPr id="197" name="Cubo 196"/>
              <p:cNvSpPr/>
              <p:nvPr/>
            </p:nvSpPr>
            <p:spPr>
              <a:xfrm>
                <a:off x="7493576" y="4965491"/>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8" name="Cubo 197"/>
              <p:cNvSpPr/>
              <p:nvPr/>
            </p:nvSpPr>
            <p:spPr>
              <a:xfrm>
                <a:off x="7263800" y="518559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9" name="Cubo 198"/>
              <p:cNvSpPr/>
              <p:nvPr/>
            </p:nvSpPr>
            <p:spPr>
              <a:xfrm>
                <a:off x="7034024" y="541043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0" name="Cubo 199"/>
              <p:cNvSpPr/>
              <p:nvPr/>
            </p:nvSpPr>
            <p:spPr>
              <a:xfrm>
                <a:off x="4860032"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1" name="Cubo 200"/>
              <p:cNvSpPr/>
              <p:nvPr/>
            </p:nvSpPr>
            <p:spPr>
              <a:xfrm>
                <a:off x="5508104"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2" name="Cubo 201"/>
              <p:cNvSpPr/>
              <p:nvPr/>
            </p:nvSpPr>
            <p:spPr>
              <a:xfrm>
                <a:off x="6156176"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3" name="Cubo 202"/>
              <p:cNvSpPr/>
              <p:nvPr/>
            </p:nvSpPr>
            <p:spPr>
              <a:xfrm>
                <a:off x="6804248" y="56313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64" name="Grupo 163"/>
            <p:cNvGrpSpPr/>
            <p:nvPr/>
          </p:nvGrpSpPr>
          <p:grpSpPr>
            <a:xfrm>
              <a:off x="4855359" y="2262640"/>
              <a:ext cx="3522862" cy="1284260"/>
              <a:chOff x="4855359" y="2262640"/>
              <a:chExt cx="3522862" cy="1284260"/>
            </a:xfrm>
            <a:solidFill>
              <a:srgbClr val="F0EA00"/>
            </a:solidFill>
          </p:grpSpPr>
          <p:sp>
            <p:nvSpPr>
              <p:cNvPr id="181" name="Cubo 180"/>
              <p:cNvSpPr/>
              <p:nvPr/>
            </p:nvSpPr>
            <p:spPr>
              <a:xfrm>
                <a:off x="5529896" y="226545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2" name="Cubo 181"/>
              <p:cNvSpPr/>
              <p:nvPr/>
            </p:nvSpPr>
            <p:spPr>
              <a:xfrm>
                <a:off x="6177968" y="226545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3" name="Cubo 182"/>
              <p:cNvSpPr/>
              <p:nvPr/>
            </p:nvSpPr>
            <p:spPr>
              <a:xfrm>
                <a:off x="6826040" y="2265456"/>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4" name="Cubo 183"/>
              <p:cNvSpPr/>
              <p:nvPr/>
            </p:nvSpPr>
            <p:spPr>
              <a:xfrm>
                <a:off x="5300120" y="2482745"/>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5" name="Cubo 184"/>
              <p:cNvSpPr/>
              <p:nvPr/>
            </p:nvSpPr>
            <p:spPr>
              <a:xfrm>
                <a:off x="5948192" y="2482745"/>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6" name="Cubo 185"/>
              <p:cNvSpPr/>
              <p:nvPr/>
            </p:nvSpPr>
            <p:spPr>
              <a:xfrm>
                <a:off x="6596264" y="2482745"/>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7" name="Cubo 186"/>
              <p:cNvSpPr/>
              <p:nvPr/>
            </p:nvSpPr>
            <p:spPr>
              <a:xfrm>
                <a:off x="5085135" y="269977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8" name="Cubo 187"/>
              <p:cNvSpPr/>
              <p:nvPr/>
            </p:nvSpPr>
            <p:spPr>
              <a:xfrm>
                <a:off x="5733207" y="269977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9" name="Cubo 188"/>
              <p:cNvSpPr/>
              <p:nvPr/>
            </p:nvSpPr>
            <p:spPr>
              <a:xfrm>
                <a:off x="6381279" y="269977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0" name="Cubo 189"/>
              <p:cNvSpPr/>
              <p:nvPr/>
            </p:nvSpPr>
            <p:spPr>
              <a:xfrm>
                <a:off x="7488903" y="2262640"/>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1" name="Cubo 190"/>
              <p:cNvSpPr/>
              <p:nvPr/>
            </p:nvSpPr>
            <p:spPr>
              <a:xfrm>
                <a:off x="7259127" y="2482745"/>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2" name="Cubo 191"/>
              <p:cNvSpPr/>
              <p:nvPr/>
            </p:nvSpPr>
            <p:spPr>
              <a:xfrm>
                <a:off x="7029351" y="2707585"/>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3" name="Cubo 192"/>
              <p:cNvSpPr/>
              <p:nvPr/>
            </p:nvSpPr>
            <p:spPr>
              <a:xfrm>
                <a:off x="4855359" y="2928489"/>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4" name="Cubo 193"/>
              <p:cNvSpPr/>
              <p:nvPr/>
            </p:nvSpPr>
            <p:spPr>
              <a:xfrm>
                <a:off x="5503431" y="2928489"/>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5" name="Cubo 194"/>
              <p:cNvSpPr/>
              <p:nvPr/>
            </p:nvSpPr>
            <p:spPr>
              <a:xfrm>
                <a:off x="6151503" y="2928489"/>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6" name="Cubo 195"/>
              <p:cNvSpPr/>
              <p:nvPr/>
            </p:nvSpPr>
            <p:spPr>
              <a:xfrm>
                <a:off x="6799575" y="2928489"/>
                <a:ext cx="889318" cy="618411"/>
              </a:xfrm>
              <a:prstGeom prst="cube">
                <a:avLst>
                  <a:gd name="adj" fmla="val 36042"/>
                </a:avLst>
              </a:prstGeom>
              <a:grp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65" name="CaixaDeTexto 164"/>
            <p:cNvSpPr txBox="1"/>
            <p:nvPr/>
          </p:nvSpPr>
          <p:spPr>
            <a:xfrm>
              <a:off x="5252725" y="3159349"/>
              <a:ext cx="2025876" cy="400110"/>
            </a:xfrm>
            <a:prstGeom prst="rect">
              <a:avLst/>
            </a:prstGeom>
            <a:noFill/>
          </p:spPr>
          <p:txBody>
            <a:bodyPr wrap="none" rtlCol="0">
              <a:spAutoFit/>
            </a:bodyPr>
            <a:lstStyle/>
            <a:p>
              <a:r>
                <a:rPr lang="pt-BR" sz="2000" dirty="0"/>
                <a:t>Ambiente interno</a:t>
              </a:r>
            </a:p>
          </p:txBody>
        </p:sp>
        <p:sp>
          <p:nvSpPr>
            <p:cNvPr id="166" name="CaixaDeTexto 165"/>
            <p:cNvSpPr txBox="1"/>
            <p:nvPr/>
          </p:nvSpPr>
          <p:spPr>
            <a:xfrm>
              <a:off x="5143815" y="3545239"/>
              <a:ext cx="2286973" cy="400110"/>
            </a:xfrm>
            <a:prstGeom prst="rect">
              <a:avLst/>
            </a:prstGeom>
            <a:noFill/>
          </p:spPr>
          <p:txBody>
            <a:bodyPr wrap="none" rtlCol="0">
              <a:spAutoFit/>
            </a:bodyPr>
            <a:lstStyle/>
            <a:p>
              <a:r>
                <a:rPr lang="pt-BR" sz="2000" dirty="0"/>
                <a:t>Fixação de objetivos</a:t>
              </a:r>
            </a:p>
          </p:txBody>
        </p:sp>
        <p:sp>
          <p:nvSpPr>
            <p:cNvPr id="167" name="CaixaDeTexto 166"/>
            <p:cNvSpPr txBox="1"/>
            <p:nvPr/>
          </p:nvSpPr>
          <p:spPr>
            <a:xfrm>
              <a:off x="4930952" y="3924806"/>
              <a:ext cx="2721386" cy="400110"/>
            </a:xfrm>
            <a:prstGeom prst="rect">
              <a:avLst/>
            </a:prstGeom>
            <a:noFill/>
          </p:spPr>
          <p:txBody>
            <a:bodyPr wrap="none" rtlCol="0">
              <a:spAutoFit/>
            </a:bodyPr>
            <a:lstStyle/>
            <a:p>
              <a:r>
                <a:rPr lang="pt-BR" sz="2000" dirty="0"/>
                <a:t>Identificação de eventos</a:t>
              </a:r>
            </a:p>
          </p:txBody>
        </p:sp>
        <p:sp>
          <p:nvSpPr>
            <p:cNvPr id="168" name="CaixaDeTexto 167"/>
            <p:cNvSpPr txBox="1"/>
            <p:nvPr/>
          </p:nvSpPr>
          <p:spPr>
            <a:xfrm>
              <a:off x="5190345" y="4300939"/>
              <a:ext cx="2141997" cy="400110"/>
            </a:xfrm>
            <a:prstGeom prst="rect">
              <a:avLst/>
            </a:prstGeom>
            <a:noFill/>
          </p:spPr>
          <p:txBody>
            <a:bodyPr wrap="none" rtlCol="0">
              <a:spAutoFit/>
            </a:bodyPr>
            <a:lstStyle/>
            <a:p>
              <a:r>
                <a:rPr lang="pt-BR" sz="2000" dirty="0"/>
                <a:t>Avaliação de riscos</a:t>
              </a:r>
            </a:p>
          </p:txBody>
        </p:sp>
        <p:sp>
          <p:nvSpPr>
            <p:cNvPr id="169" name="CaixaDeTexto 168"/>
            <p:cNvSpPr txBox="1"/>
            <p:nvPr/>
          </p:nvSpPr>
          <p:spPr>
            <a:xfrm>
              <a:off x="5330704" y="4686514"/>
              <a:ext cx="1853584" cy="400110"/>
            </a:xfrm>
            <a:prstGeom prst="rect">
              <a:avLst/>
            </a:prstGeom>
            <a:noFill/>
          </p:spPr>
          <p:txBody>
            <a:bodyPr wrap="none" rtlCol="0">
              <a:spAutoFit/>
            </a:bodyPr>
            <a:lstStyle/>
            <a:p>
              <a:r>
                <a:rPr lang="pt-BR" sz="2000" dirty="0"/>
                <a:t>Resposta a risco</a:t>
              </a:r>
            </a:p>
          </p:txBody>
        </p:sp>
        <p:sp>
          <p:nvSpPr>
            <p:cNvPr id="170" name="CaixaDeTexto 169"/>
            <p:cNvSpPr txBox="1"/>
            <p:nvPr/>
          </p:nvSpPr>
          <p:spPr>
            <a:xfrm>
              <a:off x="5016852" y="5098893"/>
              <a:ext cx="2516330" cy="400110"/>
            </a:xfrm>
            <a:prstGeom prst="rect">
              <a:avLst/>
            </a:prstGeom>
            <a:noFill/>
          </p:spPr>
          <p:txBody>
            <a:bodyPr wrap="none" rtlCol="0">
              <a:spAutoFit/>
            </a:bodyPr>
            <a:lstStyle/>
            <a:p>
              <a:r>
                <a:rPr lang="pt-BR" sz="2000" dirty="0"/>
                <a:t>Atividades de controle</a:t>
              </a:r>
            </a:p>
          </p:txBody>
        </p:sp>
        <p:sp>
          <p:nvSpPr>
            <p:cNvPr id="171" name="CaixaDeTexto 170"/>
            <p:cNvSpPr txBox="1"/>
            <p:nvPr/>
          </p:nvSpPr>
          <p:spPr>
            <a:xfrm>
              <a:off x="4969682" y="5500522"/>
              <a:ext cx="2409006" cy="331254"/>
            </a:xfrm>
            <a:prstGeom prst="rect">
              <a:avLst/>
            </a:prstGeom>
            <a:noFill/>
          </p:spPr>
          <p:txBody>
            <a:bodyPr wrap="none" rtlCol="0">
              <a:spAutoFit/>
            </a:bodyPr>
            <a:lstStyle/>
            <a:p>
              <a:r>
                <a:rPr lang="pt-BR" sz="1700" dirty="0">
                  <a:solidFill>
                    <a:schemeClr val="bg1"/>
                  </a:solidFill>
                </a:rPr>
                <a:t>Informações e comunicações</a:t>
              </a:r>
            </a:p>
          </p:txBody>
        </p:sp>
        <p:sp>
          <p:nvSpPr>
            <p:cNvPr id="172" name="CaixaDeTexto 171"/>
            <p:cNvSpPr txBox="1"/>
            <p:nvPr/>
          </p:nvSpPr>
          <p:spPr>
            <a:xfrm>
              <a:off x="5353035" y="5860440"/>
              <a:ext cx="1843966" cy="400110"/>
            </a:xfrm>
            <a:prstGeom prst="rect">
              <a:avLst/>
            </a:prstGeom>
            <a:noFill/>
          </p:spPr>
          <p:txBody>
            <a:bodyPr wrap="none" rtlCol="0">
              <a:spAutoFit/>
            </a:bodyPr>
            <a:lstStyle/>
            <a:p>
              <a:r>
                <a:rPr lang="pt-BR" sz="2000" dirty="0">
                  <a:solidFill>
                    <a:schemeClr val="bg1"/>
                  </a:solidFill>
                </a:rPr>
                <a:t>Monitoramento</a:t>
              </a:r>
            </a:p>
          </p:txBody>
        </p:sp>
        <p:sp>
          <p:nvSpPr>
            <p:cNvPr id="173" name="CaixaDeTexto 172"/>
            <p:cNvSpPr txBox="1"/>
            <p:nvPr/>
          </p:nvSpPr>
          <p:spPr>
            <a:xfrm rot="18948828">
              <a:off x="5039540" y="2468859"/>
              <a:ext cx="1214371" cy="369332"/>
            </a:xfrm>
            <a:prstGeom prst="rect">
              <a:avLst/>
            </a:prstGeom>
            <a:noFill/>
          </p:spPr>
          <p:txBody>
            <a:bodyPr wrap="none" rtlCol="0">
              <a:spAutoFit/>
            </a:bodyPr>
            <a:lstStyle/>
            <a:p>
              <a:r>
                <a:rPr lang="pt-BR" dirty="0"/>
                <a:t>Estratégico</a:t>
              </a:r>
            </a:p>
          </p:txBody>
        </p:sp>
        <p:sp>
          <p:nvSpPr>
            <p:cNvPr id="174" name="CaixaDeTexto 173"/>
            <p:cNvSpPr txBox="1"/>
            <p:nvPr/>
          </p:nvSpPr>
          <p:spPr>
            <a:xfrm rot="18948828">
              <a:off x="5641816" y="2483194"/>
              <a:ext cx="1318053" cy="369332"/>
            </a:xfrm>
            <a:prstGeom prst="rect">
              <a:avLst/>
            </a:prstGeom>
            <a:noFill/>
          </p:spPr>
          <p:txBody>
            <a:bodyPr wrap="none" rtlCol="0">
              <a:spAutoFit/>
            </a:bodyPr>
            <a:lstStyle/>
            <a:p>
              <a:r>
                <a:rPr lang="pt-BR" dirty="0"/>
                <a:t>Operacional</a:t>
              </a:r>
            </a:p>
          </p:txBody>
        </p:sp>
        <p:sp>
          <p:nvSpPr>
            <p:cNvPr id="175" name="CaixaDeTexto 174"/>
            <p:cNvSpPr txBox="1"/>
            <p:nvPr/>
          </p:nvSpPr>
          <p:spPr>
            <a:xfrm rot="18948828">
              <a:off x="6300751" y="2456344"/>
              <a:ext cx="1375313" cy="353943"/>
            </a:xfrm>
            <a:prstGeom prst="rect">
              <a:avLst/>
            </a:prstGeom>
            <a:noFill/>
          </p:spPr>
          <p:txBody>
            <a:bodyPr wrap="none" rtlCol="0">
              <a:spAutoFit/>
            </a:bodyPr>
            <a:lstStyle/>
            <a:p>
              <a:r>
                <a:rPr lang="pt-BR" sz="1700" dirty="0"/>
                <a:t>Comunicação</a:t>
              </a:r>
            </a:p>
          </p:txBody>
        </p:sp>
        <p:sp>
          <p:nvSpPr>
            <p:cNvPr id="176" name="CaixaDeTexto 175"/>
            <p:cNvSpPr txBox="1"/>
            <p:nvPr/>
          </p:nvSpPr>
          <p:spPr>
            <a:xfrm rot="18948828">
              <a:off x="6968741" y="2464038"/>
              <a:ext cx="1373389" cy="338554"/>
            </a:xfrm>
            <a:prstGeom prst="rect">
              <a:avLst/>
            </a:prstGeom>
            <a:noFill/>
          </p:spPr>
          <p:txBody>
            <a:bodyPr wrap="none" rtlCol="0">
              <a:spAutoFit/>
            </a:bodyPr>
            <a:lstStyle/>
            <a:p>
              <a:r>
                <a:rPr lang="pt-BR" sz="1600" dirty="0"/>
                <a:t>Conformidade</a:t>
              </a:r>
            </a:p>
          </p:txBody>
        </p:sp>
        <p:sp>
          <p:nvSpPr>
            <p:cNvPr id="177" name="CaixaDeTexto 176"/>
            <p:cNvSpPr txBox="1"/>
            <p:nvPr/>
          </p:nvSpPr>
          <p:spPr>
            <a:xfrm rot="16200000">
              <a:off x="6629716" y="4411993"/>
              <a:ext cx="1937838" cy="338554"/>
            </a:xfrm>
            <a:prstGeom prst="rect">
              <a:avLst/>
            </a:prstGeom>
            <a:noFill/>
          </p:spPr>
          <p:txBody>
            <a:bodyPr wrap="none" rtlCol="0">
              <a:spAutoFit/>
            </a:bodyPr>
            <a:lstStyle/>
            <a:p>
              <a:r>
                <a:rPr lang="pt-BR" sz="1600" dirty="0"/>
                <a:t>Nível de organização</a:t>
              </a:r>
            </a:p>
          </p:txBody>
        </p:sp>
        <p:sp>
          <p:nvSpPr>
            <p:cNvPr id="178" name="CaixaDeTexto 177"/>
            <p:cNvSpPr txBox="1"/>
            <p:nvPr/>
          </p:nvSpPr>
          <p:spPr>
            <a:xfrm rot="16200000">
              <a:off x="7437889" y="4149403"/>
              <a:ext cx="784189" cy="338554"/>
            </a:xfrm>
            <a:prstGeom prst="rect">
              <a:avLst/>
            </a:prstGeom>
            <a:noFill/>
          </p:spPr>
          <p:txBody>
            <a:bodyPr wrap="none" rtlCol="0">
              <a:spAutoFit/>
            </a:bodyPr>
            <a:lstStyle/>
            <a:p>
              <a:r>
                <a:rPr lang="pt-BR" sz="1600" dirty="0"/>
                <a:t>Divisão</a:t>
              </a:r>
            </a:p>
          </p:txBody>
        </p:sp>
        <p:sp>
          <p:nvSpPr>
            <p:cNvPr id="179" name="CaixaDeTexto 178"/>
            <p:cNvSpPr txBox="1"/>
            <p:nvPr/>
          </p:nvSpPr>
          <p:spPr>
            <a:xfrm rot="16200000">
              <a:off x="7126696" y="3933970"/>
              <a:ext cx="1843966" cy="338554"/>
            </a:xfrm>
            <a:prstGeom prst="rect">
              <a:avLst/>
            </a:prstGeom>
            <a:noFill/>
          </p:spPr>
          <p:txBody>
            <a:bodyPr wrap="none" rtlCol="0">
              <a:spAutoFit/>
            </a:bodyPr>
            <a:lstStyle/>
            <a:p>
              <a:r>
                <a:rPr lang="pt-BR" sz="1600" dirty="0"/>
                <a:t>Unidade de negócio</a:t>
              </a:r>
            </a:p>
          </p:txBody>
        </p:sp>
        <p:sp>
          <p:nvSpPr>
            <p:cNvPr id="180" name="CaixaDeTexto 179"/>
            <p:cNvSpPr txBox="1"/>
            <p:nvPr/>
          </p:nvSpPr>
          <p:spPr>
            <a:xfrm rot="16200000">
              <a:off x="7733433" y="3819329"/>
              <a:ext cx="1087734" cy="338554"/>
            </a:xfrm>
            <a:prstGeom prst="rect">
              <a:avLst/>
            </a:prstGeom>
            <a:noFill/>
          </p:spPr>
          <p:txBody>
            <a:bodyPr wrap="none" rtlCol="0">
              <a:spAutoFit/>
            </a:bodyPr>
            <a:lstStyle/>
            <a:p>
              <a:r>
                <a:rPr lang="pt-BR" sz="1600" dirty="0"/>
                <a:t>Subsidiária</a:t>
              </a:r>
            </a:p>
          </p:txBody>
        </p:sp>
      </p:grpSp>
      <p:sp>
        <p:nvSpPr>
          <p:cNvPr id="246" name="CaixaDeTexto 245"/>
          <p:cNvSpPr txBox="1"/>
          <p:nvPr/>
        </p:nvSpPr>
        <p:spPr>
          <a:xfrm>
            <a:off x="4620909" y="1313670"/>
            <a:ext cx="4254788" cy="461665"/>
          </a:xfrm>
          <a:prstGeom prst="rect">
            <a:avLst/>
          </a:prstGeom>
          <a:noFill/>
        </p:spPr>
        <p:txBody>
          <a:bodyPr wrap="square" rtlCol="0">
            <a:spAutoFit/>
          </a:bodyPr>
          <a:lstStyle/>
          <a:p>
            <a:pPr algn="ctr"/>
            <a:r>
              <a:rPr lang="pt-BR" sz="2400" b="1" dirty="0">
                <a:solidFill>
                  <a:schemeClr val="accent2">
                    <a:lumMod val="50000"/>
                  </a:schemeClr>
                </a:solidFill>
              </a:rPr>
              <a:t>COSO II</a:t>
            </a:r>
          </a:p>
        </p:txBody>
      </p:sp>
      <p:sp>
        <p:nvSpPr>
          <p:cNvPr id="5" name="Chave esquerda 4"/>
          <p:cNvSpPr/>
          <p:nvPr/>
        </p:nvSpPr>
        <p:spPr>
          <a:xfrm>
            <a:off x="4470571" y="3434747"/>
            <a:ext cx="282317" cy="1722522"/>
          </a:xfrm>
          <a:prstGeom prst="leftBrace">
            <a:avLst/>
          </a:pr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6" name="Seta para a direita 5"/>
          <p:cNvSpPr/>
          <p:nvPr/>
        </p:nvSpPr>
        <p:spPr>
          <a:xfrm rot="695023">
            <a:off x="3470101" y="3925161"/>
            <a:ext cx="799579" cy="43181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7" name="Elipse 246"/>
          <p:cNvSpPr/>
          <p:nvPr/>
        </p:nvSpPr>
        <p:spPr>
          <a:xfrm>
            <a:off x="198709" y="3028304"/>
            <a:ext cx="3280479" cy="68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8" name="Elipse 247"/>
          <p:cNvSpPr/>
          <p:nvPr/>
        </p:nvSpPr>
        <p:spPr>
          <a:xfrm>
            <a:off x="169691" y="3706143"/>
            <a:ext cx="3280479" cy="68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9" name="Elipse 248"/>
          <p:cNvSpPr/>
          <p:nvPr/>
        </p:nvSpPr>
        <p:spPr>
          <a:xfrm>
            <a:off x="154814" y="4401508"/>
            <a:ext cx="3280479" cy="68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0" name="Elipse 249"/>
          <p:cNvSpPr/>
          <p:nvPr/>
        </p:nvSpPr>
        <p:spPr>
          <a:xfrm>
            <a:off x="141085" y="5085089"/>
            <a:ext cx="3280479" cy="68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1" name="Elipse 250"/>
          <p:cNvSpPr/>
          <p:nvPr/>
        </p:nvSpPr>
        <p:spPr>
          <a:xfrm>
            <a:off x="144533" y="5788906"/>
            <a:ext cx="3334655" cy="68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716317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4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4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2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24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2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50"/>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5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247" grpId="0" animBg="1"/>
      <p:bldP spid="247" grpId="1" animBg="1"/>
      <p:bldP spid="248" grpId="0" animBg="1"/>
      <p:bldP spid="248" grpId="1" animBg="1"/>
      <p:bldP spid="249" grpId="0" animBg="1"/>
      <p:bldP spid="249" grpId="1" animBg="1"/>
      <p:bldP spid="250" grpId="0" animBg="1"/>
      <p:bldP spid="250" grpId="1" animBg="1"/>
      <p:bldP spid="251" grpId="0" animBg="1"/>
      <p:bldP spid="25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539552" y="2132856"/>
            <a:ext cx="8460432" cy="1985159"/>
          </a:xfrm>
          <a:prstGeom prst="rect">
            <a:avLst/>
          </a:prstGeom>
          <a:noFill/>
        </p:spPr>
        <p:txBody>
          <a:bodyPr wrap="square" rtlCol="0">
            <a:spAutoFit/>
          </a:bodyPr>
          <a:lstStyle/>
          <a:p>
            <a:pPr marL="285750" indent="-285750">
              <a:spcAft>
                <a:spcPts val="600"/>
              </a:spcAft>
              <a:buClr>
                <a:schemeClr val="accent2">
                  <a:lumMod val="50000"/>
                </a:schemeClr>
              </a:buClr>
              <a:buFont typeface="Wingdings" panose="05000000000000000000" pitchFamily="2" charset="2"/>
              <a:buChar char="§"/>
            </a:pPr>
            <a:r>
              <a:rPr lang="pt-BR" sz="2800" dirty="0"/>
              <a:t>Objetivo</a:t>
            </a:r>
          </a:p>
          <a:p>
            <a:pPr marL="285750" indent="-285750">
              <a:spcAft>
                <a:spcPts val="600"/>
              </a:spcAft>
              <a:buClr>
                <a:schemeClr val="accent2">
                  <a:lumMod val="50000"/>
                </a:schemeClr>
              </a:buClr>
              <a:buFont typeface="Wingdings" panose="05000000000000000000" pitchFamily="2" charset="2"/>
              <a:buChar char="§"/>
            </a:pPr>
            <a:r>
              <a:rPr lang="pt-BR" sz="2800" dirty="0"/>
              <a:t>Método</a:t>
            </a:r>
          </a:p>
          <a:p>
            <a:pPr marL="742950" lvl="1" indent="-285750">
              <a:spcAft>
                <a:spcPts val="600"/>
              </a:spcAft>
              <a:buClr>
                <a:schemeClr val="accent2">
                  <a:lumMod val="50000"/>
                </a:schemeClr>
              </a:buClr>
              <a:buFont typeface="Wingdings" panose="05000000000000000000" pitchFamily="2" charset="2"/>
              <a:buChar char="§"/>
            </a:pPr>
            <a:r>
              <a:rPr lang="pt-BR" sz="2600" dirty="0"/>
              <a:t>Modelo COSO</a:t>
            </a:r>
          </a:p>
          <a:p>
            <a:pPr marL="742950" lvl="1" indent="-285750">
              <a:spcAft>
                <a:spcPts val="600"/>
              </a:spcAft>
              <a:buClr>
                <a:schemeClr val="accent2">
                  <a:lumMod val="50000"/>
                </a:schemeClr>
              </a:buClr>
              <a:buFont typeface="Wingdings" panose="05000000000000000000" pitchFamily="2" charset="2"/>
              <a:buChar char="§"/>
            </a:pPr>
            <a:r>
              <a:rPr lang="pt-BR" sz="2600" dirty="0"/>
              <a:t>Questionário de Avaliação de Controles Internos (QACI)</a:t>
            </a:r>
          </a:p>
        </p:txBody>
      </p:sp>
      <p:sp>
        <p:nvSpPr>
          <p:cNvPr id="5" name="CaixaDeTexto 4"/>
          <p:cNvSpPr txBox="1"/>
          <p:nvPr/>
        </p:nvSpPr>
        <p:spPr>
          <a:xfrm>
            <a:off x="3599" y="188640"/>
            <a:ext cx="9140401" cy="1077218"/>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200" spc="100" dirty="0">
                <a:solidFill>
                  <a:schemeClr val="accent3">
                    <a:lumMod val="50000"/>
                  </a:schemeClr>
                </a:solidFill>
                <a:latin typeface="Impact" panose="020B0806030902050204" pitchFamily="34" charset="0"/>
              </a:rPr>
              <a:t>AUDITORIA DE AVALIAÇÃO DE CONTROLES INTERNOS EM NÍVEL DE ENTIDADE – TRE-BA</a:t>
            </a:r>
          </a:p>
        </p:txBody>
      </p:sp>
    </p:spTree>
    <p:extLst>
      <p:ext uri="{BB962C8B-B14F-4D97-AF65-F5344CB8AC3E}">
        <p14:creationId xmlns:p14="http://schemas.microsoft.com/office/powerpoint/2010/main" val="347534629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3453375418"/>
              </p:ext>
            </p:extLst>
          </p:nvPr>
        </p:nvGraphicFramePr>
        <p:xfrm>
          <a:off x="397335" y="1484784"/>
          <a:ext cx="8352928" cy="5200078"/>
        </p:xfrm>
        <a:graphic>
          <a:graphicData uri="http://schemas.openxmlformats.org/drawingml/2006/table">
            <a:tbl>
              <a:tblPr>
                <a:tableStyleId>{5C22544A-7EE6-4342-B048-85BDC9FD1C3A}</a:tableStyleId>
              </a:tblPr>
              <a:tblGrid>
                <a:gridCol w="6795602">
                  <a:extLst>
                    <a:ext uri="{9D8B030D-6E8A-4147-A177-3AD203B41FA5}">
                      <a16:colId xmlns:a16="http://schemas.microsoft.com/office/drawing/2014/main" val="20000"/>
                    </a:ext>
                  </a:extLst>
                </a:gridCol>
                <a:gridCol w="1557326">
                  <a:extLst>
                    <a:ext uri="{9D8B030D-6E8A-4147-A177-3AD203B41FA5}">
                      <a16:colId xmlns:a16="http://schemas.microsoft.com/office/drawing/2014/main" val="20001"/>
                    </a:ext>
                  </a:extLst>
                </a:gridCol>
              </a:tblGrid>
              <a:tr h="428233">
                <a:tc gridSpan="2">
                  <a:txBody>
                    <a:bodyPr/>
                    <a:lstStyle/>
                    <a:p>
                      <a:pPr algn="ctr" fontAlgn="ctr"/>
                      <a:r>
                        <a:rPr lang="pt-BR" sz="2400" b="1" u="none" strike="noStrike" dirty="0">
                          <a:effectLst/>
                        </a:rPr>
                        <a:t>CRITÉRIOS PARA AVALIAÇÃO/PONTUAÇÃO</a:t>
                      </a:r>
                      <a:endParaRPr lang="pt-BR" sz="2400" b="1" i="0" u="none" strike="noStrike" dirty="0">
                        <a:solidFill>
                          <a:srgbClr val="000000"/>
                        </a:solidFill>
                        <a:effectLst/>
                        <a:latin typeface="Times New Roman" panose="02020603050405020304" pitchFamily="18" charset="0"/>
                      </a:endParaRPr>
                    </a:p>
                  </a:txBody>
                  <a:tcPr marL="9525" marR="9525" marT="9525" marB="0" anchor="ctr">
                    <a:solidFill>
                      <a:srgbClr val="D6E9B1"/>
                    </a:solidFill>
                  </a:tcPr>
                </a:tc>
                <a:tc hMerge="1">
                  <a:txBody>
                    <a:bodyPr/>
                    <a:lstStyle/>
                    <a:p>
                      <a:endParaRPr lang="pt-BR"/>
                    </a:p>
                  </a:txBody>
                  <a:tcPr/>
                </a:tc>
                <a:extLst>
                  <a:ext uri="{0D108BD9-81ED-4DB2-BD59-A6C34878D82A}">
                    <a16:rowId xmlns:a16="http://schemas.microsoft.com/office/drawing/2014/main" val="10000"/>
                  </a:ext>
                </a:extLst>
              </a:tr>
              <a:tr h="341761">
                <a:tc>
                  <a:txBody>
                    <a:bodyPr/>
                    <a:lstStyle/>
                    <a:p>
                      <a:pPr algn="ctr" fontAlgn="ctr"/>
                      <a:r>
                        <a:rPr lang="pt-BR" sz="2200" b="0" i="0" u="none" strike="noStrike" dirty="0">
                          <a:solidFill>
                            <a:schemeClr val="dk1"/>
                          </a:solidFill>
                          <a:effectLst/>
                          <a:latin typeface="+mn-lt"/>
                        </a:rPr>
                        <a:t>SITUAÇÃO</a:t>
                      </a:r>
                      <a:endParaRPr lang="pt-BR" sz="2200" b="1" i="0" u="none" strike="noStrike" dirty="0">
                        <a:solidFill>
                          <a:srgbClr val="000000"/>
                        </a:solidFill>
                        <a:effectLst/>
                        <a:latin typeface="Times New Roman" panose="02020603050405020304" pitchFamily="18" charset="0"/>
                      </a:endParaRPr>
                    </a:p>
                  </a:txBody>
                  <a:tcPr marL="9525" marR="9525" marT="9525" marB="0" anchor="ctr">
                    <a:solidFill>
                      <a:srgbClr val="F0F7E1"/>
                    </a:solidFill>
                  </a:tcPr>
                </a:tc>
                <a:tc>
                  <a:txBody>
                    <a:bodyPr/>
                    <a:lstStyle/>
                    <a:p>
                      <a:pPr algn="ctr" fontAlgn="ctr"/>
                      <a:r>
                        <a:rPr lang="pt-BR" sz="2200" u="none" strike="noStrike" dirty="0">
                          <a:effectLst/>
                        </a:rPr>
                        <a:t>PONTUAÇÃO</a:t>
                      </a:r>
                      <a:endParaRPr lang="pt-BR" sz="2200" b="1" i="0" u="none" strike="noStrike" dirty="0">
                        <a:solidFill>
                          <a:srgbClr val="000000"/>
                        </a:solidFill>
                        <a:effectLst/>
                        <a:latin typeface="Times New Roman" panose="02020603050405020304" pitchFamily="18" charset="0"/>
                      </a:endParaRPr>
                    </a:p>
                  </a:txBody>
                  <a:tcPr marL="9525" marR="9525" marT="9525" marB="0" anchor="ctr">
                    <a:solidFill>
                      <a:srgbClr val="F0F7E1"/>
                    </a:solidFill>
                  </a:tcPr>
                </a:tc>
                <a:extLst>
                  <a:ext uri="{0D108BD9-81ED-4DB2-BD59-A6C34878D82A}">
                    <a16:rowId xmlns:a16="http://schemas.microsoft.com/office/drawing/2014/main" val="10001"/>
                  </a:ext>
                </a:extLst>
              </a:tr>
              <a:tr h="800195">
                <a:tc>
                  <a:txBody>
                    <a:bodyPr/>
                    <a:lstStyle/>
                    <a:p>
                      <a:pPr algn="just" fontAlgn="ctr"/>
                      <a:r>
                        <a:rPr lang="pt-BR" sz="1800" b="1" u="none" strike="noStrike" dirty="0">
                          <a:effectLst/>
                        </a:rPr>
                        <a:t>Não cumpre: </a:t>
                      </a:r>
                      <a:r>
                        <a:rPr lang="pt-BR" sz="1800" u="none" strike="noStrike" dirty="0">
                          <a:effectLst/>
                        </a:rPr>
                        <a:t>a organização não cumpre o quanto previsto na assertiva, nunca ou em nenhum dos aspectos considerados.</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2000" u="none" strike="noStrike" dirty="0">
                          <a:effectLst/>
                        </a:rPr>
                        <a:t>1</a:t>
                      </a:r>
                      <a:endParaRPr lang="pt-BR" sz="20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2"/>
                  </a:ext>
                </a:extLst>
              </a:tr>
              <a:tr h="1070583">
                <a:tc>
                  <a:txBody>
                    <a:bodyPr/>
                    <a:lstStyle/>
                    <a:p>
                      <a:pPr algn="just" fontAlgn="ctr"/>
                      <a:r>
                        <a:rPr lang="pt-BR" sz="1800" b="1" u="none" strike="noStrike" dirty="0">
                          <a:effectLst/>
                        </a:rPr>
                        <a:t>Cumprimento insignificante: </a:t>
                      </a:r>
                      <a:r>
                        <a:rPr lang="pt-BR" sz="1800" u="none" strike="noStrike" dirty="0">
                          <a:effectLst/>
                        </a:rPr>
                        <a:t>a organização cumpre o quanto previsto na assertiva, raramente ou em quantitativo mínimo (pelo menos um) dos aspectos considerados.</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2000" u="none" strike="noStrike" dirty="0">
                          <a:effectLst/>
                        </a:rPr>
                        <a:t>2</a:t>
                      </a:r>
                      <a:endParaRPr lang="pt-BR" sz="20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3"/>
                  </a:ext>
                </a:extLst>
              </a:tr>
              <a:tr h="785094">
                <a:tc>
                  <a:txBody>
                    <a:bodyPr/>
                    <a:lstStyle/>
                    <a:p>
                      <a:pPr algn="just" fontAlgn="ctr"/>
                      <a:r>
                        <a:rPr lang="pt-BR" sz="1800" b="1" u="none" strike="noStrike" dirty="0">
                          <a:effectLst/>
                        </a:rPr>
                        <a:t>Cumprimento mediano: </a:t>
                      </a:r>
                      <a:r>
                        <a:rPr lang="pt-BR" sz="1800" u="none" strike="noStrike" dirty="0">
                          <a:effectLst/>
                        </a:rPr>
                        <a:t>a organização cumpre o quanto previsto na assertiva, muitas vezes ou em mediano número de aspectos abordados.</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2000" u="none" strike="noStrike" dirty="0">
                          <a:effectLst/>
                        </a:rPr>
                        <a:t>3</a:t>
                      </a:r>
                      <a:endParaRPr lang="pt-BR" sz="20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4"/>
                  </a:ext>
                </a:extLst>
              </a:tr>
              <a:tr h="938683">
                <a:tc>
                  <a:txBody>
                    <a:bodyPr/>
                    <a:lstStyle/>
                    <a:p>
                      <a:pPr algn="just" fontAlgn="ctr"/>
                      <a:r>
                        <a:rPr lang="pt-BR" sz="1800" b="1" u="none" strike="noStrike" dirty="0">
                          <a:effectLst/>
                        </a:rPr>
                        <a:t>Cumprimento em alto grau: </a:t>
                      </a:r>
                      <a:r>
                        <a:rPr lang="pt-BR" sz="1800" u="none" strike="noStrike" dirty="0">
                          <a:effectLst/>
                        </a:rPr>
                        <a:t>a organização cumpre o quanto previsto na assertiva, quase sempre ou em praticamente todos os aspectos considerados.</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2000" u="none" strike="noStrike" dirty="0">
                          <a:effectLst/>
                        </a:rPr>
                        <a:t>4</a:t>
                      </a:r>
                      <a:endParaRPr lang="pt-BR" sz="20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5"/>
                  </a:ext>
                </a:extLst>
              </a:tr>
              <a:tr h="788415">
                <a:tc>
                  <a:txBody>
                    <a:bodyPr/>
                    <a:lstStyle/>
                    <a:p>
                      <a:pPr algn="just" fontAlgn="ctr"/>
                      <a:r>
                        <a:rPr lang="pt-BR" sz="1800" b="1" u="none" strike="noStrike" dirty="0">
                          <a:effectLst/>
                        </a:rPr>
                        <a:t>Cumprimento pleno: </a:t>
                      </a:r>
                      <a:r>
                        <a:rPr lang="pt-BR" sz="1800" u="none" strike="noStrike" dirty="0">
                          <a:effectLst/>
                        </a:rPr>
                        <a:t>a organização cumpre o quanto previsto na assertiva, sempre ou em todos os aspectos considerados.</a:t>
                      </a:r>
                    </a:p>
                    <a:p>
                      <a:pPr algn="just" fontAlgn="ct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2000" u="none" strike="noStrike" dirty="0">
                          <a:effectLst/>
                        </a:rPr>
                        <a:t>5</a:t>
                      </a:r>
                      <a:endParaRPr lang="pt-BR" sz="20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6"/>
                  </a:ext>
                </a:extLst>
              </a:tr>
            </a:tbl>
          </a:graphicData>
        </a:graphic>
      </p:graphicFrame>
      <p:sp>
        <p:nvSpPr>
          <p:cNvPr id="6" name="CaixaDeTexto 5"/>
          <p:cNvSpPr txBox="1"/>
          <p:nvPr/>
        </p:nvSpPr>
        <p:spPr>
          <a:xfrm>
            <a:off x="3599" y="116632"/>
            <a:ext cx="9140401" cy="1077218"/>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200" spc="100" dirty="0">
                <a:solidFill>
                  <a:schemeClr val="accent3">
                    <a:lumMod val="50000"/>
                  </a:schemeClr>
                </a:solidFill>
                <a:latin typeface="Impact" panose="020B0806030902050204" pitchFamily="34" charset="0"/>
              </a:rPr>
              <a:t>QUESTIONÁRIO DE AVALIAÇÃO DE CONTROLES INTERNOS (QACI)</a:t>
            </a:r>
          </a:p>
        </p:txBody>
      </p:sp>
    </p:spTree>
    <p:extLst>
      <p:ext uri="{BB962C8B-B14F-4D97-AF65-F5344CB8AC3E}">
        <p14:creationId xmlns:p14="http://schemas.microsoft.com/office/powerpoint/2010/main" val="249107170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3751195947"/>
              </p:ext>
            </p:extLst>
          </p:nvPr>
        </p:nvGraphicFramePr>
        <p:xfrm>
          <a:off x="1765487" y="1988840"/>
          <a:ext cx="5616624" cy="4185464"/>
        </p:xfrm>
        <a:graphic>
          <a:graphicData uri="http://schemas.openxmlformats.org/drawingml/2006/table">
            <a:tbl>
              <a:tblPr>
                <a:tableStyleId>{5C22544A-7EE6-4342-B048-85BDC9FD1C3A}</a:tableStyleId>
              </a:tblPr>
              <a:tblGrid>
                <a:gridCol w="2808312">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tblGrid>
              <a:tr h="691990">
                <a:tc gridSpan="2">
                  <a:txBody>
                    <a:bodyPr/>
                    <a:lstStyle/>
                    <a:p>
                      <a:pPr algn="ctr" fontAlgn="ctr"/>
                      <a:r>
                        <a:rPr lang="pt-BR" sz="2200" b="1" u="none" strike="noStrike" dirty="0">
                          <a:effectLst/>
                        </a:rPr>
                        <a:t>TABELA PARA INTERPRETAÇÃO DE RESULTADOS</a:t>
                      </a:r>
                      <a:endParaRPr lang="pt-BR" sz="2200" b="1" i="0" u="none" strike="noStrike" dirty="0">
                        <a:solidFill>
                          <a:srgbClr val="000000"/>
                        </a:solidFill>
                        <a:effectLst/>
                        <a:latin typeface="Times New Roman" panose="02020603050405020304" pitchFamily="18" charset="0"/>
                      </a:endParaRPr>
                    </a:p>
                  </a:txBody>
                  <a:tcPr marL="9525" marR="9525" marT="9525" marB="0" anchor="ctr">
                    <a:solidFill>
                      <a:srgbClr val="D6E9B1"/>
                    </a:solidFill>
                  </a:tcPr>
                </a:tc>
                <a:tc hMerge="1">
                  <a:txBody>
                    <a:bodyPr/>
                    <a:lstStyle/>
                    <a:p>
                      <a:endParaRPr lang="pt-BR"/>
                    </a:p>
                  </a:txBody>
                  <a:tcPr/>
                </a:tc>
                <a:extLst>
                  <a:ext uri="{0D108BD9-81ED-4DB2-BD59-A6C34878D82A}">
                    <a16:rowId xmlns:a16="http://schemas.microsoft.com/office/drawing/2014/main" val="10000"/>
                  </a:ext>
                </a:extLst>
              </a:tr>
              <a:tr h="288814">
                <a:tc>
                  <a:txBody>
                    <a:bodyPr/>
                    <a:lstStyle/>
                    <a:p>
                      <a:pPr algn="ctr" fontAlgn="ctr"/>
                      <a:r>
                        <a:rPr lang="pt-BR" sz="1800" b="1" u="none" strike="noStrike" dirty="0">
                          <a:effectLst/>
                        </a:rPr>
                        <a:t>PONTUAÇÃO</a:t>
                      </a:r>
                      <a:r>
                        <a:rPr lang="pt-BR" sz="1800" b="1" u="none" strike="noStrike" baseline="0" dirty="0">
                          <a:effectLst/>
                        </a:rPr>
                        <a:t> MÉDIA</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F0F7E1"/>
                    </a:solidFill>
                  </a:tcPr>
                </a:tc>
                <a:tc>
                  <a:txBody>
                    <a:bodyPr/>
                    <a:lstStyle/>
                    <a:p>
                      <a:pPr algn="ctr" fontAlgn="ctr"/>
                      <a:r>
                        <a:rPr lang="pt-BR" sz="1800" b="1" u="none" strike="noStrike" dirty="0">
                          <a:effectLst/>
                        </a:rPr>
                        <a:t>INTERPRETAÇÃO</a:t>
                      </a:r>
                      <a:endParaRPr lang="pt-BR" sz="1800" b="1" i="0" u="none" strike="noStrike" dirty="0">
                        <a:solidFill>
                          <a:srgbClr val="000000"/>
                        </a:solidFill>
                        <a:effectLst/>
                        <a:latin typeface="Times New Roman" panose="02020603050405020304" pitchFamily="18" charset="0"/>
                      </a:endParaRPr>
                    </a:p>
                  </a:txBody>
                  <a:tcPr marL="9525" marR="9525" marT="9525" marB="0" anchor="ctr">
                    <a:solidFill>
                      <a:srgbClr val="F0F7E1"/>
                    </a:solidFill>
                  </a:tcPr>
                </a:tc>
                <a:extLst>
                  <a:ext uri="{0D108BD9-81ED-4DB2-BD59-A6C34878D82A}">
                    <a16:rowId xmlns:a16="http://schemas.microsoft.com/office/drawing/2014/main" val="10001"/>
                  </a:ext>
                </a:extLst>
              </a:tr>
              <a:tr h="576570">
                <a:tc>
                  <a:txBody>
                    <a:bodyPr/>
                    <a:lstStyle/>
                    <a:p>
                      <a:pPr algn="ctr" fontAlgn="ctr"/>
                      <a:r>
                        <a:rPr lang="pt-BR" sz="1800" u="none" strike="noStrike" dirty="0">
                          <a:effectLst/>
                        </a:rPr>
                        <a:t>Até 1</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1800" u="none" strike="noStrike" dirty="0">
                          <a:effectLst/>
                        </a:rPr>
                        <a:t>Inadequado</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2"/>
                  </a:ext>
                </a:extLst>
              </a:tr>
              <a:tr h="844743">
                <a:tc>
                  <a:txBody>
                    <a:bodyPr/>
                    <a:lstStyle/>
                    <a:p>
                      <a:pPr algn="ctr" fontAlgn="ctr"/>
                      <a:r>
                        <a:rPr lang="pt-BR" sz="1800" u="none" strike="noStrike" dirty="0">
                          <a:effectLst/>
                        </a:rPr>
                        <a:t>1.1 a 2.0</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1800" u="none" strike="noStrike" dirty="0">
                          <a:effectLst/>
                        </a:rPr>
                        <a:t>Deficiente</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3"/>
                  </a:ext>
                </a:extLst>
              </a:tr>
              <a:tr h="563163">
                <a:tc>
                  <a:txBody>
                    <a:bodyPr/>
                    <a:lstStyle/>
                    <a:p>
                      <a:pPr algn="ctr" fontAlgn="ctr"/>
                      <a:r>
                        <a:rPr lang="pt-BR" sz="1800" u="none" strike="noStrike" dirty="0">
                          <a:effectLst/>
                        </a:rPr>
                        <a:t>2.1 a 3.0</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1800" u="none" strike="noStrike" dirty="0">
                          <a:effectLst/>
                        </a:rPr>
                        <a:t>Insatisfatório</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4"/>
                  </a:ext>
                </a:extLst>
              </a:tr>
              <a:tr h="724066">
                <a:tc>
                  <a:txBody>
                    <a:bodyPr/>
                    <a:lstStyle/>
                    <a:p>
                      <a:pPr algn="ctr" fontAlgn="ctr"/>
                      <a:r>
                        <a:rPr lang="pt-BR" sz="1800" u="none" strike="noStrike" dirty="0">
                          <a:effectLst/>
                        </a:rPr>
                        <a:t>3.1 a 4.0</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1800" u="none" strike="noStrike" dirty="0">
                          <a:effectLst/>
                        </a:rPr>
                        <a:t>Satisfatório</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5"/>
                  </a:ext>
                </a:extLst>
              </a:tr>
              <a:tr h="496118">
                <a:tc>
                  <a:txBody>
                    <a:bodyPr/>
                    <a:lstStyle/>
                    <a:p>
                      <a:pPr algn="ctr" fontAlgn="ctr"/>
                      <a:r>
                        <a:rPr lang="pt-BR" sz="1800" u="none" strike="noStrike" dirty="0">
                          <a:effectLst/>
                        </a:rPr>
                        <a:t>4.1 a 5.0</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tc>
                  <a:txBody>
                    <a:bodyPr/>
                    <a:lstStyle/>
                    <a:p>
                      <a:pPr algn="ctr" fontAlgn="ctr"/>
                      <a:r>
                        <a:rPr lang="pt-BR" sz="1800" u="none" strike="noStrike" dirty="0">
                          <a:effectLst/>
                        </a:rPr>
                        <a:t>Adequado</a:t>
                      </a:r>
                      <a:endParaRPr lang="pt-BR" sz="1800" b="0" i="0" u="none" strike="noStrike" dirty="0">
                        <a:solidFill>
                          <a:srgbClr val="000000"/>
                        </a:solidFill>
                        <a:effectLst/>
                        <a:latin typeface="Times New Roman" panose="02020603050405020304" pitchFamily="18" charset="0"/>
                      </a:endParaRPr>
                    </a:p>
                  </a:txBody>
                  <a:tcPr marL="9525" marR="9525" marT="9525" marB="0" anchor="ctr">
                    <a:solidFill>
                      <a:srgbClr val="EBF1EE"/>
                    </a:solidFill>
                  </a:tcPr>
                </a:tc>
                <a:extLst>
                  <a:ext uri="{0D108BD9-81ED-4DB2-BD59-A6C34878D82A}">
                    <a16:rowId xmlns:a16="http://schemas.microsoft.com/office/drawing/2014/main" val="10006"/>
                  </a:ext>
                </a:extLst>
              </a:tr>
            </a:tbl>
          </a:graphicData>
        </a:graphic>
      </p:graphicFrame>
      <p:sp>
        <p:nvSpPr>
          <p:cNvPr id="3" name="CaixaDeTexto 2"/>
          <p:cNvSpPr txBox="1"/>
          <p:nvPr/>
        </p:nvSpPr>
        <p:spPr>
          <a:xfrm>
            <a:off x="3599" y="116632"/>
            <a:ext cx="9140401" cy="1077218"/>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200" spc="100" dirty="0">
                <a:solidFill>
                  <a:schemeClr val="accent3">
                    <a:lumMod val="50000"/>
                  </a:schemeClr>
                </a:solidFill>
                <a:latin typeface="Impact" panose="020B0806030902050204" pitchFamily="34" charset="0"/>
              </a:rPr>
              <a:t>QUESTIONÁRIO DE AVALIAÇÃO DE CONTROLES INTERNOS (QACI)</a:t>
            </a:r>
          </a:p>
        </p:txBody>
      </p:sp>
    </p:spTree>
    <p:extLst>
      <p:ext uri="{BB962C8B-B14F-4D97-AF65-F5344CB8AC3E}">
        <p14:creationId xmlns:p14="http://schemas.microsoft.com/office/powerpoint/2010/main" val="353441074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3300228453"/>
              </p:ext>
            </p:extLst>
          </p:nvPr>
        </p:nvGraphicFramePr>
        <p:xfrm>
          <a:off x="395536" y="1772816"/>
          <a:ext cx="8352928" cy="3384377"/>
        </p:xfrm>
        <a:graphic>
          <a:graphicData uri="http://schemas.openxmlformats.org/drawingml/2006/table">
            <a:tbl>
              <a:tblPr firstRow="1" firstCol="1" bandRow="1" bandCol="1">
                <a:tableStyleId>{5C22544A-7EE6-4342-B048-85BDC9FD1C3A}</a:tableStyleId>
              </a:tblPr>
              <a:tblGrid>
                <a:gridCol w="6948764">
                  <a:extLst>
                    <a:ext uri="{9D8B030D-6E8A-4147-A177-3AD203B41FA5}">
                      <a16:colId xmlns:a16="http://schemas.microsoft.com/office/drawing/2014/main" val="20000"/>
                    </a:ext>
                  </a:extLst>
                </a:gridCol>
                <a:gridCol w="1404164">
                  <a:extLst>
                    <a:ext uri="{9D8B030D-6E8A-4147-A177-3AD203B41FA5}">
                      <a16:colId xmlns:a16="http://schemas.microsoft.com/office/drawing/2014/main" val="20001"/>
                    </a:ext>
                  </a:extLst>
                </a:gridCol>
              </a:tblGrid>
              <a:tr h="664674">
                <a:tc gridSpan="2">
                  <a:txBody>
                    <a:bodyPr/>
                    <a:lstStyle/>
                    <a:p>
                      <a:pPr algn="ctr">
                        <a:lnSpc>
                          <a:spcPct val="115000"/>
                        </a:lnSpc>
                        <a:spcAft>
                          <a:spcPts val="0"/>
                        </a:spcAft>
                      </a:pPr>
                      <a:r>
                        <a:rPr lang="pt-BR" sz="2000" dirty="0">
                          <a:solidFill>
                            <a:schemeClr val="tx1"/>
                          </a:solidFill>
                          <a:effectLst/>
                        </a:rPr>
                        <a:t>TRIBUNAL REGIONAL</a:t>
                      </a:r>
                      <a:r>
                        <a:rPr lang="pt-BR" sz="2000" baseline="0" dirty="0">
                          <a:solidFill>
                            <a:schemeClr val="tx1"/>
                          </a:solidFill>
                          <a:effectLst/>
                        </a:rPr>
                        <a:t> ELEITORAL DA BAHIA – TRE-BA – EXERCÍCIO 2014</a:t>
                      </a:r>
                      <a:endParaRPr lang="pt-B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D6E9B1"/>
                    </a:solidFill>
                  </a:tcPr>
                </a:tc>
                <a:tc hMerge="1">
                  <a:txBody>
                    <a:bodyPr/>
                    <a:lstStyle/>
                    <a:p>
                      <a:endParaRPr lang="pt-BR"/>
                    </a:p>
                  </a:txBody>
                  <a:tcPr/>
                </a:tc>
                <a:extLst>
                  <a:ext uri="{0D108BD9-81ED-4DB2-BD59-A6C34878D82A}">
                    <a16:rowId xmlns:a16="http://schemas.microsoft.com/office/drawing/2014/main" val="10000"/>
                  </a:ext>
                </a:extLst>
              </a:tr>
              <a:tr h="498506">
                <a:tc>
                  <a:txBody>
                    <a:bodyPr/>
                    <a:lstStyle/>
                    <a:p>
                      <a:pPr marL="0" algn="ctr" defTabSz="914400" rtl="0" eaLnBrk="1" latinLnBrk="0" hangingPunct="1">
                        <a:lnSpc>
                          <a:spcPct val="115000"/>
                        </a:lnSpc>
                        <a:spcAft>
                          <a:spcPts val="0"/>
                        </a:spcAft>
                      </a:pPr>
                      <a:r>
                        <a:rPr lang="pt-BR" sz="1800" kern="1200" dirty="0">
                          <a:solidFill>
                            <a:schemeClr val="tx1"/>
                          </a:solidFill>
                          <a:effectLst/>
                          <a:latin typeface="+mn-lt"/>
                          <a:ea typeface="+mn-ea"/>
                          <a:cs typeface="+mn-cs"/>
                        </a:rPr>
                        <a:t>COMPONENTE</a:t>
                      </a:r>
                    </a:p>
                  </a:txBody>
                  <a:tcPr marL="44450" marR="44450" marT="0" marB="0" anchor="ctr">
                    <a:solidFill>
                      <a:schemeClr val="accent2">
                        <a:lumMod val="20000"/>
                        <a:lumOff val="80000"/>
                      </a:schemeClr>
                    </a:solidFill>
                  </a:tcPr>
                </a:tc>
                <a:tc>
                  <a:txBody>
                    <a:bodyPr/>
                    <a:lstStyle/>
                    <a:p>
                      <a:pPr algn="ctr">
                        <a:lnSpc>
                          <a:spcPct val="115000"/>
                        </a:lnSpc>
                        <a:spcAft>
                          <a:spcPts val="0"/>
                        </a:spcAft>
                      </a:pPr>
                      <a:r>
                        <a:rPr lang="pt-BR" sz="1800" b="1" dirty="0">
                          <a:solidFill>
                            <a:schemeClr val="tx1"/>
                          </a:solidFill>
                          <a:effectLst/>
                        </a:rPr>
                        <a:t>PONTUAÇÃO</a:t>
                      </a:r>
                      <a:endParaRPr lang="pt-BR"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2">
                        <a:lumMod val="20000"/>
                        <a:lumOff val="80000"/>
                      </a:schemeClr>
                    </a:solidFill>
                  </a:tcPr>
                </a:tc>
                <a:extLst>
                  <a:ext uri="{0D108BD9-81ED-4DB2-BD59-A6C34878D82A}">
                    <a16:rowId xmlns:a16="http://schemas.microsoft.com/office/drawing/2014/main" val="10001"/>
                  </a:ext>
                </a:extLst>
              </a:tr>
              <a:tr h="342599">
                <a:tc>
                  <a:txBody>
                    <a:bodyPr/>
                    <a:lstStyle/>
                    <a:p>
                      <a:pPr>
                        <a:lnSpc>
                          <a:spcPct val="115000"/>
                        </a:lnSpc>
                        <a:spcAft>
                          <a:spcPts val="0"/>
                        </a:spcAft>
                      </a:pPr>
                      <a:r>
                        <a:rPr lang="pt-BR" sz="1800" dirty="0">
                          <a:solidFill>
                            <a:schemeClr val="tx1"/>
                          </a:solidFill>
                          <a:effectLst/>
                        </a:rPr>
                        <a:t>AMBIENTE INTERNO </a:t>
                      </a:r>
                      <a:endParaRPr lang="pt-B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tc>
                  <a:txBody>
                    <a:bodyPr/>
                    <a:lstStyle/>
                    <a:p>
                      <a:pPr algn="ctr">
                        <a:lnSpc>
                          <a:spcPct val="115000"/>
                        </a:lnSpc>
                        <a:spcAft>
                          <a:spcPts val="0"/>
                        </a:spcAft>
                      </a:pPr>
                      <a:r>
                        <a:rPr lang="pt-BR" sz="1800" b="1" dirty="0">
                          <a:solidFill>
                            <a:srgbClr val="0000FF"/>
                          </a:solidFill>
                          <a:effectLst/>
                        </a:rPr>
                        <a:t>3,25</a:t>
                      </a:r>
                      <a:endParaRPr lang="pt-BR" sz="1800" b="1"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extLst>
                  <a:ext uri="{0D108BD9-81ED-4DB2-BD59-A6C34878D82A}">
                    <a16:rowId xmlns:a16="http://schemas.microsoft.com/office/drawing/2014/main" val="10002"/>
                  </a:ext>
                </a:extLst>
              </a:tr>
              <a:tr h="365094">
                <a:tc>
                  <a:txBody>
                    <a:bodyPr/>
                    <a:lstStyle/>
                    <a:p>
                      <a:pPr>
                        <a:lnSpc>
                          <a:spcPct val="115000"/>
                        </a:lnSpc>
                        <a:spcAft>
                          <a:spcPts val="0"/>
                        </a:spcAft>
                      </a:pPr>
                      <a:r>
                        <a:rPr lang="pt-BR" sz="1800" dirty="0">
                          <a:solidFill>
                            <a:schemeClr val="tx1"/>
                          </a:solidFill>
                          <a:effectLst/>
                        </a:rPr>
                        <a:t>AVALIAÇÃO DE RISCOS</a:t>
                      </a:r>
                      <a:endParaRPr lang="pt-B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tc>
                  <a:txBody>
                    <a:bodyPr/>
                    <a:lstStyle/>
                    <a:p>
                      <a:pPr marL="0" algn="ctr" defTabSz="914400" rtl="0" eaLnBrk="1" latinLnBrk="0" hangingPunct="1">
                        <a:lnSpc>
                          <a:spcPct val="115000"/>
                        </a:lnSpc>
                        <a:spcAft>
                          <a:spcPts val="0"/>
                        </a:spcAft>
                      </a:pPr>
                      <a:r>
                        <a:rPr lang="pt-BR" sz="1800" b="1" kern="1200" dirty="0">
                          <a:solidFill>
                            <a:srgbClr val="FF0000"/>
                          </a:solidFill>
                          <a:effectLst/>
                          <a:latin typeface="+mn-lt"/>
                          <a:ea typeface="+mn-ea"/>
                          <a:cs typeface="+mn-cs"/>
                        </a:rPr>
                        <a:t>1,00</a:t>
                      </a:r>
                    </a:p>
                  </a:txBody>
                  <a:tcPr marL="44450" marR="44450" marT="0" marB="0" anchor="ctr">
                    <a:solidFill>
                      <a:srgbClr val="EBF1EE"/>
                    </a:solidFill>
                  </a:tcPr>
                </a:tc>
                <a:extLst>
                  <a:ext uri="{0D108BD9-81ED-4DB2-BD59-A6C34878D82A}">
                    <a16:rowId xmlns:a16="http://schemas.microsoft.com/office/drawing/2014/main" val="10003"/>
                  </a:ext>
                </a:extLst>
              </a:tr>
              <a:tr h="365094">
                <a:tc>
                  <a:txBody>
                    <a:bodyPr/>
                    <a:lstStyle/>
                    <a:p>
                      <a:pPr>
                        <a:lnSpc>
                          <a:spcPct val="115000"/>
                        </a:lnSpc>
                        <a:spcAft>
                          <a:spcPts val="0"/>
                        </a:spcAft>
                      </a:pPr>
                      <a:r>
                        <a:rPr lang="pt-BR" sz="1800" dirty="0">
                          <a:solidFill>
                            <a:schemeClr val="tx1"/>
                          </a:solidFill>
                          <a:effectLst/>
                        </a:rPr>
                        <a:t>ATIVIDADES DE CONTROLE</a:t>
                      </a:r>
                      <a:endParaRPr lang="pt-B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tc>
                  <a:txBody>
                    <a:bodyPr/>
                    <a:lstStyle/>
                    <a:p>
                      <a:pPr marL="0" algn="ctr" defTabSz="914400" rtl="0" eaLnBrk="1" latinLnBrk="0" hangingPunct="1">
                        <a:lnSpc>
                          <a:spcPct val="115000"/>
                        </a:lnSpc>
                        <a:spcAft>
                          <a:spcPts val="0"/>
                        </a:spcAft>
                      </a:pPr>
                      <a:r>
                        <a:rPr lang="pt-BR" sz="1800" b="1" kern="1200" dirty="0">
                          <a:solidFill>
                            <a:srgbClr val="0000FF"/>
                          </a:solidFill>
                          <a:effectLst/>
                          <a:latin typeface="+mn-lt"/>
                          <a:ea typeface="+mn-ea"/>
                          <a:cs typeface="+mn-cs"/>
                        </a:rPr>
                        <a:t>3,80</a:t>
                      </a:r>
                    </a:p>
                  </a:txBody>
                  <a:tcPr marL="44450" marR="44450" marT="0" marB="0" anchor="ctr">
                    <a:solidFill>
                      <a:srgbClr val="EBF1EE"/>
                    </a:solidFill>
                  </a:tcPr>
                </a:tc>
                <a:extLst>
                  <a:ext uri="{0D108BD9-81ED-4DB2-BD59-A6C34878D82A}">
                    <a16:rowId xmlns:a16="http://schemas.microsoft.com/office/drawing/2014/main" val="10004"/>
                  </a:ext>
                </a:extLst>
              </a:tr>
              <a:tr h="365094">
                <a:tc>
                  <a:txBody>
                    <a:bodyPr/>
                    <a:lstStyle/>
                    <a:p>
                      <a:pPr>
                        <a:lnSpc>
                          <a:spcPct val="115000"/>
                        </a:lnSpc>
                        <a:spcAft>
                          <a:spcPts val="0"/>
                        </a:spcAft>
                      </a:pPr>
                      <a:r>
                        <a:rPr lang="pt-BR" sz="1800" dirty="0">
                          <a:solidFill>
                            <a:schemeClr val="tx1"/>
                          </a:solidFill>
                          <a:effectLst/>
                        </a:rPr>
                        <a:t>INFORMAÇÃO E COMUNICAÇÃO</a:t>
                      </a:r>
                      <a:endParaRPr lang="pt-B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tc>
                  <a:txBody>
                    <a:bodyPr/>
                    <a:lstStyle/>
                    <a:p>
                      <a:pPr marL="0" algn="ctr" defTabSz="914400" rtl="0" eaLnBrk="1" latinLnBrk="0" hangingPunct="1">
                        <a:lnSpc>
                          <a:spcPct val="115000"/>
                        </a:lnSpc>
                        <a:spcAft>
                          <a:spcPts val="0"/>
                        </a:spcAft>
                      </a:pPr>
                      <a:r>
                        <a:rPr lang="pt-BR" sz="1800" b="1" kern="1200" dirty="0">
                          <a:solidFill>
                            <a:schemeClr val="tx1"/>
                          </a:solidFill>
                          <a:effectLst/>
                          <a:latin typeface="+mn-lt"/>
                          <a:ea typeface="+mn-ea"/>
                          <a:cs typeface="+mn-cs"/>
                        </a:rPr>
                        <a:t>3,00</a:t>
                      </a:r>
                    </a:p>
                  </a:txBody>
                  <a:tcPr marL="44450" marR="44450" marT="0" marB="0" anchor="ctr">
                    <a:solidFill>
                      <a:srgbClr val="EBF1EE"/>
                    </a:solidFill>
                  </a:tcPr>
                </a:tc>
                <a:extLst>
                  <a:ext uri="{0D108BD9-81ED-4DB2-BD59-A6C34878D82A}">
                    <a16:rowId xmlns:a16="http://schemas.microsoft.com/office/drawing/2014/main" val="10005"/>
                  </a:ext>
                </a:extLst>
              </a:tr>
              <a:tr h="365094">
                <a:tc>
                  <a:txBody>
                    <a:bodyPr/>
                    <a:lstStyle/>
                    <a:p>
                      <a:pPr>
                        <a:lnSpc>
                          <a:spcPct val="115000"/>
                        </a:lnSpc>
                        <a:spcAft>
                          <a:spcPts val="0"/>
                        </a:spcAft>
                      </a:pPr>
                      <a:r>
                        <a:rPr lang="pt-BR" sz="1800" dirty="0">
                          <a:solidFill>
                            <a:schemeClr val="tx1"/>
                          </a:solidFill>
                          <a:effectLst/>
                        </a:rPr>
                        <a:t>MONITORAMENTO</a:t>
                      </a:r>
                      <a:endParaRPr lang="pt-B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EBF1EE"/>
                    </a:solidFill>
                  </a:tcPr>
                </a:tc>
                <a:tc>
                  <a:txBody>
                    <a:bodyPr/>
                    <a:lstStyle/>
                    <a:p>
                      <a:pPr marL="0" algn="ctr" defTabSz="914400" rtl="0" eaLnBrk="1" latinLnBrk="0" hangingPunct="1">
                        <a:lnSpc>
                          <a:spcPct val="115000"/>
                        </a:lnSpc>
                        <a:spcAft>
                          <a:spcPts val="0"/>
                        </a:spcAft>
                      </a:pPr>
                      <a:r>
                        <a:rPr lang="pt-BR" sz="1800" b="1" kern="1200" dirty="0">
                          <a:solidFill>
                            <a:schemeClr val="tx1"/>
                          </a:solidFill>
                          <a:effectLst/>
                          <a:latin typeface="+mn-lt"/>
                          <a:ea typeface="+mn-ea"/>
                          <a:cs typeface="+mn-cs"/>
                        </a:rPr>
                        <a:t>3,00</a:t>
                      </a:r>
                    </a:p>
                  </a:txBody>
                  <a:tcPr marL="44450" marR="44450" marT="0" marB="0" anchor="ctr">
                    <a:solidFill>
                      <a:srgbClr val="EBF1EE"/>
                    </a:solidFill>
                  </a:tcPr>
                </a:tc>
                <a:extLst>
                  <a:ext uri="{0D108BD9-81ED-4DB2-BD59-A6C34878D82A}">
                    <a16:rowId xmlns:a16="http://schemas.microsoft.com/office/drawing/2014/main" val="10006"/>
                  </a:ext>
                </a:extLst>
              </a:tr>
              <a:tr h="418222">
                <a:tc>
                  <a:txBody>
                    <a:bodyPr/>
                    <a:lstStyle/>
                    <a:p>
                      <a:pPr algn="ctr">
                        <a:lnSpc>
                          <a:spcPct val="115000"/>
                        </a:lnSpc>
                        <a:spcAft>
                          <a:spcPts val="0"/>
                        </a:spcAft>
                      </a:pPr>
                      <a:r>
                        <a:rPr lang="pt-BR" sz="2000" dirty="0">
                          <a:solidFill>
                            <a:schemeClr val="tx1"/>
                          </a:solidFill>
                          <a:effectLst/>
                        </a:rPr>
                        <a:t>AVALIAÇÃO/PONTUAÇÃO FINAL</a:t>
                      </a:r>
                      <a:endParaRPr lang="pt-B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D6E9B1"/>
                    </a:solidFill>
                  </a:tcPr>
                </a:tc>
                <a:tc>
                  <a:txBody>
                    <a:bodyPr/>
                    <a:lstStyle/>
                    <a:p>
                      <a:pPr marL="0" algn="ctr" defTabSz="914400" rtl="0" eaLnBrk="1" latinLnBrk="0" hangingPunct="1">
                        <a:lnSpc>
                          <a:spcPct val="115000"/>
                        </a:lnSpc>
                        <a:spcAft>
                          <a:spcPts val="0"/>
                        </a:spcAft>
                      </a:pPr>
                      <a:r>
                        <a:rPr lang="pt-BR" sz="2000" b="1" kern="1200" dirty="0">
                          <a:solidFill>
                            <a:schemeClr val="tx1"/>
                          </a:solidFill>
                          <a:effectLst/>
                          <a:latin typeface="+mn-lt"/>
                          <a:ea typeface="+mn-ea"/>
                          <a:cs typeface="+mn-cs"/>
                        </a:rPr>
                        <a:t>3,00</a:t>
                      </a:r>
                    </a:p>
                  </a:txBody>
                  <a:tcPr marL="44450" marR="44450" marT="0" marB="0">
                    <a:solidFill>
                      <a:srgbClr val="D6E9B1"/>
                    </a:solidFill>
                  </a:tcPr>
                </a:tc>
                <a:extLst>
                  <a:ext uri="{0D108BD9-81ED-4DB2-BD59-A6C34878D82A}">
                    <a16:rowId xmlns:a16="http://schemas.microsoft.com/office/drawing/2014/main" val="10007"/>
                  </a:ext>
                </a:extLst>
              </a:tr>
            </a:tbl>
          </a:graphicData>
        </a:graphic>
      </p:graphicFrame>
      <p:sp>
        <p:nvSpPr>
          <p:cNvPr id="3" name="CaixaDeTexto 2"/>
          <p:cNvSpPr txBox="1"/>
          <p:nvPr/>
        </p:nvSpPr>
        <p:spPr>
          <a:xfrm>
            <a:off x="0" y="327351"/>
            <a:ext cx="9140401" cy="584775"/>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200" spc="100" dirty="0">
                <a:solidFill>
                  <a:schemeClr val="accent3">
                    <a:lumMod val="50000"/>
                  </a:schemeClr>
                </a:solidFill>
                <a:latin typeface="Impact" panose="020B0806030902050204" pitchFamily="34" charset="0"/>
              </a:rPr>
              <a:t>VANTAGENS DIFERENCIAIS DO MÉTODO</a:t>
            </a:r>
          </a:p>
        </p:txBody>
      </p:sp>
      <p:sp>
        <p:nvSpPr>
          <p:cNvPr id="4" name="Elipse 3"/>
          <p:cNvSpPr/>
          <p:nvPr/>
        </p:nvSpPr>
        <p:spPr>
          <a:xfrm>
            <a:off x="7025986" y="4728046"/>
            <a:ext cx="1872208" cy="43204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lipse 4"/>
          <p:cNvSpPr/>
          <p:nvPr/>
        </p:nvSpPr>
        <p:spPr>
          <a:xfrm>
            <a:off x="7025986" y="3248980"/>
            <a:ext cx="1872208" cy="43204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Seta para baixo 8"/>
          <p:cNvSpPr/>
          <p:nvPr/>
        </p:nvSpPr>
        <p:spPr>
          <a:xfrm rot="14230100">
            <a:off x="104647" y="3029927"/>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baixo 9"/>
          <p:cNvSpPr/>
          <p:nvPr/>
        </p:nvSpPr>
        <p:spPr>
          <a:xfrm rot="14230100">
            <a:off x="75101" y="3409735"/>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Seta para baixo 10"/>
          <p:cNvSpPr/>
          <p:nvPr/>
        </p:nvSpPr>
        <p:spPr>
          <a:xfrm rot="14230100">
            <a:off x="68038" y="3803366"/>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Seta para baixo 11"/>
          <p:cNvSpPr/>
          <p:nvPr/>
        </p:nvSpPr>
        <p:spPr>
          <a:xfrm rot="14230100">
            <a:off x="68038" y="4201958"/>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Seta para baixo 12"/>
          <p:cNvSpPr/>
          <p:nvPr/>
        </p:nvSpPr>
        <p:spPr>
          <a:xfrm rot="14230100">
            <a:off x="75102" y="4562751"/>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Elipse 13"/>
          <p:cNvSpPr/>
          <p:nvPr/>
        </p:nvSpPr>
        <p:spPr>
          <a:xfrm>
            <a:off x="7025986" y="3609410"/>
            <a:ext cx="1872208" cy="43204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lipse 14"/>
          <p:cNvSpPr/>
          <p:nvPr/>
        </p:nvSpPr>
        <p:spPr>
          <a:xfrm>
            <a:off x="7025986" y="2909422"/>
            <a:ext cx="1872208" cy="43204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para baixo 15"/>
          <p:cNvSpPr/>
          <p:nvPr/>
        </p:nvSpPr>
        <p:spPr>
          <a:xfrm rot="14230100">
            <a:off x="1866570" y="4929705"/>
            <a:ext cx="288032" cy="23042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824359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9"/>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9"/>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9"/>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9"/>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9"/>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13"/>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500"/>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4"/>
                                        </p:tgtEl>
                                        <p:attrNameLst>
                                          <p:attrName>style.visibility</p:attrName>
                                        </p:attrNameLst>
                                      </p:cBhvr>
                                      <p:to>
                                        <p:strVal val="hidden"/>
                                      </p:to>
                                    </p:set>
                                  </p:childTnLst>
                                </p:cTn>
                              </p:par>
                            </p:childTnLst>
                          </p:cTn>
                        </p:par>
                        <p:par>
                          <p:cTn id="55" fill="hold">
                            <p:stCondLst>
                              <p:cond delay="0"/>
                            </p:stCondLst>
                            <p:childTnLst>
                              <p:par>
                                <p:cTn id="56" presetID="22" presetClass="entr" presetSubtype="4"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down)">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15"/>
                                        </p:tgtEl>
                                        <p:attrNameLst>
                                          <p:attrName>style.visibility</p:attrName>
                                        </p:attrNameLst>
                                      </p:cBhvr>
                                      <p:to>
                                        <p:strVal val="hidden"/>
                                      </p:to>
                                    </p:set>
                                  </p:childTnLst>
                                </p:cTn>
                              </p:par>
                            </p:childTnLst>
                          </p:cTn>
                        </p:par>
                        <p:par>
                          <p:cTn id="63" fill="hold">
                            <p:stCondLst>
                              <p:cond delay="0"/>
                            </p:stCondLst>
                            <p:childTnLst>
                              <p:par>
                                <p:cTn id="64" presetID="22" presetClass="entr" presetSubtype="4"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4"/>
                                        </p:tgtEl>
                                        <p:attrNameLst>
                                          <p:attrName>style.visibility</p:attrName>
                                        </p:attrNameLst>
                                      </p:cBhvr>
                                      <p:to>
                                        <p:strVal val="hidden"/>
                                      </p:to>
                                    </p:set>
                                  </p:childTnLst>
                                </p:cTn>
                              </p:par>
                            </p:childTnLst>
                          </p:cTn>
                        </p:par>
                        <p:par>
                          <p:cTn id="71" fill="hold">
                            <p:stCondLst>
                              <p:cond delay="0"/>
                            </p:stCondLst>
                            <p:childTnLst>
                              <p:par>
                                <p:cTn id="72" presetID="22" presetClass="entr" presetSubtype="4"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down)">
                                      <p:cBhvr>
                                        <p:cTn id="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val="230897411"/>
              </p:ext>
            </p:extLst>
          </p:nvPr>
        </p:nvGraphicFramePr>
        <p:xfrm>
          <a:off x="107504" y="13763"/>
          <a:ext cx="8928994" cy="6875745"/>
        </p:xfrm>
        <a:graphic>
          <a:graphicData uri="http://schemas.openxmlformats.org/drawingml/2006/table">
            <a:tbl>
              <a:tblPr>
                <a:tableStyleId>{5C22544A-7EE6-4342-B048-85BDC9FD1C3A}</a:tableStyleId>
              </a:tblPr>
              <a:tblGrid>
                <a:gridCol w="216024">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008114">
                  <a:extLst>
                    <a:ext uri="{9D8B030D-6E8A-4147-A177-3AD203B41FA5}">
                      <a16:colId xmlns:a16="http://schemas.microsoft.com/office/drawing/2014/main" val="20002"/>
                    </a:ext>
                  </a:extLst>
                </a:gridCol>
                <a:gridCol w="2520280">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504056">
                  <a:extLst>
                    <a:ext uri="{9D8B030D-6E8A-4147-A177-3AD203B41FA5}">
                      <a16:colId xmlns:a16="http://schemas.microsoft.com/office/drawing/2014/main" val="20005"/>
                    </a:ext>
                  </a:extLst>
                </a:gridCol>
                <a:gridCol w="432048">
                  <a:extLst>
                    <a:ext uri="{9D8B030D-6E8A-4147-A177-3AD203B41FA5}">
                      <a16:colId xmlns:a16="http://schemas.microsoft.com/office/drawing/2014/main" val="20006"/>
                    </a:ext>
                  </a:extLst>
                </a:gridCol>
                <a:gridCol w="451692">
                  <a:extLst>
                    <a:ext uri="{9D8B030D-6E8A-4147-A177-3AD203B41FA5}">
                      <a16:colId xmlns:a16="http://schemas.microsoft.com/office/drawing/2014/main" val="20007"/>
                    </a:ext>
                  </a:extLst>
                </a:gridCol>
                <a:gridCol w="364489">
                  <a:extLst>
                    <a:ext uri="{9D8B030D-6E8A-4147-A177-3AD203B41FA5}">
                      <a16:colId xmlns:a16="http://schemas.microsoft.com/office/drawing/2014/main" val="20008"/>
                    </a:ext>
                  </a:extLst>
                </a:gridCol>
                <a:gridCol w="340774">
                  <a:extLst>
                    <a:ext uri="{9D8B030D-6E8A-4147-A177-3AD203B41FA5}">
                      <a16:colId xmlns:a16="http://schemas.microsoft.com/office/drawing/2014/main" val="20009"/>
                    </a:ext>
                  </a:extLst>
                </a:gridCol>
                <a:gridCol w="715253">
                  <a:extLst>
                    <a:ext uri="{9D8B030D-6E8A-4147-A177-3AD203B41FA5}">
                      <a16:colId xmlns:a16="http://schemas.microsoft.com/office/drawing/2014/main" val="20010"/>
                    </a:ext>
                  </a:extLst>
                </a:gridCol>
              </a:tblGrid>
              <a:tr h="174877">
                <a:tc gridSpan="11">
                  <a:txBody>
                    <a:bodyPr/>
                    <a:lstStyle/>
                    <a:p>
                      <a:pPr algn="ctr" fontAlgn="ctr"/>
                      <a:r>
                        <a:rPr lang="pt-BR" sz="1600" b="1" u="none" strike="noStrike" spc="0" baseline="0" dirty="0">
                          <a:effectLst/>
                        </a:rPr>
                        <a:t>QUESTIONÁRIO DE AVALIAÇÃO DE CONTROLES INTERNOS</a:t>
                      </a:r>
                      <a:endParaRPr lang="pt-BR" sz="1600" b="1"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247735">
                <a:tc gridSpan="2">
                  <a:txBody>
                    <a:bodyPr/>
                    <a:lstStyle/>
                    <a:p>
                      <a:pPr marL="92075" indent="0" algn="l" fontAlgn="ctr">
                        <a:spcBef>
                          <a:spcPts val="0"/>
                        </a:spcBef>
                        <a:spcAft>
                          <a:spcPts val="0"/>
                        </a:spcAft>
                      </a:pPr>
                      <a:r>
                        <a:rPr lang="pt-BR" sz="1600" b="1" u="none" strike="noStrike" spc="-80" baseline="0" dirty="0">
                          <a:effectLst/>
                        </a:rPr>
                        <a:t>Unidade Judiciária: </a:t>
                      </a:r>
                      <a:r>
                        <a:rPr lang="pt-BR" sz="1600" u="none" strike="noStrike" spc="-80" baseline="0" dirty="0">
                          <a:effectLst/>
                        </a:rPr>
                        <a:t>TRE-BA.</a:t>
                      </a: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gridSpan="9">
                  <a:txBody>
                    <a:bodyPr/>
                    <a:lstStyle/>
                    <a:p>
                      <a:pPr marL="92075" marR="0" indent="0" algn="l" defTabSz="914400" rtl="0" eaLnBrk="1" fontAlgn="ctr" latinLnBrk="0" hangingPunct="1">
                        <a:lnSpc>
                          <a:spcPct val="100000"/>
                        </a:lnSpc>
                        <a:spcBef>
                          <a:spcPts val="0"/>
                        </a:spcBef>
                        <a:spcAft>
                          <a:spcPts val="0"/>
                        </a:spcAft>
                        <a:buClrTx/>
                        <a:buSzTx/>
                        <a:buFontTx/>
                        <a:buNone/>
                        <a:tabLst/>
                        <a:defRPr/>
                      </a:pPr>
                      <a:r>
                        <a:rPr lang="pt-BR" sz="1200" b="1" u="none" strike="noStrike" spc="-100" baseline="0" dirty="0">
                          <a:effectLst/>
                        </a:rPr>
                        <a:t>Áreas: </a:t>
                      </a:r>
                      <a:r>
                        <a:rPr lang="pt-BR" sz="1400" b="1" kern="1200" spc="-100" dirty="0">
                          <a:solidFill>
                            <a:srgbClr val="009900"/>
                          </a:solidFill>
                          <a:effectLst/>
                          <a:latin typeface="+mn-lt"/>
                          <a:ea typeface="+mn-ea"/>
                          <a:cs typeface="+mn-cs"/>
                        </a:rPr>
                        <a:t>ASSESP, ASSESD, ASJUR1, ASJUR2, ASCOM, COPEG, COELE, EJE, SCI, SCRE, SGA, SGP, SGS, SJU, SOF e STI.</a:t>
                      </a:r>
                      <a:endParaRPr lang="pt-BR" sz="1200" b="1" i="0" u="none" strike="noStrike" spc="-100" baseline="0" dirty="0">
                        <a:solidFill>
                          <a:srgbClr val="0099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pt-BR" sz="1600" b="1" i="0" u="none" strike="noStrike" spc="-50" baseline="0" dirty="0">
                        <a:solidFill>
                          <a:srgbClr val="0000FF"/>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1"/>
                  </a:ext>
                </a:extLst>
              </a:tr>
              <a:tr h="153847">
                <a:tc gridSpan="3">
                  <a:txBody>
                    <a:bodyPr/>
                    <a:lstStyle/>
                    <a:p>
                      <a:pPr marL="92075" indent="0" algn="l" fontAlgn="ctr"/>
                      <a:r>
                        <a:rPr lang="pt-BR" sz="1600" b="1" u="none" strike="noStrike" dirty="0">
                          <a:effectLst/>
                        </a:rPr>
                        <a:t>Componente: AMBIENTE INTERNO</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gridSpan="7">
                  <a:txBody>
                    <a:bodyPr/>
                    <a:lstStyle/>
                    <a:p>
                      <a:pPr marL="1978025" indent="0" algn="l" fontAlgn="ctr"/>
                      <a:r>
                        <a:rPr lang="pt-BR" sz="1600" u="none" strike="noStrike" dirty="0">
                          <a:effectLst/>
                        </a:rPr>
                        <a:t>PONTUAÇÃO COMPONENTE</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800" b="1" u="none" strike="noStrike" dirty="0">
                          <a:effectLst/>
                        </a:rPr>
                        <a:t>3,36</a:t>
                      </a:r>
                      <a:endParaRPr lang="pt-BR" sz="18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39662">
                <a:tc gridSpan="11">
                  <a:txBody>
                    <a:bodyPr/>
                    <a:lstStyle/>
                    <a:p>
                      <a:pPr marL="92075" indent="0" algn="l" fontAlgn="ctr"/>
                      <a:r>
                        <a:rPr lang="pt-BR" sz="950" u="none" strike="noStrike" spc="-30" baseline="0" dirty="0">
                          <a:effectLst/>
                        </a:rPr>
                        <a:t>Constitui a base para os demais componentes da gestão de riscos e do sistema de controle interno de uma organização. Abrange a cultura organizacional e determina, ainda que de forma implícita, o modo como os negócios são conduzidos, notadamente quanto ao gerenciamento de riscos, refletindo no nível de consciência de controle dos colaboradores da instituição. Compõe-se dos seguintes fatores/elementos: integridade e valores éticos; filosofia da direção e estilo gerencial; estrutura organizacional e de governança; e políticas e práticas de recursos humanos.</a:t>
                      </a:r>
                      <a:endParaRPr lang="pt-BR" sz="950" b="0" i="0" u="none" strike="noStrike" spc="-3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3"/>
                  </a:ext>
                </a:extLst>
              </a:tr>
              <a:tr h="247735">
                <a:tc gridSpan="4">
                  <a:txBody>
                    <a:bodyPr/>
                    <a:lstStyle/>
                    <a:p>
                      <a:pPr marL="92075" indent="0" algn="l" fontAlgn="ctr"/>
                      <a:r>
                        <a:rPr lang="pt-BR" sz="1600" b="1" u="none" strike="noStrike" dirty="0">
                          <a:effectLst/>
                        </a:rPr>
                        <a:t>Elemento: Integridade e valores éticos</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hMerge="1">
                  <a:txBody>
                    <a:bodyPr/>
                    <a:lstStyle/>
                    <a:p>
                      <a:endParaRPr lang="pt-BR"/>
                    </a:p>
                  </a:txBody>
                  <a:tcPr/>
                </a:tc>
                <a:tc gridSpan="6">
                  <a:txBody>
                    <a:bodyPr/>
                    <a:lstStyle/>
                    <a:p>
                      <a:pPr marL="182563" indent="0" algn="l" fontAlgn="ctr"/>
                      <a:r>
                        <a:rPr lang="pt-BR" sz="1600" u="none" strike="noStrike" dirty="0">
                          <a:effectLst/>
                        </a:rPr>
                        <a:t>PONTUAÇÃO ELEMENTO</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182563" indent="0" algn="l" fontAlgn="ct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800" b="1" u="none" strike="noStrike" dirty="0">
                          <a:effectLst/>
                        </a:rPr>
                        <a:t>3,30</a:t>
                      </a:r>
                      <a:endParaRPr lang="pt-BR" sz="18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85437">
                <a:tc gridSpan="11">
                  <a:txBody>
                    <a:bodyPr/>
                    <a:lstStyle/>
                    <a:p>
                      <a:pPr marL="92075" indent="0" algn="l" fontAlgn="ctr"/>
                      <a:r>
                        <a:rPr lang="pt-BR" sz="950" u="none" strike="noStrike" dirty="0">
                          <a:effectLst/>
                        </a:rPr>
                        <a:t>Representado pelo grau de disseminação de princípios éticos e valores morais em todos os níveis hierárquicos da organização, observados os seguintes aspectos: definição e percepção dos referidos norteadores de conduta no agir cotidiano dos colaboradores da instituição, inclusive da Alta Administração; formalização e comunicação de código de conduta ou instrumento de natureza similar; e aplicação de ações disciplinares para não conformidades detectadas.</a:t>
                      </a:r>
                      <a:endParaRPr lang="pt-BR" sz="95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5"/>
                  </a:ext>
                </a:extLst>
              </a:tr>
              <a:tr h="186996">
                <a:tc rowSpan="2">
                  <a:txBody>
                    <a:bodyPr/>
                    <a:lstStyle/>
                    <a:p>
                      <a:pPr algn="ctr" fontAlgn="ctr"/>
                      <a:r>
                        <a:rPr lang="pt-BR" sz="1400" b="1" u="none" strike="noStrike" dirty="0">
                          <a:effectLst/>
                        </a:rPr>
                        <a:t>Nº</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gridSpan="3">
                  <a:txBody>
                    <a:bodyPr/>
                    <a:lstStyle/>
                    <a:p>
                      <a:pPr algn="ctr" fontAlgn="ctr"/>
                      <a:r>
                        <a:rPr lang="pt-BR" sz="1400" b="1" u="none" strike="noStrike" dirty="0">
                          <a:effectLst/>
                        </a:rPr>
                        <a:t>Assertiva</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hMerge="1">
                  <a:txBody>
                    <a:bodyPr/>
                    <a:lstStyle/>
                    <a:p>
                      <a:endParaRPr lang="pt-BR"/>
                    </a:p>
                  </a:txBody>
                  <a:tcPr/>
                </a:tc>
                <a:tc rowSpan="2" hMerge="1">
                  <a:txBody>
                    <a:bodyPr/>
                    <a:lstStyle/>
                    <a:p>
                      <a:endParaRPr lang="pt-BR"/>
                    </a:p>
                  </a:txBody>
                  <a:tcPr/>
                </a:tc>
                <a:tc gridSpan="5">
                  <a:txBody>
                    <a:bodyPr/>
                    <a:lstStyle/>
                    <a:p>
                      <a:pPr algn="ctr" fontAlgn="ctr"/>
                      <a:r>
                        <a:rPr lang="pt-BR" sz="1200" b="1" u="none" strike="noStrike" dirty="0">
                          <a:effectLst/>
                        </a:rPr>
                        <a:t>Avaliação</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rowSpan="2">
                  <a:txBody>
                    <a:bodyPr/>
                    <a:lstStyle/>
                    <a:p>
                      <a:pPr algn="ctr" fontAlgn="ctr"/>
                      <a:r>
                        <a:rPr lang="pt-BR" sz="1200" b="1" u="none" strike="noStrike" dirty="0">
                          <a:effectLst/>
                        </a:rPr>
                        <a:t>Total</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a:txBody>
                    <a:bodyPr/>
                    <a:lstStyle/>
                    <a:p>
                      <a:pPr algn="ctr" fontAlgn="ctr"/>
                      <a:r>
                        <a:rPr lang="pt-BR" sz="1050" b="1" u="none" strike="noStrike" dirty="0">
                          <a:effectLst/>
                        </a:rPr>
                        <a:t>EVIDÊNCIAS</a:t>
                      </a:r>
                      <a:endParaRPr lang="pt-BR" sz="105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6"/>
                  </a:ext>
                </a:extLst>
              </a:tr>
              <a:tr h="186996">
                <a:tc vMerge="1">
                  <a:txBody>
                    <a:bodyPr/>
                    <a:lstStyle/>
                    <a:p>
                      <a:endParaRPr lang="pt-BR"/>
                    </a:p>
                  </a:txBody>
                  <a:tcPr/>
                </a:tc>
                <a:tc gridSpan="3" vMerge="1">
                  <a:txBody>
                    <a:bodyPr/>
                    <a:lstStyle/>
                    <a:p>
                      <a:endParaRPr lang="pt-BR"/>
                    </a:p>
                  </a:txBody>
                  <a:tcPr/>
                </a:tc>
                <a:tc hMerge="1" vMerge="1">
                  <a:txBody>
                    <a:bodyPr/>
                    <a:lstStyle/>
                    <a:p>
                      <a:endParaRPr lang="pt-BR"/>
                    </a:p>
                  </a:txBody>
                  <a:tcPr/>
                </a:tc>
                <a:tc hMerge="1" vMerge="1">
                  <a:txBody>
                    <a:bodyPr/>
                    <a:lstStyle/>
                    <a:p>
                      <a:endParaRPr lang="pt-BR"/>
                    </a:p>
                  </a:txBody>
                  <a:tcPr/>
                </a:tc>
                <a:tc>
                  <a:txBody>
                    <a:bodyPr/>
                    <a:lstStyle/>
                    <a:p>
                      <a:pPr algn="ctr" fontAlgn="ctr"/>
                      <a:r>
                        <a:rPr lang="pt-BR" sz="1200" b="1" u="none" strike="noStrike" dirty="0">
                          <a:effectLst/>
                        </a:rPr>
                        <a:t>1</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2</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3</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4</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5</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0007"/>
                  </a:ext>
                </a:extLst>
              </a:tr>
              <a:tr h="400168">
                <a:tc rowSpan="3">
                  <a:txBody>
                    <a:bodyPr/>
                    <a:lstStyle/>
                    <a:p>
                      <a:pPr algn="ctr" fontAlgn="ctr"/>
                      <a:r>
                        <a:rPr lang="pt-BR" sz="1600" u="none" strike="noStrike" dirty="0">
                          <a:effectLst/>
                        </a:rPr>
                        <a:t>1</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dirty="0">
                          <a:effectLst/>
                        </a:rPr>
                        <a:t>Os princípios éticos e valores institucionais são claramente definidos, condizentes com a missão e o papel da organização perante a sociedade e comunicados a todos os níveis organizacionais do Tribunal.</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6,25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62,5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31,25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09"/>
                  </a:ext>
                </a:extLst>
              </a:tr>
              <a:tr h="249764">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0,13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1,88</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pt-B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0"/>
                  </a:ext>
                </a:extLst>
              </a:tr>
              <a:tr h="460323">
                <a:tc rowSpan="3">
                  <a:txBody>
                    <a:bodyPr/>
                    <a:lstStyle/>
                    <a:p>
                      <a:pPr algn="ctr" fontAlgn="ctr"/>
                      <a:r>
                        <a:rPr lang="pt-BR" sz="1600" u="none" strike="noStrike" dirty="0">
                          <a:effectLst/>
                        </a:rPr>
                        <a:t>2</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spc="0" baseline="0" dirty="0">
                          <a:effectLst/>
                        </a:rPr>
                        <a:t>Os padrões de conduta desejados do corpo funcional são constantemente reforçados pelas políticas e práticas adotadas pela Alta Administração, de modo a fomentar a utilização cotidiana de tom ético por todos os colaboradores no desempenho das funções administrativa e judiciária do Órgão.</a:t>
                      </a:r>
                      <a:endParaRPr lang="pt-BR" sz="1000" b="0"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9</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4</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16</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56,25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25,00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6,25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2"/>
                  </a:ext>
                </a:extLst>
              </a:tr>
              <a:tr h="132838">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1,69</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0,31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0" u="none" strike="noStrike" dirty="0">
                          <a:effectLst/>
                        </a:rPr>
                        <a:t>3,25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3"/>
                  </a:ext>
                </a:extLst>
              </a:tr>
              <a:tr h="418739">
                <a:tc rowSpan="3">
                  <a:txBody>
                    <a:bodyPr/>
                    <a:lstStyle/>
                    <a:p>
                      <a:pPr algn="ctr" fontAlgn="ctr"/>
                      <a:r>
                        <a:rPr lang="pt-BR" sz="1600" u="none" strike="noStrike" dirty="0">
                          <a:effectLst/>
                        </a:rPr>
                        <a:t>3</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dirty="0">
                          <a:effectLst/>
                        </a:rPr>
                        <a:t>Há Código de Ética formalizado ou normativo de natureza similar que explicite o comportamento ético e moral esperado dos colaboradores, contemplando conflito de interesses e outros pontos sensíveis peculiares às atividades da instituição nas suas relações internas e com terceiros.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12</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2</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16</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b="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75,00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12,50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6,25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6,25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5"/>
                  </a:ext>
                </a:extLst>
              </a:tr>
              <a:tr h="160178">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0,75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0,19</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0" u="none" strike="noStrike" dirty="0">
                          <a:effectLst/>
                        </a:rPr>
                        <a:t>1,44</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6"/>
                  </a:ext>
                </a:extLst>
              </a:tr>
              <a:tr h="320577">
                <a:tc rowSpan="3">
                  <a:txBody>
                    <a:bodyPr/>
                    <a:lstStyle/>
                    <a:p>
                      <a:pPr algn="ctr" fontAlgn="ctr"/>
                      <a:r>
                        <a:rPr lang="pt-BR" sz="1600" u="none" strike="noStrike" spc="0" baseline="0" dirty="0">
                          <a:effectLst/>
                        </a:rPr>
                        <a:t>4</a:t>
                      </a:r>
                      <a:endParaRPr lang="pt-BR" sz="1600" b="0"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spc="-50" baseline="0" dirty="0">
                          <a:effectLst/>
                        </a:rPr>
                        <a:t>Há canal(</a:t>
                      </a:r>
                      <a:r>
                        <a:rPr lang="pt-BR" sz="1000" u="none" strike="noStrike" spc="-50" baseline="0" dirty="0" err="1">
                          <a:effectLst/>
                        </a:rPr>
                        <a:t>is</a:t>
                      </a:r>
                      <a:r>
                        <a:rPr lang="pt-BR" sz="1000" u="none" strike="noStrike" spc="-50" baseline="0" dirty="0">
                          <a:effectLst/>
                        </a:rPr>
                        <a:t>) formalmente estabelecido(s) e divulgado(s) para recebimento de denúncia(s) com proteção à identidade do denunciante, a ser mantida sob reserva, se este assim o desejar (inciso II, art. 10, Dec. 6.029/2007).</a:t>
                      </a:r>
                      <a:endParaRPr lang="pt-BR" sz="1000" b="0" i="0" u="none" strike="noStrike" spc="-5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14</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16</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7"/>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0" i="0" u="none" strike="noStrike" dirty="0">
                          <a:solidFill>
                            <a:schemeClr val="dk1"/>
                          </a:solidFill>
                          <a:effectLst/>
                          <a:latin typeface="+mn-lt"/>
                        </a:rPr>
                        <a:t>12,50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87,50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8"/>
                  </a:ext>
                </a:extLst>
              </a:tr>
              <a:tr h="177756">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4,38</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0" u="none" strike="noStrike" dirty="0">
                          <a:effectLst/>
                        </a:rPr>
                        <a:t>4,88</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9"/>
                  </a:ext>
                </a:extLst>
              </a:tr>
              <a:tr h="338844">
                <a:tc rowSpan="3">
                  <a:txBody>
                    <a:bodyPr/>
                    <a:lstStyle/>
                    <a:p>
                      <a:pPr algn="ctr" fontAlgn="ctr"/>
                      <a:r>
                        <a:rPr lang="pt-BR" sz="1600" u="none" strike="noStrike" dirty="0">
                          <a:effectLst/>
                        </a:rPr>
                        <a:t>5</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100" u="none" strike="noStrike" dirty="0">
                          <a:effectLst/>
                        </a:rPr>
                        <a:t>Desvio(s) de conduta noticiado(s)/identificado(s) é(são) objeto de apuração e, restando devidamente comprovado(s), de aplicação de medidas disciplinares cabíveis.</a:t>
                      </a:r>
                      <a:endParaRPr lang="pt-BR" sz="11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 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4</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7</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3</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16</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0"/>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12,50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25,00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43,75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18,75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21"/>
                  </a:ext>
                </a:extLst>
              </a:tr>
              <a:tr h="217366">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0,25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0,75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1,75</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0,94</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0" u="none" strike="noStrike" dirty="0">
                          <a:effectLst/>
                        </a:rPr>
                        <a:t>3,69</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22"/>
                  </a:ext>
                </a:extLst>
              </a:tr>
            </a:tbl>
          </a:graphicData>
        </a:graphic>
      </p:graphicFrame>
      <p:sp>
        <p:nvSpPr>
          <p:cNvPr id="2" name="Seta para a direita 1"/>
          <p:cNvSpPr/>
          <p:nvPr/>
        </p:nvSpPr>
        <p:spPr>
          <a:xfrm rot="19923932">
            <a:off x="84439" y="679071"/>
            <a:ext cx="504056" cy="48586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Seta para a direita 5"/>
          <p:cNvSpPr/>
          <p:nvPr/>
        </p:nvSpPr>
        <p:spPr>
          <a:xfrm rot="19923932">
            <a:off x="92444" y="1344455"/>
            <a:ext cx="504056" cy="48586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Seta para a direita 6"/>
          <p:cNvSpPr/>
          <p:nvPr/>
        </p:nvSpPr>
        <p:spPr>
          <a:xfrm rot="19923932">
            <a:off x="2064150" y="346380"/>
            <a:ext cx="504056" cy="48586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Elipse 3"/>
          <p:cNvSpPr/>
          <p:nvPr/>
        </p:nvSpPr>
        <p:spPr>
          <a:xfrm>
            <a:off x="8100392" y="488690"/>
            <a:ext cx="1043610" cy="3480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p:cNvSpPr/>
          <p:nvPr/>
        </p:nvSpPr>
        <p:spPr>
          <a:xfrm>
            <a:off x="8100392" y="1225700"/>
            <a:ext cx="1043610" cy="3480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lipse 11"/>
          <p:cNvSpPr/>
          <p:nvPr/>
        </p:nvSpPr>
        <p:spPr>
          <a:xfrm>
            <a:off x="5508104" y="1954430"/>
            <a:ext cx="3096344" cy="154657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830102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7"/>
                                        </p:tgtEl>
                                        <p:attrNameLst>
                                          <p:attrName>style.visibility</p:attrName>
                                        </p:attrNameLst>
                                      </p:cBhvr>
                                      <p:to>
                                        <p:strVal val="hidden"/>
                                      </p:to>
                                    </p:se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2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6" grpId="1" animBg="1"/>
      <p:bldP spid="7" grpId="0" animBg="1"/>
      <p:bldP spid="7" grpId="1" animBg="1"/>
      <p:bldP spid="4" grpId="0" animBg="1"/>
      <p:bldP spid="4" grpId="1" animBg="1"/>
      <p:bldP spid="11" grpId="0" animBg="1"/>
      <p:bldP spid="11" grpId="1" animBg="1"/>
      <p:bldP spid="12" grpId="0" animBg="1"/>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val="106336832"/>
              </p:ext>
            </p:extLst>
          </p:nvPr>
        </p:nvGraphicFramePr>
        <p:xfrm>
          <a:off x="107504" y="13763"/>
          <a:ext cx="8928992" cy="6814785"/>
        </p:xfrm>
        <a:graphic>
          <a:graphicData uri="http://schemas.openxmlformats.org/drawingml/2006/table">
            <a:tbl>
              <a:tblPr>
                <a:tableStyleId>{5C22544A-7EE6-4342-B048-85BDC9FD1C3A}</a:tableStyleId>
              </a:tblPr>
              <a:tblGrid>
                <a:gridCol w="216024">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gridCol w="504054">
                  <a:extLst>
                    <a:ext uri="{9D8B030D-6E8A-4147-A177-3AD203B41FA5}">
                      <a16:colId xmlns:a16="http://schemas.microsoft.com/office/drawing/2014/main" val="20003"/>
                    </a:ext>
                  </a:extLst>
                </a:gridCol>
                <a:gridCol w="363518">
                  <a:extLst>
                    <a:ext uri="{9D8B030D-6E8A-4147-A177-3AD203B41FA5}">
                      <a16:colId xmlns:a16="http://schemas.microsoft.com/office/drawing/2014/main" val="20004"/>
                    </a:ext>
                  </a:extLst>
                </a:gridCol>
                <a:gridCol w="335566">
                  <a:extLst>
                    <a:ext uri="{9D8B030D-6E8A-4147-A177-3AD203B41FA5}">
                      <a16:colId xmlns:a16="http://schemas.microsoft.com/office/drawing/2014/main" val="20005"/>
                    </a:ext>
                  </a:extLst>
                </a:gridCol>
                <a:gridCol w="325115">
                  <a:extLst>
                    <a:ext uri="{9D8B030D-6E8A-4147-A177-3AD203B41FA5}">
                      <a16:colId xmlns:a16="http://schemas.microsoft.com/office/drawing/2014/main" val="20006"/>
                    </a:ext>
                  </a:extLst>
                </a:gridCol>
                <a:gridCol w="291591">
                  <a:extLst>
                    <a:ext uri="{9D8B030D-6E8A-4147-A177-3AD203B41FA5}">
                      <a16:colId xmlns:a16="http://schemas.microsoft.com/office/drawing/2014/main" val="20007"/>
                    </a:ext>
                  </a:extLst>
                </a:gridCol>
                <a:gridCol w="364489">
                  <a:extLst>
                    <a:ext uri="{9D8B030D-6E8A-4147-A177-3AD203B41FA5}">
                      <a16:colId xmlns:a16="http://schemas.microsoft.com/office/drawing/2014/main" val="20008"/>
                    </a:ext>
                  </a:extLst>
                </a:gridCol>
                <a:gridCol w="340774">
                  <a:extLst>
                    <a:ext uri="{9D8B030D-6E8A-4147-A177-3AD203B41FA5}">
                      <a16:colId xmlns:a16="http://schemas.microsoft.com/office/drawing/2014/main" val="20009"/>
                    </a:ext>
                  </a:extLst>
                </a:gridCol>
                <a:gridCol w="715253">
                  <a:extLst>
                    <a:ext uri="{9D8B030D-6E8A-4147-A177-3AD203B41FA5}">
                      <a16:colId xmlns:a16="http://schemas.microsoft.com/office/drawing/2014/main" val="20010"/>
                    </a:ext>
                  </a:extLst>
                </a:gridCol>
              </a:tblGrid>
              <a:tr h="247735">
                <a:tc gridSpan="11">
                  <a:txBody>
                    <a:bodyPr/>
                    <a:lstStyle/>
                    <a:p>
                      <a:pPr algn="ctr" fontAlgn="ctr"/>
                      <a:r>
                        <a:rPr lang="pt-BR" sz="1600" b="1" u="none" strike="noStrike" spc="0" baseline="0" dirty="0">
                          <a:effectLst/>
                        </a:rPr>
                        <a:t>QUESTIONÁRIO DE AVALIAÇÃO DE CONTROLES INTERNOS</a:t>
                      </a:r>
                      <a:endParaRPr lang="pt-BR" sz="1600" b="1"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247735">
                <a:tc gridSpan="2">
                  <a:txBody>
                    <a:bodyPr/>
                    <a:lstStyle/>
                    <a:p>
                      <a:pPr marL="92075" indent="0" algn="l" fontAlgn="ctr"/>
                      <a:r>
                        <a:rPr lang="pt-BR" sz="1600" b="1" u="none" strike="noStrike" dirty="0">
                          <a:effectLst/>
                        </a:rPr>
                        <a:t>Unidade Judiciária: </a:t>
                      </a:r>
                      <a:r>
                        <a:rPr lang="pt-BR" sz="1600" u="none" strike="noStrike" dirty="0">
                          <a:effectLst/>
                        </a:rPr>
                        <a:t>TRE-BA</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gridSpan="9">
                  <a:txBody>
                    <a:bodyPr/>
                    <a:lstStyle/>
                    <a:p>
                      <a:pPr algn="l" fontAlgn="ctr"/>
                      <a:r>
                        <a:rPr lang="pt-BR" sz="1600" b="1" u="none" strike="noStrike" spc="-50" baseline="0" dirty="0">
                          <a:effectLst/>
                        </a:rPr>
                        <a:t>Área organizacional consultada: </a:t>
                      </a:r>
                      <a:r>
                        <a:rPr lang="pt-BR" sz="1600" b="1" u="none" strike="noStrike" spc="-50" baseline="0" dirty="0">
                          <a:solidFill>
                            <a:srgbClr val="0000FF"/>
                          </a:solidFill>
                          <a:effectLst/>
                        </a:rPr>
                        <a:t>Equipe de Auditoria designada (SEAUD)</a:t>
                      </a:r>
                      <a:endParaRPr lang="pt-BR" sz="1600" b="1" i="0" u="none" strike="noStrike" spc="-50" baseline="0" dirty="0">
                        <a:solidFill>
                          <a:srgbClr val="0000FF"/>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1"/>
                  </a:ext>
                </a:extLst>
              </a:tr>
              <a:tr h="247735">
                <a:tc gridSpan="2">
                  <a:txBody>
                    <a:bodyPr/>
                    <a:lstStyle/>
                    <a:p>
                      <a:pPr marL="92075" indent="0" algn="l" fontAlgn="ctr"/>
                      <a:r>
                        <a:rPr lang="pt-BR" sz="1600" b="1" u="none" strike="noStrike" dirty="0">
                          <a:effectLst/>
                        </a:rPr>
                        <a:t>Componente: AMBIENTE INTERNO</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gridSpan="8">
                  <a:txBody>
                    <a:bodyPr/>
                    <a:lstStyle/>
                    <a:p>
                      <a:pPr marL="1978025" indent="0" algn="l" fontAlgn="ctr"/>
                      <a:r>
                        <a:rPr lang="pt-BR" sz="1600" u="none" strike="noStrike" dirty="0">
                          <a:effectLst/>
                        </a:rPr>
                        <a:t>PONTUAÇÃO COMPONENTE</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600" b="1" u="none" strike="noStrike" dirty="0">
                          <a:effectLst/>
                        </a:rPr>
                        <a:t>3,25</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39662">
                <a:tc gridSpan="11">
                  <a:txBody>
                    <a:bodyPr/>
                    <a:lstStyle/>
                    <a:p>
                      <a:pPr marL="92075" indent="0" algn="l" fontAlgn="ctr"/>
                      <a:r>
                        <a:rPr lang="pt-BR" sz="950" u="none" strike="noStrike" spc="-30" baseline="0" dirty="0">
                          <a:effectLst/>
                        </a:rPr>
                        <a:t>Constitui a base para os demais componentes da gestão de riscos e do sistema de controle interno de uma organização. Abrange a cultura organizacional e determina, ainda que de forma implícita, o modo como os negócios são conduzidos, notadamente quanto ao gerenciamento de riscos, refletindo no nível de consciência de controle dos colaboradores da instituição. Compõe-se dos seguintes fatores/elementos: integridade e valores éticos; filosofia da direção e estilo gerencial; estrutura organizacional e de governança; e políticas e práticas de recursos humanos.</a:t>
                      </a:r>
                      <a:endParaRPr lang="pt-BR" sz="950" b="0" i="0" u="none" strike="noStrike" spc="-3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3"/>
                  </a:ext>
                </a:extLst>
              </a:tr>
              <a:tr h="247735">
                <a:tc gridSpan="3">
                  <a:txBody>
                    <a:bodyPr/>
                    <a:lstStyle/>
                    <a:p>
                      <a:pPr marL="92075" indent="0" algn="l" fontAlgn="ctr"/>
                      <a:r>
                        <a:rPr lang="pt-BR" sz="1600" b="1" u="none" strike="noStrike" dirty="0">
                          <a:effectLst/>
                        </a:rPr>
                        <a:t>Elemento: Integridade e valores éticos</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gridSpan="7">
                  <a:txBody>
                    <a:bodyPr/>
                    <a:lstStyle/>
                    <a:p>
                      <a:pPr marL="182563" indent="0" algn="l" fontAlgn="ctr"/>
                      <a:r>
                        <a:rPr lang="pt-BR" sz="1600" u="none" strike="noStrike" dirty="0">
                          <a:effectLst/>
                        </a:rPr>
                        <a:t>PONTUAÇÃO ELEMENTO</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pPr marL="182563" indent="0" algn="l" fontAlgn="ct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600" b="1" u="none" strike="noStrike" dirty="0">
                          <a:effectLst/>
                        </a:rPr>
                        <a:t>2,80</a:t>
                      </a:r>
                      <a:endParaRPr lang="pt-BR" sz="16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85437">
                <a:tc gridSpan="11">
                  <a:txBody>
                    <a:bodyPr/>
                    <a:lstStyle/>
                    <a:p>
                      <a:pPr marL="92075" indent="0" algn="l" fontAlgn="ctr"/>
                      <a:r>
                        <a:rPr lang="pt-BR" sz="950" u="none" strike="noStrike" dirty="0">
                          <a:effectLst/>
                        </a:rPr>
                        <a:t>Representado pelo grau de disseminação de princípios éticos e valores morais em todos os níveis hierárquicos da organização, observados os seguintes aspectos: definição e percepção dos referidos norteadores de conduta no agir cotidiano dos colaboradores da instituição, inclusive da Alta Administração; formalização e comunicação de código de conduta ou instrumento de natureza similar; e aplicação de ações disciplinares para não conformidades detectadas.</a:t>
                      </a:r>
                      <a:endParaRPr lang="pt-BR" sz="95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5"/>
                  </a:ext>
                </a:extLst>
              </a:tr>
              <a:tr h="186996">
                <a:tc rowSpan="2">
                  <a:txBody>
                    <a:bodyPr/>
                    <a:lstStyle/>
                    <a:p>
                      <a:pPr algn="ctr" fontAlgn="ctr"/>
                      <a:r>
                        <a:rPr lang="pt-BR" sz="1400" b="1" u="none" strike="noStrike" dirty="0">
                          <a:effectLst/>
                        </a:rPr>
                        <a:t>Nº</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gridSpan="3">
                  <a:txBody>
                    <a:bodyPr/>
                    <a:lstStyle/>
                    <a:p>
                      <a:pPr algn="ctr" fontAlgn="ctr"/>
                      <a:r>
                        <a:rPr lang="pt-BR" sz="1400" b="1" u="none" strike="noStrike" dirty="0">
                          <a:effectLst/>
                        </a:rPr>
                        <a:t>Assertiva</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hMerge="1">
                  <a:txBody>
                    <a:bodyPr/>
                    <a:lstStyle/>
                    <a:p>
                      <a:endParaRPr lang="pt-BR"/>
                    </a:p>
                  </a:txBody>
                  <a:tcPr/>
                </a:tc>
                <a:tc rowSpan="2" hMerge="1">
                  <a:txBody>
                    <a:bodyPr/>
                    <a:lstStyle/>
                    <a:p>
                      <a:endParaRPr lang="pt-BR"/>
                    </a:p>
                  </a:txBody>
                  <a:tcPr/>
                </a:tc>
                <a:tc gridSpan="5">
                  <a:txBody>
                    <a:bodyPr/>
                    <a:lstStyle/>
                    <a:p>
                      <a:pPr algn="ctr" fontAlgn="ctr"/>
                      <a:r>
                        <a:rPr lang="pt-BR" sz="1200" b="1" u="none" strike="noStrike" dirty="0">
                          <a:effectLst/>
                        </a:rPr>
                        <a:t>Avaliação</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rowSpan="2">
                  <a:txBody>
                    <a:bodyPr/>
                    <a:lstStyle/>
                    <a:p>
                      <a:pPr algn="ctr" fontAlgn="ctr"/>
                      <a:r>
                        <a:rPr lang="pt-BR" sz="1200" b="1" u="none" strike="noStrike" dirty="0">
                          <a:effectLst/>
                        </a:rPr>
                        <a:t>Total</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a:txBody>
                    <a:bodyPr/>
                    <a:lstStyle/>
                    <a:p>
                      <a:pPr algn="ctr" fontAlgn="ctr"/>
                      <a:r>
                        <a:rPr lang="pt-BR" sz="1050" b="1" u="none" strike="noStrike" dirty="0">
                          <a:effectLst/>
                        </a:rPr>
                        <a:t>EVIDÊNCIAS</a:t>
                      </a:r>
                      <a:endParaRPr lang="pt-BR" sz="105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6"/>
                  </a:ext>
                </a:extLst>
              </a:tr>
              <a:tr h="186996">
                <a:tc vMerge="1">
                  <a:txBody>
                    <a:bodyPr/>
                    <a:lstStyle/>
                    <a:p>
                      <a:endParaRPr lang="pt-BR"/>
                    </a:p>
                  </a:txBody>
                  <a:tcPr/>
                </a:tc>
                <a:tc gridSpan="3" vMerge="1">
                  <a:txBody>
                    <a:bodyPr/>
                    <a:lstStyle/>
                    <a:p>
                      <a:endParaRPr lang="pt-BR"/>
                    </a:p>
                  </a:txBody>
                  <a:tcPr/>
                </a:tc>
                <a:tc hMerge="1" vMerge="1">
                  <a:txBody>
                    <a:bodyPr/>
                    <a:lstStyle/>
                    <a:p>
                      <a:endParaRPr lang="pt-BR"/>
                    </a:p>
                  </a:txBody>
                  <a:tcPr/>
                </a:tc>
                <a:tc hMerge="1" vMerge="1">
                  <a:txBody>
                    <a:bodyPr/>
                    <a:lstStyle/>
                    <a:p>
                      <a:endParaRPr lang="pt-BR"/>
                    </a:p>
                  </a:txBody>
                  <a:tcPr/>
                </a:tc>
                <a:tc>
                  <a:txBody>
                    <a:bodyPr/>
                    <a:lstStyle/>
                    <a:p>
                      <a:pPr algn="ctr" fontAlgn="ctr"/>
                      <a:r>
                        <a:rPr lang="pt-BR" sz="1200" b="1" u="none" strike="noStrike" dirty="0">
                          <a:effectLst/>
                        </a:rPr>
                        <a:t>1</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2</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3</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4</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r>
                        <a:rPr lang="pt-BR" sz="1200" b="1" u="none" strike="noStrike" dirty="0">
                          <a:effectLst/>
                        </a:rPr>
                        <a:t>5</a:t>
                      </a:r>
                      <a:endParaRPr lang="pt-BR" sz="12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0007"/>
                  </a:ext>
                </a:extLst>
              </a:tr>
              <a:tr h="400168">
                <a:tc rowSpan="3">
                  <a:txBody>
                    <a:bodyPr/>
                    <a:lstStyle/>
                    <a:p>
                      <a:pPr algn="ctr" fontAlgn="ctr"/>
                      <a:r>
                        <a:rPr lang="pt-BR" sz="1600" u="none" strike="noStrike" dirty="0">
                          <a:effectLst/>
                        </a:rPr>
                        <a:t>1</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dirty="0">
                          <a:effectLst/>
                        </a:rPr>
                        <a:t>Os princípios éticos e valores institucionais são claramente definidos, condizentes com a missão e o papel da organização perante a sociedade e comunicados a todos os níveis organizacionais do Tribunal.</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09"/>
                  </a:ext>
                </a:extLst>
              </a:tr>
              <a:tr h="249764">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1" u="none" strike="noStrike" dirty="0">
                          <a:effectLst/>
                        </a:rPr>
                        <a:t>1,0</a:t>
                      </a:r>
                      <a:endParaRPr lang="pt-BR" sz="10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0"/>
                  </a:ext>
                </a:extLst>
              </a:tr>
              <a:tr h="460323">
                <a:tc rowSpan="3">
                  <a:txBody>
                    <a:bodyPr/>
                    <a:lstStyle/>
                    <a:p>
                      <a:pPr algn="ctr" fontAlgn="ctr"/>
                      <a:r>
                        <a:rPr lang="pt-BR" sz="1600" u="none" strike="noStrike" dirty="0">
                          <a:effectLst/>
                        </a:rPr>
                        <a:t>2</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spc="0" baseline="0" dirty="0">
                          <a:effectLst/>
                        </a:rPr>
                        <a:t>Os padrões de conduta desejados do corpo funcional são constantemente reforçados pelas políticas e práticas adotadas pela Alta Administração, de modo a fomentar a utilização cotidiana de tom ético por todos os colaboradores no desempenho das funções administrativa e judiciária do Órgão.</a:t>
                      </a:r>
                      <a:endParaRPr lang="pt-BR" sz="1000" b="0"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2"/>
                  </a:ext>
                </a:extLst>
              </a:tr>
              <a:tr h="132838">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2,0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1" u="none" strike="noStrike" dirty="0">
                          <a:effectLst/>
                        </a:rPr>
                        <a:t>2,0</a:t>
                      </a:r>
                      <a:endParaRPr lang="pt-BR" sz="10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3"/>
                  </a:ext>
                </a:extLst>
              </a:tr>
              <a:tr h="418739">
                <a:tc rowSpan="3">
                  <a:txBody>
                    <a:bodyPr/>
                    <a:lstStyle/>
                    <a:p>
                      <a:pPr algn="ctr" fontAlgn="ctr"/>
                      <a:r>
                        <a:rPr lang="pt-BR" sz="1600" u="none" strike="noStrike" dirty="0">
                          <a:effectLst/>
                        </a:rPr>
                        <a:t>3</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dirty="0">
                          <a:effectLst/>
                        </a:rPr>
                        <a:t>Há Código de Ética formalizado ou normativo de natureza similar que explicite o comportamento ético e moral esperado dos colaboradores, contemplando conflito de interesses e outros pontos sensíveis peculiares às atividades da instituição nas suas relações internas e com terceiros.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5"/>
                  </a:ext>
                </a:extLst>
              </a:tr>
              <a:tr h="160178">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1,0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1" u="none" strike="noStrike" dirty="0">
                          <a:effectLst/>
                        </a:rPr>
                        <a:t>1,0</a:t>
                      </a:r>
                      <a:endParaRPr lang="pt-BR" sz="10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6"/>
                  </a:ext>
                </a:extLst>
              </a:tr>
              <a:tr h="446079">
                <a:tc rowSpan="3">
                  <a:txBody>
                    <a:bodyPr/>
                    <a:lstStyle/>
                    <a:p>
                      <a:pPr algn="ctr" fontAlgn="ctr"/>
                      <a:r>
                        <a:rPr lang="pt-BR" sz="1600" u="none" strike="noStrike" spc="0" baseline="0" dirty="0">
                          <a:effectLst/>
                        </a:rPr>
                        <a:t>4</a:t>
                      </a:r>
                      <a:endParaRPr lang="pt-BR" sz="1600" b="0"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000" u="none" strike="noStrike" spc="0" baseline="0" dirty="0">
                          <a:effectLst/>
                        </a:rPr>
                        <a:t>Há canal(</a:t>
                      </a:r>
                      <a:r>
                        <a:rPr lang="pt-BR" sz="1000" u="none" strike="noStrike" spc="0" baseline="0" dirty="0" err="1">
                          <a:effectLst/>
                        </a:rPr>
                        <a:t>is</a:t>
                      </a:r>
                      <a:r>
                        <a:rPr lang="pt-BR" sz="1000" u="none" strike="noStrike" spc="0" baseline="0" dirty="0">
                          <a:effectLst/>
                        </a:rPr>
                        <a:t>) formalmente estabelecido(s) e divulgado(s) para recebimento de denúncia(s) com proteção à identidade do denunciante, a ser mantida sob reserva, se este assim o desejar (inciso II, art. 10, Dec. 6.029/2007).</a:t>
                      </a:r>
                      <a:endParaRPr lang="pt-BR" sz="1000" b="0" i="0" u="none" strike="noStrike" spc="0" baseline="0"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RAG2012, RG2013, 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7"/>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8"/>
                  </a:ext>
                </a:extLst>
              </a:tr>
              <a:tr h="177756">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1" u="none" strike="noStrike" dirty="0">
                          <a:effectLst/>
                        </a:rPr>
                        <a:t>5,0</a:t>
                      </a:r>
                      <a:endParaRPr lang="pt-BR" sz="10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19"/>
                  </a:ext>
                </a:extLst>
              </a:tr>
              <a:tr h="338844">
                <a:tc rowSpan="3">
                  <a:txBody>
                    <a:bodyPr/>
                    <a:lstStyle/>
                    <a:p>
                      <a:pPr algn="ctr" fontAlgn="ctr"/>
                      <a:r>
                        <a:rPr lang="pt-BR" sz="1600" u="none" strike="noStrike" dirty="0">
                          <a:effectLst/>
                        </a:rPr>
                        <a:t>5</a:t>
                      </a:r>
                      <a:endParaRPr lang="pt-BR" sz="16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92075" indent="0" algn="l" fontAlgn="ctr"/>
                      <a:r>
                        <a:rPr lang="pt-BR" sz="1100" u="none" strike="noStrike" dirty="0">
                          <a:effectLst/>
                        </a:rPr>
                        <a:t>Desvio(s) de conduta noticiado(s)/identificado(s) é(são) objeto de apuração e, restando devidamente comprovado(s), de aplicação de medidas disciplinares cabíveis.</a:t>
                      </a:r>
                      <a:endParaRPr lang="pt-BR" sz="11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 </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 </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a:effectLst/>
                        </a:rPr>
                        <a:t>1</a:t>
                      </a:r>
                      <a:endParaRPr lang="pt-BR" sz="1000" b="0" i="0" u="none" strike="noStrike">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pt-BR" sz="1000" u="none" strike="noStrike" dirty="0">
                          <a:effectLst/>
                        </a:rPr>
                        <a:t>QACIA-Gestores e entrevista ASSESP</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0"/>
                  </a:ext>
                </a:extLst>
              </a:tr>
              <a:tr h="254292">
                <a:tc vMerge="1">
                  <a:txBody>
                    <a:bodyPr/>
                    <a:lstStyle/>
                    <a:p>
                      <a:endParaRPr lang="pt-BR"/>
                    </a:p>
                  </a:txBody>
                  <a:tcPr/>
                </a:tc>
                <a:tc gridSpan="3">
                  <a:txBody>
                    <a:bodyPr/>
                    <a:lstStyle/>
                    <a:p>
                      <a:pPr marL="92075" indent="0" algn="just" fontAlgn="ctr"/>
                      <a:r>
                        <a:rPr lang="pt-BR" sz="1400" b="1" u="none" strike="noStrike" dirty="0">
                          <a:effectLst/>
                        </a:rPr>
                        <a:t>% Participação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100,0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21"/>
                  </a:ext>
                </a:extLst>
              </a:tr>
              <a:tr h="217366">
                <a:tc vMerge="1">
                  <a:txBody>
                    <a:bodyPr/>
                    <a:lstStyle/>
                    <a:p>
                      <a:endParaRPr lang="pt-BR"/>
                    </a:p>
                  </a:txBody>
                  <a:tcPr/>
                </a:tc>
                <a:tc gridSpan="3">
                  <a:txBody>
                    <a:bodyPr/>
                    <a:lstStyle/>
                    <a:p>
                      <a:pPr marL="92075" indent="0" algn="just" fontAlgn="ctr"/>
                      <a:r>
                        <a:rPr lang="pt-BR" sz="1400" b="1" u="none" strike="noStrike" dirty="0">
                          <a:effectLst/>
                        </a:rPr>
                        <a:t>Pontuação</a:t>
                      </a:r>
                      <a:endParaRPr lang="pt-BR" sz="14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pt-BR"/>
                    </a:p>
                  </a:txBody>
                  <a:tcPr/>
                </a:tc>
                <a:tc hMerge="1">
                  <a:txBody>
                    <a:bodyPr/>
                    <a:lstStyle/>
                    <a:p>
                      <a:endParaRPr lang="pt-BR"/>
                    </a:p>
                  </a:txBody>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0,0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u="none" strike="noStrike" dirty="0">
                          <a:effectLst/>
                        </a:rPr>
                        <a:t>5,0</a:t>
                      </a:r>
                      <a:endParaRPr lang="pt-BR" sz="1000" b="0"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pt-BR" sz="1000" b="1" u="none" strike="noStrike" dirty="0">
                          <a:effectLst/>
                        </a:rPr>
                        <a:t>5,0</a:t>
                      </a:r>
                      <a:endParaRPr lang="pt-BR" sz="1000" b="1" i="0" u="none" strike="noStrike" dirty="0">
                        <a:solidFill>
                          <a:srgbClr val="000000"/>
                        </a:solidFill>
                        <a:effectLst/>
                        <a:latin typeface="Times New Roman" panose="02020603050405020304" pitchFamily="18" charset="0"/>
                      </a:endParaRPr>
                    </a:p>
                  </a:txBody>
                  <a:tcPr marL="4795" marR="4795" marT="47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pt-BR"/>
                    </a:p>
                  </a:txBody>
                  <a:tcPr/>
                </a:tc>
                <a:extLst>
                  <a:ext uri="{0D108BD9-81ED-4DB2-BD59-A6C34878D82A}">
                    <a16:rowId xmlns:a16="http://schemas.microsoft.com/office/drawing/2014/main" val="10022"/>
                  </a:ext>
                </a:extLst>
              </a:tr>
            </a:tbl>
          </a:graphicData>
        </a:graphic>
      </p:graphicFrame>
      <p:sp>
        <p:nvSpPr>
          <p:cNvPr id="6" name="Elipse 5"/>
          <p:cNvSpPr/>
          <p:nvPr/>
        </p:nvSpPr>
        <p:spPr>
          <a:xfrm>
            <a:off x="8100392" y="488690"/>
            <a:ext cx="1043610" cy="3480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lipse 6"/>
          <p:cNvSpPr/>
          <p:nvPr/>
        </p:nvSpPr>
        <p:spPr>
          <a:xfrm>
            <a:off x="8100392" y="1137628"/>
            <a:ext cx="1043610" cy="3480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Seta para a direita 7"/>
          <p:cNvSpPr/>
          <p:nvPr/>
        </p:nvSpPr>
        <p:spPr>
          <a:xfrm rot="19923932">
            <a:off x="5304511" y="261090"/>
            <a:ext cx="504056" cy="48586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234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2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Diagrama 23"/>
          <p:cNvGraphicFramePr/>
          <p:nvPr>
            <p:extLst>
              <p:ext uri="{D42A27DB-BD31-4B8C-83A1-F6EECF244321}">
                <p14:modId xmlns:p14="http://schemas.microsoft.com/office/powerpoint/2010/main" val="435837996"/>
              </p:ext>
            </p:extLst>
          </p:nvPr>
        </p:nvGraphicFramePr>
        <p:xfrm>
          <a:off x="415591" y="657284"/>
          <a:ext cx="8316416" cy="6165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CaixaDeTexto 24"/>
          <p:cNvSpPr txBox="1"/>
          <p:nvPr/>
        </p:nvSpPr>
        <p:spPr>
          <a:xfrm>
            <a:off x="3599" y="115838"/>
            <a:ext cx="9140401" cy="553998"/>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000" spc="100" dirty="0">
                <a:solidFill>
                  <a:schemeClr val="accent3">
                    <a:lumMod val="50000"/>
                  </a:schemeClr>
                </a:solidFill>
                <a:latin typeface="Impact" panose="020B0806030902050204" pitchFamily="34" charset="0"/>
              </a:rPr>
              <a:t>FLUXO DA AUDITORIA</a:t>
            </a:r>
          </a:p>
        </p:txBody>
      </p:sp>
    </p:spTree>
    <p:extLst>
      <p:ext uri="{BB962C8B-B14F-4D97-AF65-F5344CB8AC3E}">
        <p14:creationId xmlns:p14="http://schemas.microsoft.com/office/powerpoint/2010/main" val="7967061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graphicEl>
                                              <a:dgm id="{6D3DAF80-A882-4386-A3D5-65D36E926187}"/>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graphicEl>
                                              <a:dgm id="{D758932B-F607-48A5-9B5F-89D045CCBBCF}"/>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graphicEl>
                                              <a:dgm id="{979A5AC6-C6D7-4543-AE38-9EF2EDBB491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graphicEl>
                                              <a:dgm id="{FA25E3AB-B012-413B-996A-2DD2B732F39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graphicEl>
                                              <a:dgm id="{6B0094B0-5BD3-40CB-A8DA-EAB0667202B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graphicEl>
                                              <a:dgm id="{A2339279-E230-479E-B8CB-0DB14463417F}"/>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graphicEl>
                                              <a:dgm id="{A92996BC-C736-4EE5-97C6-0A2CCA80B88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graphicEl>
                                              <a:dgm id="{D656FF33-187A-494E-8320-B843D1688CF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graphicEl>
                                              <a:dgm id="{C4007F73-8851-4D1B-A6AE-B321ADE15176}"/>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graphicEl>
                                              <a:dgm id="{1ABEDD6B-96F5-4578-A4B4-F6EC259AE579}"/>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graphicEl>
                                              <a:dgm id="{2A01331E-2F51-4A4C-BDDD-ECB308696B0B}"/>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graphicEl>
                                              <a:dgm id="{91A6C9E1-A0B3-4F08-8768-C12B96A7421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82" y="332656"/>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DIFICULDADES ENCONTRADAS</a:t>
            </a:r>
          </a:p>
        </p:txBody>
      </p:sp>
      <p:sp>
        <p:nvSpPr>
          <p:cNvPr id="3" name="CaixaDeTexto 2"/>
          <p:cNvSpPr txBox="1"/>
          <p:nvPr/>
        </p:nvSpPr>
        <p:spPr>
          <a:xfrm>
            <a:off x="467544" y="1556792"/>
            <a:ext cx="7956102" cy="3939540"/>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pt-BR" sz="2400" dirty="0"/>
              <a:t>Capacitação formal parcial da equipe de auditoria designada</a:t>
            </a:r>
          </a:p>
          <a:p>
            <a:pPr marL="285750" indent="-285750">
              <a:spcAft>
                <a:spcPts val="1200"/>
              </a:spcAft>
              <a:buFont typeface="Wingdings" panose="05000000000000000000" pitchFamily="2" charset="2"/>
              <a:buChar char="§"/>
            </a:pPr>
            <a:r>
              <a:rPr lang="pt-BR" sz="2400" dirty="0"/>
              <a:t>Relativa imaturidade dos gestores em gerenciamento de riscos e controles internos</a:t>
            </a:r>
          </a:p>
          <a:p>
            <a:pPr marL="285750" indent="-285750">
              <a:spcAft>
                <a:spcPts val="1200"/>
              </a:spcAft>
              <a:buFont typeface="Wingdings" panose="05000000000000000000" pitchFamily="2" charset="2"/>
              <a:buChar char="§"/>
            </a:pPr>
            <a:r>
              <a:rPr lang="pt-BR" sz="2400" dirty="0"/>
              <a:t>Não utilização de ferramenta informatizada para coleta de dados e tabulação de resultados</a:t>
            </a:r>
          </a:p>
          <a:p>
            <a:pPr marL="285750" indent="-285750">
              <a:spcAft>
                <a:spcPts val="1200"/>
              </a:spcAft>
              <a:buFont typeface="Wingdings" panose="05000000000000000000" pitchFamily="2" charset="2"/>
              <a:buChar char="§"/>
            </a:pPr>
            <a:r>
              <a:rPr lang="pt-BR" sz="2400" dirty="0"/>
              <a:t>Prazo referencial de 20 dias úteis para planejamento, execução e elaboração de relatório  (art. 18 da Resolução CNJ nº 171/2013) </a:t>
            </a:r>
          </a:p>
          <a:p>
            <a:endParaRPr lang="pt-BR" dirty="0"/>
          </a:p>
        </p:txBody>
      </p:sp>
    </p:spTree>
    <p:extLst>
      <p:ext uri="{BB962C8B-B14F-4D97-AF65-F5344CB8AC3E}">
        <p14:creationId xmlns:p14="http://schemas.microsoft.com/office/powerpoint/2010/main" val="25472587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82" y="332656"/>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LIÇÕES APRENDIDAS</a:t>
            </a:r>
          </a:p>
        </p:txBody>
      </p:sp>
      <p:sp>
        <p:nvSpPr>
          <p:cNvPr id="3" name="CaixaDeTexto 2"/>
          <p:cNvSpPr txBox="1"/>
          <p:nvPr/>
        </p:nvSpPr>
        <p:spPr>
          <a:xfrm>
            <a:off x="504330" y="1484784"/>
            <a:ext cx="8136904" cy="4985980"/>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pt-BR" sz="2400" dirty="0"/>
              <a:t>Emissão de comunicados de auditoria distintos, sendo um para a fase de planejamento e outro para a execução e elaboração do relatório (art. 18, Resolução CNJ nº 171/2013)</a:t>
            </a:r>
          </a:p>
          <a:p>
            <a:pPr marL="285750" indent="-285750">
              <a:spcAft>
                <a:spcPts val="1200"/>
              </a:spcAft>
              <a:buFont typeface="Wingdings" panose="05000000000000000000" pitchFamily="2" charset="2"/>
              <a:buChar char="§"/>
            </a:pPr>
            <a:r>
              <a:rPr lang="pt-BR" sz="2400" dirty="0"/>
              <a:t>Realização de reunião de abertura dos trabalhos com gestores e colaboradores do Órgão</a:t>
            </a:r>
          </a:p>
          <a:p>
            <a:pPr marL="285750" indent="-285750">
              <a:spcAft>
                <a:spcPts val="1200"/>
              </a:spcAft>
              <a:buFont typeface="Wingdings" panose="05000000000000000000" pitchFamily="2" charset="2"/>
              <a:buChar char="§"/>
            </a:pPr>
            <a:r>
              <a:rPr lang="pt-BR" sz="2400" dirty="0"/>
              <a:t>Utilização de ferramenta informatizada para aplicação/tabulação do QACI de modo a possibilitar a ampliação da amostra pesquisada para todos os níveis organizacionais</a:t>
            </a:r>
          </a:p>
          <a:p>
            <a:pPr marL="285750" indent="-285750">
              <a:spcAft>
                <a:spcPts val="1200"/>
              </a:spcAft>
              <a:buFont typeface="Wingdings" panose="05000000000000000000" pitchFamily="2" charset="2"/>
              <a:buChar char="§"/>
            </a:pPr>
            <a:r>
              <a:rPr lang="pt-BR" sz="2400" dirty="0"/>
              <a:t>Utilização de aspectos do Gespública e Referencial de Governança Aplicável aos Órgãos Públicos do TCU como critério para caracterização de achados</a:t>
            </a:r>
          </a:p>
        </p:txBody>
      </p:sp>
    </p:spTree>
    <p:extLst>
      <p:ext uri="{BB962C8B-B14F-4D97-AF65-F5344CB8AC3E}">
        <p14:creationId xmlns:p14="http://schemas.microsoft.com/office/powerpoint/2010/main" val="96486883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82" y="332656"/>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CONSIDERAÇÕES FINAIS</a:t>
            </a:r>
          </a:p>
        </p:txBody>
      </p:sp>
      <p:sp>
        <p:nvSpPr>
          <p:cNvPr id="3" name="CaixaDeTexto 2"/>
          <p:cNvSpPr txBox="1"/>
          <p:nvPr/>
        </p:nvSpPr>
        <p:spPr>
          <a:xfrm>
            <a:off x="683568" y="1945283"/>
            <a:ext cx="8136904" cy="3077766"/>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pt-BR" sz="2400" dirty="0"/>
              <a:t>Fornece diagnóstico objetivo, global e segmentado</a:t>
            </a:r>
          </a:p>
          <a:p>
            <a:pPr marL="285750" indent="-285750">
              <a:spcAft>
                <a:spcPts val="1200"/>
              </a:spcAft>
              <a:buFont typeface="Wingdings" panose="05000000000000000000" pitchFamily="2" charset="2"/>
              <a:buChar char="§"/>
            </a:pPr>
            <a:r>
              <a:rPr lang="pt-BR" sz="2400" dirty="0"/>
              <a:t>Evidencia avanços e, também, aspectos deficitários</a:t>
            </a:r>
          </a:p>
          <a:p>
            <a:pPr marL="285750" indent="-285750">
              <a:spcAft>
                <a:spcPts val="1200"/>
              </a:spcAft>
              <a:buFont typeface="Wingdings" panose="05000000000000000000" pitchFamily="2" charset="2"/>
              <a:buChar char="§"/>
            </a:pPr>
            <a:r>
              <a:rPr lang="pt-BR" sz="2400" dirty="0"/>
              <a:t>Subsidia a gestão de riscos</a:t>
            </a:r>
          </a:p>
          <a:p>
            <a:pPr marL="285750" indent="-285750">
              <a:spcAft>
                <a:spcPts val="1200"/>
              </a:spcAft>
              <a:buFont typeface="Wingdings" panose="05000000000000000000" pitchFamily="2" charset="2"/>
              <a:buChar char="§"/>
            </a:pPr>
            <a:r>
              <a:rPr lang="pt-BR" sz="2400" dirty="0"/>
              <a:t>Fornece bases para a boa governança</a:t>
            </a:r>
          </a:p>
          <a:p>
            <a:pPr marL="285750" indent="-285750">
              <a:spcAft>
                <a:spcPts val="1200"/>
              </a:spcAft>
              <a:buFont typeface="Wingdings" panose="05000000000000000000" pitchFamily="2" charset="2"/>
              <a:buChar char="§"/>
            </a:pPr>
            <a:endParaRPr lang="pt-BR" sz="2400" dirty="0"/>
          </a:p>
          <a:p>
            <a:pPr>
              <a:spcAft>
                <a:spcPts val="1200"/>
              </a:spcAft>
            </a:pPr>
            <a:endParaRPr lang="pt-BR" sz="2400" dirty="0"/>
          </a:p>
        </p:txBody>
      </p:sp>
    </p:spTree>
    <p:extLst>
      <p:ext uri="{BB962C8B-B14F-4D97-AF65-F5344CB8AC3E}">
        <p14:creationId xmlns:p14="http://schemas.microsoft.com/office/powerpoint/2010/main" val="112247735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620688"/>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AGRADECIMENTOS</a:t>
            </a:r>
          </a:p>
        </p:txBody>
      </p:sp>
      <p:sp>
        <p:nvSpPr>
          <p:cNvPr id="3" name="CaixaDeTexto 2"/>
          <p:cNvSpPr txBox="1"/>
          <p:nvPr/>
        </p:nvSpPr>
        <p:spPr>
          <a:xfrm>
            <a:off x="755576" y="2348880"/>
            <a:ext cx="7344816" cy="2585323"/>
          </a:xfrm>
          <a:prstGeom prst="rect">
            <a:avLst/>
          </a:prstGeom>
          <a:noFill/>
        </p:spPr>
        <p:txBody>
          <a:bodyPr wrap="square" rtlCol="0">
            <a:spAutoFit/>
          </a:bodyPr>
          <a:lstStyle/>
          <a:p>
            <a:pPr algn="ctr"/>
            <a:r>
              <a:rPr lang="pt-BR" sz="2400" dirty="0"/>
              <a:t>O TRE-BA espera ter contribuído para melhor compreensão da temática e do método e</a:t>
            </a:r>
          </a:p>
          <a:p>
            <a:pPr algn="ctr"/>
            <a:r>
              <a:rPr lang="pt-BR" sz="2400" dirty="0"/>
              <a:t>agradece à organização do evento pela oportunidade de compartilhar a experiência e a todos os presentes pela atenção dispensada.</a:t>
            </a:r>
          </a:p>
          <a:p>
            <a:pPr algn="ctr"/>
            <a:endParaRPr lang="pt-BR" sz="2400" dirty="0"/>
          </a:p>
          <a:p>
            <a:pPr algn="ctr"/>
            <a:endParaRPr lang="pt-BR" dirty="0"/>
          </a:p>
        </p:txBody>
      </p:sp>
    </p:spTree>
    <p:extLst>
      <p:ext uri="{BB962C8B-B14F-4D97-AF65-F5344CB8AC3E}">
        <p14:creationId xmlns:p14="http://schemas.microsoft.com/office/powerpoint/2010/main" val="390052444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620688"/>
            <a:ext cx="9140401" cy="646331"/>
          </a:xfrm>
          <a:prstGeom prst="rect">
            <a:avLst/>
          </a:prstGeom>
          <a:gradFill>
            <a:gsLst>
              <a:gs pos="98000">
                <a:schemeClr val="tx2">
                  <a:lumMod val="20000"/>
                  <a:lumOff val="80000"/>
                </a:schemeClr>
              </a:gs>
              <a:gs pos="79000">
                <a:schemeClr val="tx2">
                  <a:lumMod val="40000"/>
                  <a:lumOff val="60000"/>
                </a:schemeClr>
              </a:gs>
              <a:gs pos="74000">
                <a:schemeClr val="tx2">
                  <a:lumMod val="20000"/>
                  <a:lumOff val="80000"/>
                </a:schemeClr>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pt-BR" sz="3600" spc="100" dirty="0">
                <a:solidFill>
                  <a:schemeClr val="accent3">
                    <a:lumMod val="50000"/>
                  </a:schemeClr>
                </a:solidFill>
                <a:latin typeface="Impact" panose="020B0806030902050204" pitchFamily="34" charset="0"/>
              </a:rPr>
              <a:t>DÚVIDAS, INFORMAÇÕES E PAPÉIS DE TRABALHO</a:t>
            </a:r>
          </a:p>
        </p:txBody>
      </p:sp>
      <p:sp>
        <p:nvSpPr>
          <p:cNvPr id="3" name="CaixaDeTexto 2"/>
          <p:cNvSpPr txBox="1"/>
          <p:nvPr/>
        </p:nvSpPr>
        <p:spPr>
          <a:xfrm>
            <a:off x="900374" y="2204864"/>
            <a:ext cx="7344816" cy="2323713"/>
          </a:xfrm>
          <a:prstGeom prst="rect">
            <a:avLst/>
          </a:prstGeom>
          <a:noFill/>
        </p:spPr>
        <p:txBody>
          <a:bodyPr wrap="square" rtlCol="0">
            <a:spAutoFit/>
          </a:bodyPr>
          <a:lstStyle/>
          <a:p>
            <a:pPr algn="ctr"/>
            <a:endParaRPr lang="pt-BR" dirty="0"/>
          </a:p>
          <a:p>
            <a:pPr algn="ctr">
              <a:spcAft>
                <a:spcPts val="600"/>
              </a:spcAft>
            </a:pPr>
            <a:r>
              <a:rPr lang="pt-BR" sz="2800" b="1" dirty="0"/>
              <a:t>Fernanda Guimarães</a:t>
            </a:r>
          </a:p>
          <a:p>
            <a:pPr algn="ctr">
              <a:spcAft>
                <a:spcPts val="600"/>
              </a:spcAft>
            </a:pPr>
            <a:r>
              <a:rPr lang="pt-BR" sz="2800" dirty="0">
                <a:solidFill>
                  <a:srgbClr val="0000FF"/>
                </a:solidFill>
              </a:rPr>
              <a:t>fcguimaraes@tre-ba.jus.br</a:t>
            </a:r>
            <a:r>
              <a:rPr lang="pt-BR" sz="2800" dirty="0"/>
              <a:t>, </a:t>
            </a:r>
            <a:r>
              <a:rPr lang="pt-BR" sz="2800" dirty="0">
                <a:solidFill>
                  <a:srgbClr val="0000FF"/>
                </a:solidFill>
              </a:rPr>
              <a:t>seaud@tre-ba.jus.br</a:t>
            </a:r>
            <a:r>
              <a:rPr lang="pt-BR" sz="2800" dirty="0"/>
              <a:t>,</a:t>
            </a:r>
          </a:p>
          <a:p>
            <a:pPr algn="ctr">
              <a:spcAft>
                <a:spcPts val="600"/>
              </a:spcAft>
            </a:pPr>
            <a:r>
              <a:rPr lang="pt-BR" sz="2800" dirty="0">
                <a:solidFill>
                  <a:srgbClr val="0000FF"/>
                </a:solidFill>
              </a:rPr>
              <a:t>coges@tre-ba.jus.br</a:t>
            </a:r>
            <a:r>
              <a:rPr lang="pt-BR" sz="2800" dirty="0"/>
              <a:t> e </a:t>
            </a:r>
            <a:r>
              <a:rPr lang="pt-BR" sz="2800" dirty="0">
                <a:solidFill>
                  <a:srgbClr val="0000FF"/>
                </a:solidFill>
              </a:rPr>
              <a:t>sci-gab@tre-ba.jus.br </a:t>
            </a:r>
          </a:p>
          <a:p>
            <a:pPr algn="ctr">
              <a:spcAft>
                <a:spcPts val="600"/>
              </a:spcAft>
            </a:pPr>
            <a:r>
              <a:rPr lang="pt-BR" sz="2800" dirty="0"/>
              <a:t>(71) 3373-7053/7055</a:t>
            </a:r>
          </a:p>
        </p:txBody>
      </p:sp>
    </p:spTree>
    <p:extLst>
      <p:ext uri="{BB962C8B-B14F-4D97-AF65-F5344CB8AC3E}">
        <p14:creationId xmlns:p14="http://schemas.microsoft.com/office/powerpoint/2010/main" val="11239496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ência">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Escritório">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ê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1_Personalizar design">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Adjacência">
  <a:themeElements>
    <a:clrScheme name="Personalizada 9">
      <a:dk1>
        <a:sysClr val="windowText" lastClr="000000"/>
      </a:dk1>
      <a:lt1>
        <a:sysClr val="window" lastClr="FFFFFF"/>
      </a:lt1>
      <a:dk2>
        <a:srgbClr val="64482D"/>
      </a:dk2>
      <a:lt2>
        <a:srgbClr val="D6F4F4"/>
      </a:lt2>
      <a:accent1>
        <a:srgbClr val="269999"/>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scritório">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ê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5.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1773</TotalTime>
  <Words>3829</Words>
  <Application>Microsoft Office PowerPoint</Application>
  <PresentationFormat>Apresentação na tela (4:3)</PresentationFormat>
  <Paragraphs>445</Paragraphs>
  <Slides>16</Slides>
  <Notes>16</Notes>
  <HiddenSlides>0</HiddenSlides>
  <MMClips>0</MMClips>
  <ScaleCrop>false</ScaleCrop>
  <HeadingPairs>
    <vt:vector size="6" baseType="variant">
      <vt:variant>
        <vt:lpstr>Fontes usadas</vt:lpstr>
      </vt:variant>
      <vt:variant>
        <vt:i4>7</vt:i4>
      </vt:variant>
      <vt:variant>
        <vt:lpstr>Tema</vt:lpstr>
      </vt:variant>
      <vt:variant>
        <vt:i4>4</vt:i4>
      </vt:variant>
      <vt:variant>
        <vt:lpstr>Títulos de slides</vt:lpstr>
      </vt:variant>
      <vt:variant>
        <vt:i4>16</vt:i4>
      </vt:variant>
    </vt:vector>
  </HeadingPairs>
  <TitlesOfParts>
    <vt:vector size="27" baseType="lpstr">
      <vt:lpstr>Arial</vt:lpstr>
      <vt:lpstr>Calibri</vt:lpstr>
      <vt:lpstr>Calibri Light</vt:lpstr>
      <vt:lpstr>Cambria</vt:lpstr>
      <vt:lpstr>Impact</vt:lpstr>
      <vt:lpstr>Times New Roman</vt:lpstr>
      <vt:lpstr>Wingdings</vt:lpstr>
      <vt:lpstr>Adjacência</vt:lpstr>
      <vt:lpstr>1_Personalizar design</vt:lpstr>
      <vt:lpstr>Personalizar design</vt:lpstr>
      <vt:lpstr>1_Adjacência</vt:lpstr>
      <vt:lpstr> AVALIAÇÃO DE CONTROLES INTERNOS EM NÍVEL DE ENTIDADE  Auditoria realizada pelo Tribunal Regional Eleitoral da Bahia, em 2014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AUDIÊNCIA PRÉVIA Auditoria de Execução de Obras – PAAA2014</dc:title>
  <dc:creator>Fernanda</dc:creator>
  <cp:lastModifiedBy>Flávio Dias</cp:lastModifiedBy>
  <cp:revision>169</cp:revision>
  <cp:lastPrinted>2016-06-07T12:44:57Z</cp:lastPrinted>
  <dcterms:created xsi:type="dcterms:W3CDTF">2014-10-08T18:01:02Z</dcterms:created>
  <dcterms:modified xsi:type="dcterms:W3CDTF">2016-06-08T10:34:27Z</dcterms:modified>
</cp:coreProperties>
</file>