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52" r:id="rId3"/>
    <p:sldId id="395" r:id="rId4"/>
    <p:sldId id="376" r:id="rId5"/>
    <p:sldId id="399" r:id="rId6"/>
    <p:sldId id="397" r:id="rId7"/>
    <p:sldId id="400" r:id="rId8"/>
    <p:sldId id="401" r:id="rId9"/>
    <p:sldId id="402" r:id="rId10"/>
    <p:sldId id="403" r:id="rId11"/>
    <p:sldId id="405" r:id="rId12"/>
    <p:sldId id="359" r:id="rId13"/>
    <p:sldId id="406" r:id="rId14"/>
    <p:sldId id="407" r:id="rId15"/>
    <p:sldId id="408" r:id="rId16"/>
    <p:sldId id="360" r:id="rId17"/>
    <p:sldId id="410" r:id="rId18"/>
    <p:sldId id="409" r:id="rId19"/>
    <p:sldId id="363" r:id="rId20"/>
    <p:sldId id="411" r:id="rId21"/>
    <p:sldId id="412" r:id="rId22"/>
    <p:sldId id="366" r:id="rId23"/>
    <p:sldId id="414" r:id="rId24"/>
    <p:sldId id="418" r:id="rId25"/>
    <p:sldId id="419" r:id="rId26"/>
    <p:sldId id="415" r:id="rId27"/>
    <p:sldId id="374" r:id="rId28"/>
  </p:sldIdLst>
  <p:sldSz cx="12192000" cy="6858000"/>
  <p:notesSz cx="6769100" cy="9906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apaulass" initials="a" lastIdx="2" clrIdx="0"/>
  <p:cmAuthor id="1" name="Arnaldo Ribeiro Gomes" initials="ARG" lastIdx="1" clrIdx="1">
    <p:extLst>
      <p:ext uri="{19B8F6BF-5375-455C-9EA6-DF929625EA0E}">
        <p15:presenceInfo xmlns:p15="http://schemas.microsoft.com/office/powerpoint/2012/main" userId="S-1-5-21-2076597496-86852003-636688714-2418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8" autoAdjust="0"/>
    <p:restoredTop sz="94660"/>
  </p:normalViewPr>
  <p:slideViewPr>
    <p:cSldViewPr>
      <p:cViewPr varScale="1">
        <p:scale>
          <a:sx n="84" d="100"/>
          <a:sy n="84" d="100"/>
        </p:scale>
        <p:origin x="1026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64381B-9061-49A0-A4D7-C030B73BA4E3}" type="doc">
      <dgm:prSet loTypeId="urn:microsoft.com/office/officeart/2005/8/layout/lProcess2" loCatId="list" qsTypeId="urn:microsoft.com/office/officeart/2005/8/quickstyle/simple1#12" qsCatId="simple" csTypeId="urn:microsoft.com/office/officeart/2005/8/colors/accent1_2#9" csCatId="accent1" phldr="1"/>
      <dgm:spPr/>
      <dgm:t>
        <a:bodyPr/>
        <a:lstStyle/>
        <a:p>
          <a:endParaRPr lang="pt-BR"/>
        </a:p>
      </dgm:t>
    </dgm:pt>
    <dgm:pt modelId="{E2048692-DFA3-484E-B768-AC9CBAC6A557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xfrm>
          <a:off x="1004" y="0"/>
          <a:ext cx="2611933" cy="3399656"/>
        </a:xfrm>
        <a:gradFill rotWithShape="1">
          <a:gsLst>
            <a:gs pos="0">
              <a:srgbClr val="F79646">
                <a:shade val="51000"/>
                <a:satMod val="130000"/>
              </a:srgbClr>
            </a:gs>
            <a:gs pos="80000">
              <a:srgbClr val="F79646">
                <a:shade val="93000"/>
                <a:satMod val="130000"/>
              </a:srgbClr>
            </a:gs>
            <a:gs pos="100000">
              <a:srgbClr val="F7964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pt-BR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CAUSA</a:t>
          </a:r>
          <a:endParaRPr lang="pt-BR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66324179-2AA0-4A1C-A3BB-70FE6F29AD5A}" type="parTrans" cxnId="{CE0BCC1B-1C78-499E-8567-F434C72EDB32}">
      <dgm:prSet/>
      <dgm:spPr/>
      <dgm:t>
        <a:bodyPr/>
        <a:lstStyle/>
        <a:p>
          <a:endParaRPr lang="pt-BR"/>
        </a:p>
      </dgm:t>
    </dgm:pt>
    <dgm:pt modelId="{EF3471A0-B3CF-4010-9595-E26674CA1247}" type="sibTrans" cxnId="{CE0BCC1B-1C78-499E-8567-F434C72EDB32}">
      <dgm:prSet/>
      <dgm:spPr/>
      <dgm:t>
        <a:bodyPr/>
        <a:lstStyle/>
        <a:p>
          <a:endParaRPr lang="pt-BR"/>
        </a:p>
      </dgm:t>
    </dgm:pt>
    <dgm:pt modelId="{670AE529-6153-4351-8FF0-813A162A4104}">
      <dgm:prSet phldrT="[Texto]"/>
      <dgm:spPr>
        <a:xfrm>
          <a:off x="262197" y="1020892"/>
          <a:ext cx="2089546" cy="1025042"/>
        </a:xfr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Text" lastClr="000000"/>
              </a:solidFill>
              <a:latin typeface="Arial Narrow"/>
              <a:ea typeface="+mn-ea"/>
              <a:cs typeface="+mn-cs"/>
            </a:rPr>
            <a:t>Fontes do risco</a:t>
          </a:r>
          <a:endParaRPr lang="pt-BR" dirty="0">
            <a:solidFill>
              <a:sysClr val="windowText" lastClr="000000"/>
            </a:solidFill>
            <a:latin typeface="Arial Narrow"/>
            <a:ea typeface="+mn-ea"/>
            <a:cs typeface="+mn-cs"/>
          </a:endParaRPr>
        </a:p>
      </dgm:t>
    </dgm:pt>
    <dgm:pt modelId="{24CFE67C-CBF7-4DA2-B614-CF5B540C99C2}" type="parTrans" cxnId="{B2673C4C-44FB-4535-8F57-0118ACBC32FF}">
      <dgm:prSet/>
      <dgm:spPr/>
      <dgm:t>
        <a:bodyPr/>
        <a:lstStyle/>
        <a:p>
          <a:endParaRPr lang="pt-BR"/>
        </a:p>
      </dgm:t>
    </dgm:pt>
    <dgm:pt modelId="{80DC3F1F-2AC7-41D1-88D5-3E8DC529F2F3}" type="sibTrans" cxnId="{B2673C4C-44FB-4535-8F57-0118ACBC32FF}">
      <dgm:prSet/>
      <dgm:spPr/>
      <dgm:t>
        <a:bodyPr/>
        <a:lstStyle/>
        <a:p>
          <a:endParaRPr lang="pt-BR"/>
        </a:p>
      </dgm:t>
    </dgm:pt>
    <dgm:pt modelId="{396711CE-7AF6-427E-A069-B83ECBBAF4DE}">
      <dgm:prSet phldrT="[Texto]"/>
      <dgm:spPr>
        <a:xfrm>
          <a:off x="262197" y="2203634"/>
          <a:ext cx="2089546" cy="1025042"/>
        </a:xfr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Text" lastClr="000000"/>
              </a:solidFill>
              <a:latin typeface="Arial Narrow"/>
              <a:ea typeface="+mn-ea"/>
              <a:cs typeface="+mn-cs"/>
            </a:rPr>
            <a:t>Vulnerabilidades</a:t>
          </a:r>
          <a:endParaRPr lang="pt-BR" dirty="0">
            <a:solidFill>
              <a:sysClr val="windowText" lastClr="000000"/>
            </a:solidFill>
            <a:latin typeface="Arial Narrow"/>
            <a:ea typeface="+mn-ea"/>
            <a:cs typeface="+mn-cs"/>
          </a:endParaRPr>
        </a:p>
      </dgm:t>
    </dgm:pt>
    <dgm:pt modelId="{07AFD7B7-AA8A-4C9E-A399-2B52F811B91A}" type="parTrans" cxnId="{FBD1B4E4-732E-4D9E-99E6-9494AEA4F2EC}">
      <dgm:prSet/>
      <dgm:spPr/>
      <dgm:t>
        <a:bodyPr/>
        <a:lstStyle/>
        <a:p>
          <a:endParaRPr lang="pt-BR"/>
        </a:p>
      </dgm:t>
    </dgm:pt>
    <dgm:pt modelId="{3965D0FB-398F-4F91-BD16-8846E708A536}" type="sibTrans" cxnId="{FBD1B4E4-732E-4D9E-99E6-9494AEA4F2EC}">
      <dgm:prSet/>
      <dgm:spPr/>
      <dgm:t>
        <a:bodyPr/>
        <a:lstStyle/>
        <a:p>
          <a:endParaRPr lang="pt-BR"/>
        </a:p>
      </dgm:t>
    </dgm:pt>
    <dgm:pt modelId="{C74C674D-C0D7-4B4C-B9E6-BF80EFB5C211}">
      <dgm:prSet phldrT="[Tex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xfrm>
          <a:off x="2808833" y="0"/>
          <a:ext cx="2611933" cy="3399656"/>
        </a:xfrm>
        <a:gradFill rotWithShape="1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pt-BR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EVENTO</a:t>
          </a:r>
          <a:endParaRPr lang="pt-BR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95EA8D2E-2CCB-45FF-BEE6-E5B7BB73BA7D}" type="parTrans" cxnId="{38616B14-B8DE-4C63-A284-AECA845F4BAE}">
      <dgm:prSet/>
      <dgm:spPr/>
      <dgm:t>
        <a:bodyPr/>
        <a:lstStyle/>
        <a:p>
          <a:endParaRPr lang="pt-BR"/>
        </a:p>
      </dgm:t>
    </dgm:pt>
    <dgm:pt modelId="{EB67A2E6-A0A8-45BA-9C5E-500C7ACF615A}" type="sibTrans" cxnId="{38616B14-B8DE-4C63-A284-AECA845F4BAE}">
      <dgm:prSet/>
      <dgm:spPr/>
      <dgm:t>
        <a:bodyPr/>
        <a:lstStyle/>
        <a:p>
          <a:endParaRPr lang="pt-BR"/>
        </a:p>
      </dgm:t>
    </dgm:pt>
    <dgm:pt modelId="{0D13E417-97FF-40E7-8E7D-D92F7AE3C876}">
      <dgm:prSet phldrT="[Texto]"/>
      <dgm:spPr>
        <a:xfrm>
          <a:off x="3070026" y="1020892"/>
          <a:ext cx="2089546" cy="1025042"/>
        </a:xfrm>
        <a:solidFill>
          <a:srgbClr val="F79646">
            <a:lumMod val="75000"/>
          </a:srgbClr>
        </a:solidFill>
        <a:ln w="25400" cap="flat" cmpd="sng" algn="ctr">
          <a:solidFill>
            <a:srgbClr val="7030A0"/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Incidente</a:t>
          </a:r>
          <a:endParaRPr lang="pt-BR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CFE8C13D-0185-411D-965E-4ABB3B7E1029}" type="parTrans" cxnId="{F47242BA-72F0-4339-9C3E-11F2B4F09553}">
      <dgm:prSet/>
      <dgm:spPr/>
      <dgm:t>
        <a:bodyPr/>
        <a:lstStyle/>
        <a:p>
          <a:endParaRPr lang="pt-BR"/>
        </a:p>
      </dgm:t>
    </dgm:pt>
    <dgm:pt modelId="{179CF67A-4BCD-4A21-A6E5-E161A339A108}" type="sibTrans" cxnId="{F47242BA-72F0-4339-9C3E-11F2B4F09553}">
      <dgm:prSet/>
      <dgm:spPr/>
      <dgm:t>
        <a:bodyPr/>
        <a:lstStyle/>
        <a:p>
          <a:endParaRPr lang="pt-BR"/>
        </a:p>
      </dgm:t>
    </dgm:pt>
    <dgm:pt modelId="{09AB3C73-C8CB-46F3-BD88-779FE0B93706}">
      <dgm:prSet phldrT="[Texto]"/>
      <dgm:spPr>
        <a:xfrm>
          <a:off x="3070026" y="2203634"/>
          <a:ext cx="2089546" cy="1025042"/>
        </a:xfrm>
        <a:solidFill>
          <a:srgbClr val="F79646">
            <a:lumMod val="75000"/>
          </a:srgbClr>
        </a:solidFill>
        <a:ln w="25400" cap="flat" cmpd="sng" algn="ctr">
          <a:solidFill>
            <a:srgbClr val="7030A0"/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Irregularidade</a:t>
          </a:r>
          <a:endParaRPr lang="pt-BR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F8B4390D-87AB-4DC6-9DC6-19C0384D98DE}" type="parTrans" cxnId="{233AA0C3-76D4-4460-8E13-BD0827C30D4B}">
      <dgm:prSet/>
      <dgm:spPr/>
      <dgm:t>
        <a:bodyPr/>
        <a:lstStyle/>
        <a:p>
          <a:endParaRPr lang="pt-BR"/>
        </a:p>
      </dgm:t>
    </dgm:pt>
    <dgm:pt modelId="{669B4540-A407-4376-BE4C-F9FFAFE81EB0}" type="sibTrans" cxnId="{233AA0C3-76D4-4460-8E13-BD0827C30D4B}">
      <dgm:prSet/>
      <dgm:spPr/>
      <dgm:t>
        <a:bodyPr/>
        <a:lstStyle/>
        <a:p>
          <a:endParaRPr lang="pt-BR"/>
        </a:p>
      </dgm:t>
    </dgm:pt>
    <dgm:pt modelId="{3F0BAF09-2B6F-4AE9-8025-B82B1D9B3EC8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xfrm>
          <a:off x="5616661" y="0"/>
          <a:ext cx="2611933" cy="3399656"/>
        </a:xfrm>
        <a:gradFill rotWithShape="1">
          <a:gsLst>
            <a:gs pos="0">
              <a:srgbClr val="8064A2">
                <a:shade val="51000"/>
                <a:satMod val="130000"/>
              </a:srgbClr>
            </a:gs>
            <a:gs pos="80000">
              <a:srgbClr val="8064A2">
                <a:shade val="93000"/>
                <a:satMod val="130000"/>
              </a:srgbClr>
            </a:gs>
            <a:gs pos="100000">
              <a:srgbClr val="8064A2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pt-BR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CONSEQUÊNCIA</a:t>
          </a:r>
          <a:endParaRPr lang="pt-BR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gm:t>
    </dgm:pt>
    <dgm:pt modelId="{401F00FC-AAE8-4E9D-A1E2-C6931BD9558D}" type="parTrans" cxnId="{65096CF2-2173-4EAB-8A2D-734AF42EA04B}">
      <dgm:prSet/>
      <dgm:spPr/>
      <dgm:t>
        <a:bodyPr/>
        <a:lstStyle/>
        <a:p>
          <a:endParaRPr lang="pt-BR"/>
        </a:p>
      </dgm:t>
    </dgm:pt>
    <dgm:pt modelId="{49DF37B6-5A56-4E42-9E42-ED6EA0DE2970}" type="sibTrans" cxnId="{65096CF2-2173-4EAB-8A2D-734AF42EA04B}">
      <dgm:prSet/>
      <dgm:spPr/>
      <dgm:t>
        <a:bodyPr/>
        <a:lstStyle/>
        <a:p>
          <a:endParaRPr lang="pt-BR"/>
        </a:p>
      </dgm:t>
    </dgm:pt>
    <dgm:pt modelId="{30AB7F2D-F11A-44FD-84CA-C53CA7692C86}">
      <dgm:prSet phldrT="[Texto]"/>
      <dgm:spPr>
        <a:xfrm>
          <a:off x="5877855" y="1020892"/>
          <a:ext cx="2089546" cy="1025042"/>
        </a:xfr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Impacto em um objetivo</a:t>
          </a:r>
          <a:endParaRPr lang="pt-BR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2BADECAF-330E-4E51-9C50-ABD1A28AC611}" type="parTrans" cxnId="{904C5014-F7BD-4D2D-821A-DAA926498324}">
      <dgm:prSet/>
      <dgm:spPr/>
      <dgm:t>
        <a:bodyPr/>
        <a:lstStyle/>
        <a:p>
          <a:endParaRPr lang="pt-BR"/>
        </a:p>
      </dgm:t>
    </dgm:pt>
    <dgm:pt modelId="{6E5D5C4E-F4B2-4CDF-938F-151663763487}" type="sibTrans" cxnId="{904C5014-F7BD-4D2D-821A-DAA926498324}">
      <dgm:prSet/>
      <dgm:spPr/>
      <dgm:t>
        <a:bodyPr/>
        <a:lstStyle/>
        <a:p>
          <a:endParaRPr lang="pt-BR"/>
        </a:p>
      </dgm:t>
    </dgm:pt>
    <dgm:pt modelId="{BC9EC8BB-61B2-4DDF-8C6F-72D3E21ACEA8}">
      <dgm:prSet phldrT="[Texto]"/>
      <dgm:spPr>
        <a:xfrm>
          <a:off x="5877855" y="2203634"/>
          <a:ext cx="2089546" cy="1025042"/>
        </a:xfr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Perda</a:t>
          </a:r>
          <a:endParaRPr lang="pt-BR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1B315C4A-0F8B-4528-B4F8-37BB83D114FE}" type="parTrans" cxnId="{9BE1ED7D-3B64-4D92-B3CC-14CAD34F627F}">
      <dgm:prSet/>
      <dgm:spPr/>
      <dgm:t>
        <a:bodyPr/>
        <a:lstStyle/>
        <a:p>
          <a:endParaRPr lang="pt-BR"/>
        </a:p>
      </dgm:t>
    </dgm:pt>
    <dgm:pt modelId="{CAE54140-F5CF-4A53-8B44-6F29F51228D6}" type="sibTrans" cxnId="{9BE1ED7D-3B64-4D92-B3CC-14CAD34F627F}">
      <dgm:prSet/>
      <dgm:spPr/>
      <dgm:t>
        <a:bodyPr/>
        <a:lstStyle/>
        <a:p>
          <a:endParaRPr lang="pt-BR"/>
        </a:p>
      </dgm:t>
    </dgm:pt>
    <dgm:pt modelId="{7EB30955-3DEF-44B3-8DB3-FCE412931508}" type="pres">
      <dgm:prSet presAssocID="{CC64381B-9061-49A0-A4D7-C030B73BA4E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9F67BD5-7264-4F28-8F85-C3CCC502C9F9}" type="pres">
      <dgm:prSet presAssocID="{E2048692-DFA3-484E-B768-AC9CBAC6A557}" presName="compNode" presStyleCnt="0"/>
      <dgm:spPr/>
    </dgm:pt>
    <dgm:pt modelId="{0EC69C22-74F1-4E23-A413-D16BF689A39E}" type="pres">
      <dgm:prSet presAssocID="{E2048692-DFA3-484E-B768-AC9CBAC6A557}" presName="aNode" presStyleLbl="bgShp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3A934C8C-14EE-4AB0-AF72-14FFE1C264EB}" type="pres">
      <dgm:prSet presAssocID="{E2048692-DFA3-484E-B768-AC9CBAC6A557}" presName="textNode" presStyleLbl="bgShp" presStyleIdx="0" presStyleCnt="3"/>
      <dgm:spPr/>
      <dgm:t>
        <a:bodyPr/>
        <a:lstStyle/>
        <a:p>
          <a:endParaRPr lang="pt-BR"/>
        </a:p>
      </dgm:t>
    </dgm:pt>
    <dgm:pt modelId="{3285F816-7F03-455C-9ABE-6946561C6ECA}" type="pres">
      <dgm:prSet presAssocID="{E2048692-DFA3-484E-B768-AC9CBAC6A557}" presName="compChildNode" presStyleCnt="0"/>
      <dgm:spPr/>
    </dgm:pt>
    <dgm:pt modelId="{0EFDC58F-F352-4AB2-A7D6-8C077CF3A859}" type="pres">
      <dgm:prSet presAssocID="{E2048692-DFA3-484E-B768-AC9CBAC6A557}" presName="theInnerList" presStyleCnt="0"/>
      <dgm:spPr/>
    </dgm:pt>
    <dgm:pt modelId="{923F7B0D-F083-4ADF-A687-75DFD00BF055}" type="pres">
      <dgm:prSet presAssocID="{670AE529-6153-4351-8FF0-813A162A4104}" presName="childNode" presStyleLbl="node1" presStyleIdx="0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09F0A248-BAB0-47C1-BB72-9BF7DF058063}" type="pres">
      <dgm:prSet presAssocID="{670AE529-6153-4351-8FF0-813A162A4104}" presName="aSpace2" presStyleCnt="0"/>
      <dgm:spPr/>
    </dgm:pt>
    <dgm:pt modelId="{AB8F1A4D-371D-4BD3-A82B-706018175B25}" type="pres">
      <dgm:prSet presAssocID="{396711CE-7AF6-427E-A069-B83ECBBAF4DE}" presName="childNode" presStyleLbl="node1" presStyleIdx="1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ED38CA76-D3D9-425D-86A8-B46493DCEEB7}" type="pres">
      <dgm:prSet presAssocID="{E2048692-DFA3-484E-B768-AC9CBAC6A557}" presName="aSpace" presStyleCnt="0"/>
      <dgm:spPr/>
    </dgm:pt>
    <dgm:pt modelId="{275816DD-AA8A-4D25-8C45-F317CBB9BAB2}" type="pres">
      <dgm:prSet presAssocID="{C74C674D-C0D7-4B4C-B9E6-BF80EFB5C211}" presName="compNode" presStyleCnt="0"/>
      <dgm:spPr/>
    </dgm:pt>
    <dgm:pt modelId="{C27CF5F0-C55F-4E0F-813C-D32DFB9ADACD}" type="pres">
      <dgm:prSet presAssocID="{C74C674D-C0D7-4B4C-B9E6-BF80EFB5C211}" presName="aNode" presStyleLbl="bgShp" presStyleIdx="1" presStyleCnt="3" custLinFactNeighborY="2118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13DBEF79-0FC8-44F0-8591-535C80444A2D}" type="pres">
      <dgm:prSet presAssocID="{C74C674D-C0D7-4B4C-B9E6-BF80EFB5C211}" presName="textNode" presStyleLbl="bgShp" presStyleIdx="1" presStyleCnt="3"/>
      <dgm:spPr/>
      <dgm:t>
        <a:bodyPr/>
        <a:lstStyle/>
        <a:p>
          <a:endParaRPr lang="pt-BR"/>
        </a:p>
      </dgm:t>
    </dgm:pt>
    <dgm:pt modelId="{2E70038E-C927-421D-A8CA-431552B7E57F}" type="pres">
      <dgm:prSet presAssocID="{C74C674D-C0D7-4B4C-B9E6-BF80EFB5C211}" presName="compChildNode" presStyleCnt="0"/>
      <dgm:spPr/>
    </dgm:pt>
    <dgm:pt modelId="{50248D90-509F-42B8-A087-8F503BFDB877}" type="pres">
      <dgm:prSet presAssocID="{C74C674D-C0D7-4B4C-B9E6-BF80EFB5C211}" presName="theInnerList" presStyleCnt="0"/>
      <dgm:spPr/>
    </dgm:pt>
    <dgm:pt modelId="{75025B7A-E8A9-4AF4-AEB8-7F4C1B63A936}" type="pres">
      <dgm:prSet presAssocID="{0D13E417-97FF-40E7-8E7D-D92F7AE3C876}" presName="childNode" presStyleLbl="node1" presStyleIdx="2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79F9C5DB-A34A-4A91-8FE8-06D76EB6DD28}" type="pres">
      <dgm:prSet presAssocID="{0D13E417-97FF-40E7-8E7D-D92F7AE3C876}" presName="aSpace2" presStyleCnt="0"/>
      <dgm:spPr/>
    </dgm:pt>
    <dgm:pt modelId="{8E5C2F24-E932-4B95-A410-5C4AF3D14E90}" type="pres">
      <dgm:prSet presAssocID="{09AB3C73-C8CB-46F3-BD88-779FE0B93706}" presName="childNode" presStyleLbl="node1" presStyleIdx="3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C14A7CC6-0D39-46FA-92F5-95A02215D5BE}" type="pres">
      <dgm:prSet presAssocID="{C74C674D-C0D7-4B4C-B9E6-BF80EFB5C211}" presName="aSpace" presStyleCnt="0"/>
      <dgm:spPr/>
    </dgm:pt>
    <dgm:pt modelId="{8F2FEA7E-CEF3-4E89-9051-F75DD59E7EC4}" type="pres">
      <dgm:prSet presAssocID="{3F0BAF09-2B6F-4AE9-8025-B82B1D9B3EC8}" presName="compNode" presStyleCnt="0"/>
      <dgm:spPr/>
    </dgm:pt>
    <dgm:pt modelId="{568D1CC0-159A-4274-AB7B-3219BEB1D579}" type="pres">
      <dgm:prSet presAssocID="{3F0BAF09-2B6F-4AE9-8025-B82B1D9B3EC8}" presName="aNode" presStyleLbl="bgShp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9100EFBB-1B99-410C-A832-10B79A2E0CC0}" type="pres">
      <dgm:prSet presAssocID="{3F0BAF09-2B6F-4AE9-8025-B82B1D9B3EC8}" presName="textNode" presStyleLbl="bgShp" presStyleIdx="2" presStyleCnt="3"/>
      <dgm:spPr/>
      <dgm:t>
        <a:bodyPr/>
        <a:lstStyle/>
        <a:p>
          <a:endParaRPr lang="pt-BR"/>
        </a:p>
      </dgm:t>
    </dgm:pt>
    <dgm:pt modelId="{63ACC69C-AEB9-483F-A847-2C72E85C9773}" type="pres">
      <dgm:prSet presAssocID="{3F0BAF09-2B6F-4AE9-8025-B82B1D9B3EC8}" presName="compChildNode" presStyleCnt="0"/>
      <dgm:spPr/>
    </dgm:pt>
    <dgm:pt modelId="{16A66621-586B-4454-808A-F87FC791EA1F}" type="pres">
      <dgm:prSet presAssocID="{3F0BAF09-2B6F-4AE9-8025-B82B1D9B3EC8}" presName="theInnerList" presStyleCnt="0"/>
      <dgm:spPr/>
    </dgm:pt>
    <dgm:pt modelId="{BB77345D-2266-409F-BEED-8972B69511BE}" type="pres">
      <dgm:prSet presAssocID="{30AB7F2D-F11A-44FD-84CA-C53CA7692C86}" presName="childNode" presStyleLbl="node1" presStyleIdx="4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2F40E1C2-547F-491B-BC7B-8C025374F932}" type="pres">
      <dgm:prSet presAssocID="{30AB7F2D-F11A-44FD-84CA-C53CA7692C86}" presName="aSpace2" presStyleCnt="0"/>
      <dgm:spPr/>
    </dgm:pt>
    <dgm:pt modelId="{82BA44F0-FA24-452E-8906-8EB5246B2AA9}" type="pres">
      <dgm:prSet presAssocID="{BC9EC8BB-61B2-4DDF-8C6F-72D3E21ACEA8}" presName="childNode" presStyleLbl="node1" presStyleIdx="5" presStyleCnt="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</dgm:ptLst>
  <dgm:cxnLst>
    <dgm:cxn modelId="{914DF5E6-0389-498A-8A55-8663EEBB1E9E}" type="presOf" srcId="{CC64381B-9061-49A0-A4D7-C030B73BA4E3}" destId="{7EB30955-3DEF-44B3-8DB3-FCE412931508}" srcOrd="0" destOrd="0" presId="urn:microsoft.com/office/officeart/2005/8/layout/lProcess2"/>
    <dgm:cxn modelId="{C0007BC1-7983-4B59-947D-5F7976591A07}" type="presOf" srcId="{E2048692-DFA3-484E-B768-AC9CBAC6A557}" destId="{3A934C8C-14EE-4AB0-AF72-14FFE1C264EB}" srcOrd="1" destOrd="0" presId="urn:microsoft.com/office/officeart/2005/8/layout/lProcess2"/>
    <dgm:cxn modelId="{A42FAE29-EF91-42FE-9A56-9449D2EB09B0}" type="presOf" srcId="{BC9EC8BB-61B2-4DDF-8C6F-72D3E21ACEA8}" destId="{82BA44F0-FA24-452E-8906-8EB5246B2AA9}" srcOrd="0" destOrd="0" presId="urn:microsoft.com/office/officeart/2005/8/layout/lProcess2"/>
    <dgm:cxn modelId="{21E43B47-09AD-444C-9289-B09E59155681}" type="presOf" srcId="{670AE529-6153-4351-8FF0-813A162A4104}" destId="{923F7B0D-F083-4ADF-A687-75DFD00BF055}" srcOrd="0" destOrd="0" presId="urn:microsoft.com/office/officeart/2005/8/layout/lProcess2"/>
    <dgm:cxn modelId="{CE0BCC1B-1C78-499E-8567-F434C72EDB32}" srcId="{CC64381B-9061-49A0-A4D7-C030B73BA4E3}" destId="{E2048692-DFA3-484E-B768-AC9CBAC6A557}" srcOrd="0" destOrd="0" parTransId="{66324179-2AA0-4A1C-A3BB-70FE6F29AD5A}" sibTransId="{EF3471A0-B3CF-4010-9595-E26674CA1247}"/>
    <dgm:cxn modelId="{20652B4D-9326-4B76-BD6A-10AA6779472F}" type="presOf" srcId="{C74C674D-C0D7-4B4C-B9E6-BF80EFB5C211}" destId="{C27CF5F0-C55F-4E0F-813C-D32DFB9ADACD}" srcOrd="0" destOrd="0" presId="urn:microsoft.com/office/officeart/2005/8/layout/lProcess2"/>
    <dgm:cxn modelId="{904C5014-F7BD-4D2D-821A-DAA926498324}" srcId="{3F0BAF09-2B6F-4AE9-8025-B82B1D9B3EC8}" destId="{30AB7F2D-F11A-44FD-84CA-C53CA7692C86}" srcOrd="0" destOrd="0" parTransId="{2BADECAF-330E-4E51-9C50-ABD1A28AC611}" sibTransId="{6E5D5C4E-F4B2-4CDF-938F-151663763487}"/>
    <dgm:cxn modelId="{65096CF2-2173-4EAB-8A2D-734AF42EA04B}" srcId="{CC64381B-9061-49A0-A4D7-C030B73BA4E3}" destId="{3F0BAF09-2B6F-4AE9-8025-B82B1D9B3EC8}" srcOrd="2" destOrd="0" parTransId="{401F00FC-AAE8-4E9D-A1E2-C6931BD9558D}" sibTransId="{49DF37B6-5A56-4E42-9E42-ED6EA0DE2970}"/>
    <dgm:cxn modelId="{9BE1ED7D-3B64-4D92-B3CC-14CAD34F627F}" srcId="{3F0BAF09-2B6F-4AE9-8025-B82B1D9B3EC8}" destId="{BC9EC8BB-61B2-4DDF-8C6F-72D3E21ACEA8}" srcOrd="1" destOrd="0" parTransId="{1B315C4A-0F8B-4528-B4F8-37BB83D114FE}" sibTransId="{CAE54140-F5CF-4A53-8B44-6F29F51228D6}"/>
    <dgm:cxn modelId="{38616B14-B8DE-4C63-A284-AECA845F4BAE}" srcId="{CC64381B-9061-49A0-A4D7-C030B73BA4E3}" destId="{C74C674D-C0D7-4B4C-B9E6-BF80EFB5C211}" srcOrd="1" destOrd="0" parTransId="{95EA8D2E-2CCB-45FF-BEE6-E5B7BB73BA7D}" sibTransId="{EB67A2E6-A0A8-45BA-9C5E-500C7ACF615A}"/>
    <dgm:cxn modelId="{65B67CDF-191F-4198-95AA-4AB960BFC1BB}" type="presOf" srcId="{0D13E417-97FF-40E7-8E7D-D92F7AE3C876}" destId="{75025B7A-E8A9-4AF4-AEB8-7F4C1B63A936}" srcOrd="0" destOrd="0" presId="urn:microsoft.com/office/officeart/2005/8/layout/lProcess2"/>
    <dgm:cxn modelId="{CFDE2C55-5B22-42C6-A67C-24777B940424}" type="presOf" srcId="{3F0BAF09-2B6F-4AE9-8025-B82B1D9B3EC8}" destId="{9100EFBB-1B99-410C-A832-10B79A2E0CC0}" srcOrd="1" destOrd="0" presId="urn:microsoft.com/office/officeart/2005/8/layout/lProcess2"/>
    <dgm:cxn modelId="{CB373FEB-66C8-4C79-82EB-B7A9A74FF797}" type="presOf" srcId="{C74C674D-C0D7-4B4C-B9E6-BF80EFB5C211}" destId="{13DBEF79-0FC8-44F0-8591-535C80444A2D}" srcOrd="1" destOrd="0" presId="urn:microsoft.com/office/officeart/2005/8/layout/lProcess2"/>
    <dgm:cxn modelId="{8704005B-2A22-428B-A3D3-76540F74B969}" type="presOf" srcId="{396711CE-7AF6-427E-A069-B83ECBBAF4DE}" destId="{AB8F1A4D-371D-4BD3-A82B-706018175B25}" srcOrd="0" destOrd="0" presId="urn:microsoft.com/office/officeart/2005/8/layout/lProcess2"/>
    <dgm:cxn modelId="{B2673C4C-44FB-4535-8F57-0118ACBC32FF}" srcId="{E2048692-DFA3-484E-B768-AC9CBAC6A557}" destId="{670AE529-6153-4351-8FF0-813A162A4104}" srcOrd="0" destOrd="0" parTransId="{24CFE67C-CBF7-4DA2-B614-CF5B540C99C2}" sibTransId="{80DC3F1F-2AC7-41D1-88D5-3E8DC529F2F3}"/>
    <dgm:cxn modelId="{FBD1B4E4-732E-4D9E-99E6-9494AEA4F2EC}" srcId="{E2048692-DFA3-484E-B768-AC9CBAC6A557}" destId="{396711CE-7AF6-427E-A069-B83ECBBAF4DE}" srcOrd="1" destOrd="0" parTransId="{07AFD7B7-AA8A-4C9E-A399-2B52F811B91A}" sibTransId="{3965D0FB-398F-4F91-BD16-8846E708A536}"/>
    <dgm:cxn modelId="{233AA0C3-76D4-4460-8E13-BD0827C30D4B}" srcId="{C74C674D-C0D7-4B4C-B9E6-BF80EFB5C211}" destId="{09AB3C73-C8CB-46F3-BD88-779FE0B93706}" srcOrd="1" destOrd="0" parTransId="{F8B4390D-87AB-4DC6-9DC6-19C0384D98DE}" sibTransId="{669B4540-A407-4376-BE4C-F9FFAFE81EB0}"/>
    <dgm:cxn modelId="{39026FA5-7F1F-451B-AF16-DE929A3E7B22}" type="presOf" srcId="{3F0BAF09-2B6F-4AE9-8025-B82B1D9B3EC8}" destId="{568D1CC0-159A-4274-AB7B-3219BEB1D579}" srcOrd="0" destOrd="0" presId="urn:microsoft.com/office/officeart/2005/8/layout/lProcess2"/>
    <dgm:cxn modelId="{501AAB06-DDD2-4A7A-93DF-30B46AB920BD}" type="presOf" srcId="{09AB3C73-C8CB-46F3-BD88-779FE0B93706}" destId="{8E5C2F24-E932-4B95-A410-5C4AF3D14E90}" srcOrd="0" destOrd="0" presId="urn:microsoft.com/office/officeart/2005/8/layout/lProcess2"/>
    <dgm:cxn modelId="{9D6A79FF-E742-4AEC-BAF2-02EADCC69197}" type="presOf" srcId="{E2048692-DFA3-484E-B768-AC9CBAC6A557}" destId="{0EC69C22-74F1-4E23-A413-D16BF689A39E}" srcOrd="0" destOrd="0" presId="urn:microsoft.com/office/officeart/2005/8/layout/lProcess2"/>
    <dgm:cxn modelId="{F47242BA-72F0-4339-9C3E-11F2B4F09553}" srcId="{C74C674D-C0D7-4B4C-B9E6-BF80EFB5C211}" destId="{0D13E417-97FF-40E7-8E7D-D92F7AE3C876}" srcOrd="0" destOrd="0" parTransId="{CFE8C13D-0185-411D-965E-4ABB3B7E1029}" sibTransId="{179CF67A-4BCD-4A21-A6E5-E161A339A108}"/>
    <dgm:cxn modelId="{88693CDF-7DE3-4241-BE30-B2D89F92CD57}" type="presOf" srcId="{30AB7F2D-F11A-44FD-84CA-C53CA7692C86}" destId="{BB77345D-2266-409F-BEED-8972B69511BE}" srcOrd="0" destOrd="0" presId="urn:microsoft.com/office/officeart/2005/8/layout/lProcess2"/>
    <dgm:cxn modelId="{3E2182F6-956D-4C5A-9D68-5138560DAC36}" type="presParOf" srcId="{7EB30955-3DEF-44B3-8DB3-FCE412931508}" destId="{C9F67BD5-7264-4F28-8F85-C3CCC502C9F9}" srcOrd="0" destOrd="0" presId="urn:microsoft.com/office/officeart/2005/8/layout/lProcess2"/>
    <dgm:cxn modelId="{FE83E4A0-715B-4984-AB6D-A70BDE0A69F6}" type="presParOf" srcId="{C9F67BD5-7264-4F28-8F85-C3CCC502C9F9}" destId="{0EC69C22-74F1-4E23-A413-D16BF689A39E}" srcOrd="0" destOrd="0" presId="urn:microsoft.com/office/officeart/2005/8/layout/lProcess2"/>
    <dgm:cxn modelId="{C9C34DFC-CE4A-4920-BA4E-E058C6248446}" type="presParOf" srcId="{C9F67BD5-7264-4F28-8F85-C3CCC502C9F9}" destId="{3A934C8C-14EE-4AB0-AF72-14FFE1C264EB}" srcOrd="1" destOrd="0" presId="urn:microsoft.com/office/officeart/2005/8/layout/lProcess2"/>
    <dgm:cxn modelId="{4EB9DFBE-04A6-49AE-AAAC-E79D67C22B86}" type="presParOf" srcId="{C9F67BD5-7264-4F28-8F85-C3CCC502C9F9}" destId="{3285F816-7F03-455C-9ABE-6946561C6ECA}" srcOrd="2" destOrd="0" presId="urn:microsoft.com/office/officeart/2005/8/layout/lProcess2"/>
    <dgm:cxn modelId="{72A71D3F-4F5A-4441-AEB6-ABA90B8E4E23}" type="presParOf" srcId="{3285F816-7F03-455C-9ABE-6946561C6ECA}" destId="{0EFDC58F-F352-4AB2-A7D6-8C077CF3A859}" srcOrd="0" destOrd="0" presId="urn:microsoft.com/office/officeart/2005/8/layout/lProcess2"/>
    <dgm:cxn modelId="{81320F4B-85B4-4A15-A492-A01ABAB98802}" type="presParOf" srcId="{0EFDC58F-F352-4AB2-A7D6-8C077CF3A859}" destId="{923F7B0D-F083-4ADF-A687-75DFD00BF055}" srcOrd="0" destOrd="0" presId="urn:microsoft.com/office/officeart/2005/8/layout/lProcess2"/>
    <dgm:cxn modelId="{81DC000E-8470-4E12-B241-6732E56BD6A5}" type="presParOf" srcId="{0EFDC58F-F352-4AB2-A7D6-8C077CF3A859}" destId="{09F0A248-BAB0-47C1-BB72-9BF7DF058063}" srcOrd="1" destOrd="0" presId="urn:microsoft.com/office/officeart/2005/8/layout/lProcess2"/>
    <dgm:cxn modelId="{FC0F1D07-E222-4580-9278-609162470E01}" type="presParOf" srcId="{0EFDC58F-F352-4AB2-A7D6-8C077CF3A859}" destId="{AB8F1A4D-371D-4BD3-A82B-706018175B25}" srcOrd="2" destOrd="0" presId="urn:microsoft.com/office/officeart/2005/8/layout/lProcess2"/>
    <dgm:cxn modelId="{BF8A29BB-3C13-42D5-B3F7-9FAC46638862}" type="presParOf" srcId="{7EB30955-3DEF-44B3-8DB3-FCE412931508}" destId="{ED38CA76-D3D9-425D-86A8-B46493DCEEB7}" srcOrd="1" destOrd="0" presId="urn:microsoft.com/office/officeart/2005/8/layout/lProcess2"/>
    <dgm:cxn modelId="{4EDA26FC-E493-4047-A283-AB66D11438ED}" type="presParOf" srcId="{7EB30955-3DEF-44B3-8DB3-FCE412931508}" destId="{275816DD-AA8A-4D25-8C45-F317CBB9BAB2}" srcOrd="2" destOrd="0" presId="urn:microsoft.com/office/officeart/2005/8/layout/lProcess2"/>
    <dgm:cxn modelId="{70387992-75B9-41CE-9B13-D042B299BF0E}" type="presParOf" srcId="{275816DD-AA8A-4D25-8C45-F317CBB9BAB2}" destId="{C27CF5F0-C55F-4E0F-813C-D32DFB9ADACD}" srcOrd="0" destOrd="0" presId="urn:microsoft.com/office/officeart/2005/8/layout/lProcess2"/>
    <dgm:cxn modelId="{52EBCF62-E612-4F81-9690-2EEB03AEF1C5}" type="presParOf" srcId="{275816DD-AA8A-4D25-8C45-F317CBB9BAB2}" destId="{13DBEF79-0FC8-44F0-8591-535C80444A2D}" srcOrd="1" destOrd="0" presId="urn:microsoft.com/office/officeart/2005/8/layout/lProcess2"/>
    <dgm:cxn modelId="{23053495-3609-4350-A110-8C6146ADAAE4}" type="presParOf" srcId="{275816DD-AA8A-4D25-8C45-F317CBB9BAB2}" destId="{2E70038E-C927-421D-A8CA-431552B7E57F}" srcOrd="2" destOrd="0" presId="urn:microsoft.com/office/officeart/2005/8/layout/lProcess2"/>
    <dgm:cxn modelId="{2F8385B7-9E54-4FB1-9511-2F42DDD9DDA1}" type="presParOf" srcId="{2E70038E-C927-421D-A8CA-431552B7E57F}" destId="{50248D90-509F-42B8-A087-8F503BFDB877}" srcOrd="0" destOrd="0" presId="urn:microsoft.com/office/officeart/2005/8/layout/lProcess2"/>
    <dgm:cxn modelId="{A5947791-0910-49F7-876C-DEC85F60DB4C}" type="presParOf" srcId="{50248D90-509F-42B8-A087-8F503BFDB877}" destId="{75025B7A-E8A9-4AF4-AEB8-7F4C1B63A936}" srcOrd="0" destOrd="0" presId="urn:microsoft.com/office/officeart/2005/8/layout/lProcess2"/>
    <dgm:cxn modelId="{2E4D1DC3-24A6-41BC-91E0-4203D2BABD6A}" type="presParOf" srcId="{50248D90-509F-42B8-A087-8F503BFDB877}" destId="{79F9C5DB-A34A-4A91-8FE8-06D76EB6DD28}" srcOrd="1" destOrd="0" presId="urn:microsoft.com/office/officeart/2005/8/layout/lProcess2"/>
    <dgm:cxn modelId="{B9652378-2633-4BFF-9E08-78332AD3B453}" type="presParOf" srcId="{50248D90-509F-42B8-A087-8F503BFDB877}" destId="{8E5C2F24-E932-4B95-A410-5C4AF3D14E90}" srcOrd="2" destOrd="0" presId="urn:microsoft.com/office/officeart/2005/8/layout/lProcess2"/>
    <dgm:cxn modelId="{FDFD82DB-1C07-4F5A-B420-33CB3E5EE976}" type="presParOf" srcId="{7EB30955-3DEF-44B3-8DB3-FCE412931508}" destId="{C14A7CC6-0D39-46FA-92F5-95A02215D5BE}" srcOrd="3" destOrd="0" presId="urn:microsoft.com/office/officeart/2005/8/layout/lProcess2"/>
    <dgm:cxn modelId="{B0A0E0C2-B0F2-499E-B7FB-DBC253AA07AB}" type="presParOf" srcId="{7EB30955-3DEF-44B3-8DB3-FCE412931508}" destId="{8F2FEA7E-CEF3-4E89-9051-F75DD59E7EC4}" srcOrd="4" destOrd="0" presId="urn:microsoft.com/office/officeart/2005/8/layout/lProcess2"/>
    <dgm:cxn modelId="{73EA243C-405F-4439-923C-012C9440BAB4}" type="presParOf" srcId="{8F2FEA7E-CEF3-4E89-9051-F75DD59E7EC4}" destId="{568D1CC0-159A-4274-AB7B-3219BEB1D579}" srcOrd="0" destOrd="0" presId="urn:microsoft.com/office/officeart/2005/8/layout/lProcess2"/>
    <dgm:cxn modelId="{7A386973-06CD-4029-BDBD-385AE966C451}" type="presParOf" srcId="{8F2FEA7E-CEF3-4E89-9051-F75DD59E7EC4}" destId="{9100EFBB-1B99-410C-A832-10B79A2E0CC0}" srcOrd="1" destOrd="0" presId="urn:microsoft.com/office/officeart/2005/8/layout/lProcess2"/>
    <dgm:cxn modelId="{642CD8FF-E029-402B-B853-DB76EB11DE89}" type="presParOf" srcId="{8F2FEA7E-CEF3-4E89-9051-F75DD59E7EC4}" destId="{63ACC69C-AEB9-483F-A847-2C72E85C9773}" srcOrd="2" destOrd="0" presId="urn:microsoft.com/office/officeart/2005/8/layout/lProcess2"/>
    <dgm:cxn modelId="{11F9B57B-2135-4C7F-9DDE-F092064EC7EF}" type="presParOf" srcId="{63ACC69C-AEB9-483F-A847-2C72E85C9773}" destId="{16A66621-586B-4454-808A-F87FC791EA1F}" srcOrd="0" destOrd="0" presId="urn:microsoft.com/office/officeart/2005/8/layout/lProcess2"/>
    <dgm:cxn modelId="{CBC47E1D-A62C-4FAC-8DB2-0D58239761E3}" type="presParOf" srcId="{16A66621-586B-4454-808A-F87FC791EA1F}" destId="{BB77345D-2266-409F-BEED-8972B69511BE}" srcOrd="0" destOrd="0" presId="urn:microsoft.com/office/officeart/2005/8/layout/lProcess2"/>
    <dgm:cxn modelId="{DF3E81B5-EB54-4DE4-A251-51DA04A1FD16}" type="presParOf" srcId="{16A66621-586B-4454-808A-F87FC791EA1F}" destId="{2F40E1C2-547F-491B-BC7B-8C025374F932}" srcOrd="1" destOrd="0" presId="urn:microsoft.com/office/officeart/2005/8/layout/lProcess2"/>
    <dgm:cxn modelId="{8FC54475-C0C4-4D3E-947C-4BC656969B51}" type="presParOf" srcId="{16A66621-586B-4454-808A-F87FC791EA1F}" destId="{82BA44F0-FA24-452E-8906-8EB5246B2AA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69C22-74F1-4E23-A413-D16BF689A39E}">
      <dsp:nvSpPr>
        <dsp:cNvPr id="0" name=""/>
        <dsp:cNvSpPr/>
      </dsp:nvSpPr>
      <dsp:spPr>
        <a:xfrm>
          <a:off x="1004" y="0"/>
          <a:ext cx="2611933" cy="3399656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F79646">
                <a:shade val="51000"/>
                <a:satMod val="130000"/>
              </a:srgbClr>
            </a:gs>
            <a:gs pos="80000">
              <a:srgbClr val="F79646">
                <a:shade val="93000"/>
                <a:satMod val="130000"/>
              </a:srgbClr>
            </a:gs>
            <a:gs pos="100000">
              <a:srgbClr val="F7964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CAUSA</a:t>
          </a:r>
          <a:endParaRPr lang="pt-BR" sz="2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sp:txBody>
      <dsp:txXfrm>
        <a:off x="1004" y="0"/>
        <a:ext cx="2611933" cy="1019896"/>
      </dsp:txXfrm>
    </dsp:sp>
    <dsp:sp modelId="{923F7B0D-F083-4ADF-A687-75DFD00BF055}">
      <dsp:nvSpPr>
        <dsp:cNvPr id="0" name=""/>
        <dsp:cNvSpPr/>
      </dsp:nvSpPr>
      <dsp:spPr>
        <a:xfrm>
          <a:off x="262197" y="1020892"/>
          <a:ext cx="2089546" cy="102504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Text" lastClr="000000"/>
              </a:solidFill>
              <a:latin typeface="Arial Narrow"/>
              <a:ea typeface="+mn-ea"/>
              <a:cs typeface="+mn-cs"/>
            </a:rPr>
            <a:t>Fontes do risco</a:t>
          </a:r>
          <a:endParaRPr lang="pt-BR" sz="2400" kern="1200" dirty="0">
            <a:solidFill>
              <a:sysClr val="windowText" lastClr="000000"/>
            </a:solidFill>
            <a:latin typeface="Arial Narrow"/>
            <a:ea typeface="+mn-ea"/>
            <a:cs typeface="+mn-cs"/>
          </a:endParaRPr>
        </a:p>
      </dsp:txBody>
      <dsp:txXfrm>
        <a:off x="292219" y="1050914"/>
        <a:ext cx="2029502" cy="964998"/>
      </dsp:txXfrm>
    </dsp:sp>
    <dsp:sp modelId="{AB8F1A4D-371D-4BD3-A82B-706018175B25}">
      <dsp:nvSpPr>
        <dsp:cNvPr id="0" name=""/>
        <dsp:cNvSpPr/>
      </dsp:nvSpPr>
      <dsp:spPr>
        <a:xfrm>
          <a:off x="262197" y="2203634"/>
          <a:ext cx="2089546" cy="102504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Text" lastClr="000000"/>
              </a:solidFill>
              <a:latin typeface="Arial Narrow"/>
              <a:ea typeface="+mn-ea"/>
              <a:cs typeface="+mn-cs"/>
            </a:rPr>
            <a:t>Vulnerabilidades</a:t>
          </a:r>
          <a:endParaRPr lang="pt-BR" sz="2400" kern="1200" dirty="0">
            <a:solidFill>
              <a:sysClr val="windowText" lastClr="000000"/>
            </a:solidFill>
            <a:latin typeface="Arial Narrow"/>
            <a:ea typeface="+mn-ea"/>
            <a:cs typeface="+mn-cs"/>
          </a:endParaRPr>
        </a:p>
      </dsp:txBody>
      <dsp:txXfrm>
        <a:off x="292219" y="2233656"/>
        <a:ext cx="2029502" cy="964998"/>
      </dsp:txXfrm>
    </dsp:sp>
    <dsp:sp modelId="{C27CF5F0-C55F-4E0F-813C-D32DFB9ADACD}">
      <dsp:nvSpPr>
        <dsp:cNvPr id="0" name=""/>
        <dsp:cNvSpPr/>
      </dsp:nvSpPr>
      <dsp:spPr>
        <a:xfrm>
          <a:off x="2808833" y="0"/>
          <a:ext cx="2611933" cy="3399656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EVENTO</a:t>
          </a:r>
          <a:endParaRPr lang="pt-BR" sz="2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sp:txBody>
      <dsp:txXfrm>
        <a:off x="2808833" y="0"/>
        <a:ext cx="2611933" cy="1019896"/>
      </dsp:txXfrm>
    </dsp:sp>
    <dsp:sp modelId="{75025B7A-E8A9-4AF4-AEB8-7F4C1B63A936}">
      <dsp:nvSpPr>
        <dsp:cNvPr id="0" name=""/>
        <dsp:cNvSpPr/>
      </dsp:nvSpPr>
      <dsp:spPr>
        <a:xfrm>
          <a:off x="3070026" y="1020892"/>
          <a:ext cx="2089546" cy="1025042"/>
        </a:xfrm>
        <a:prstGeom prst="roundRect">
          <a:avLst>
            <a:gd name="adj" fmla="val 10000"/>
          </a:avLst>
        </a:prstGeom>
        <a:solidFill>
          <a:srgbClr val="F79646">
            <a:lumMod val="75000"/>
          </a:srgb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Incidente</a:t>
          </a:r>
          <a:endParaRPr lang="pt-BR" sz="2400" kern="1200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3100048" y="1050914"/>
        <a:ext cx="2029502" cy="964998"/>
      </dsp:txXfrm>
    </dsp:sp>
    <dsp:sp modelId="{8E5C2F24-E932-4B95-A410-5C4AF3D14E90}">
      <dsp:nvSpPr>
        <dsp:cNvPr id="0" name=""/>
        <dsp:cNvSpPr/>
      </dsp:nvSpPr>
      <dsp:spPr>
        <a:xfrm>
          <a:off x="3070026" y="2203634"/>
          <a:ext cx="2089546" cy="1025042"/>
        </a:xfrm>
        <a:prstGeom prst="roundRect">
          <a:avLst>
            <a:gd name="adj" fmla="val 10000"/>
          </a:avLst>
        </a:prstGeom>
        <a:solidFill>
          <a:srgbClr val="F79646">
            <a:lumMod val="75000"/>
          </a:srgb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Irregularidade</a:t>
          </a:r>
          <a:endParaRPr lang="pt-BR" sz="2400" kern="1200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3100048" y="2233656"/>
        <a:ext cx="2029502" cy="964998"/>
      </dsp:txXfrm>
    </dsp:sp>
    <dsp:sp modelId="{568D1CC0-159A-4274-AB7B-3219BEB1D579}">
      <dsp:nvSpPr>
        <dsp:cNvPr id="0" name=""/>
        <dsp:cNvSpPr/>
      </dsp:nvSpPr>
      <dsp:spPr>
        <a:xfrm>
          <a:off x="5616661" y="0"/>
          <a:ext cx="2611933" cy="3399656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8064A2">
                <a:shade val="51000"/>
                <a:satMod val="130000"/>
              </a:srgbClr>
            </a:gs>
            <a:gs pos="80000">
              <a:srgbClr val="8064A2">
                <a:shade val="93000"/>
                <a:satMod val="130000"/>
              </a:srgbClr>
            </a:gs>
            <a:gs pos="100000">
              <a:srgbClr val="8064A2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itchFamily="34" charset="0"/>
              <a:ea typeface="+mn-ea"/>
              <a:cs typeface="+mn-cs"/>
            </a:rPr>
            <a:t>CONSEQUÊNCIA</a:t>
          </a:r>
          <a:endParaRPr lang="pt-BR" sz="2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itchFamily="34" charset="0"/>
            <a:ea typeface="+mn-ea"/>
            <a:cs typeface="+mn-cs"/>
          </a:endParaRPr>
        </a:p>
      </dsp:txBody>
      <dsp:txXfrm>
        <a:off x="5616661" y="0"/>
        <a:ext cx="2611933" cy="1019896"/>
      </dsp:txXfrm>
    </dsp:sp>
    <dsp:sp modelId="{BB77345D-2266-409F-BEED-8972B69511BE}">
      <dsp:nvSpPr>
        <dsp:cNvPr id="0" name=""/>
        <dsp:cNvSpPr/>
      </dsp:nvSpPr>
      <dsp:spPr>
        <a:xfrm>
          <a:off x="5877855" y="1020892"/>
          <a:ext cx="2089546" cy="102504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Impacto em um objetivo</a:t>
          </a:r>
          <a:endParaRPr lang="pt-BR" sz="2400" kern="1200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5907877" y="1050914"/>
        <a:ext cx="2029502" cy="964998"/>
      </dsp:txXfrm>
    </dsp:sp>
    <dsp:sp modelId="{82BA44F0-FA24-452E-8906-8EB5246B2AA9}">
      <dsp:nvSpPr>
        <dsp:cNvPr id="0" name=""/>
        <dsp:cNvSpPr/>
      </dsp:nvSpPr>
      <dsp:spPr>
        <a:xfrm>
          <a:off x="5877855" y="2203634"/>
          <a:ext cx="2089546" cy="102504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Perda</a:t>
          </a:r>
          <a:endParaRPr lang="pt-BR" sz="2400" kern="1200" dirty="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5907877" y="2233656"/>
        <a:ext cx="2029502" cy="964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6E246-9FC8-4E8A-9B64-357DDBFF2742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DC93E4-29FC-40D3-B17D-6EC797C215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230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42950"/>
            <a:ext cx="6604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51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D3CAA4-1655-4E17-A50B-D5724488FDA7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21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698CF5-D4BC-4C8B-8DFC-31CCE1BF353F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 smtClean="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816905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A9596-D35A-44B1-B382-95FC8F43DCC9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55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D50E9A-C39D-4C80-8397-02617697DEEC}" type="slidenum">
              <a:rPr lang="pt-BR" smtClean="0">
                <a:solidFill>
                  <a:prstClr val="black"/>
                </a:solidFill>
              </a:rPr>
              <a:pPr/>
              <a:t>13</a:t>
            </a:fld>
            <a:endParaRPr lang="pt-BR" smtClean="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13789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6D5AB-CFF4-414B-8790-083B7A9EF939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0AA54-3650-49BD-AA41-2C38541DFD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45239-55D0-4310-862D-FA7EBFFB319D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9A01-8936-456F-9870-E1FB9000B4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28B9B-5825-4FA5-9C9B-6A55E98213C2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9CA0E-737C-4D17-AAE2-630831C988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6ECE6-7BE7-4ABA-A7C9-71E35E70A45B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90010-6439-41D3-94B2-9E421952D18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56010-31FC-466B-B6A9-FE6A85E28A5D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6CA46-C5CD-4FBF-8FD3-4D26F681C5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CD615-E80D-4A4A-A416-85334DDB8CB1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A7D4B-C707-44F1-867E-6FD4D00EDC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06349-F207-4AE8-962C-32CAAA813CC6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B59D6-2A8A-4C55-A1FD-7EB086D4606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2BC8A-CCEA-4A0E-823C-635F7461906E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4FB9B-C4A4-45F7-A06E-E8217F343D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DF36-ED7A-411F-949C-5195D5FB2809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BEDA3-FDD5-40DF-9A86-BB6EF580E9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90D51-EC5A-4227-9EB8-D32C0D080C56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D454A-B7DB-41A6-B5DD-70E182DD27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26AE-69A8-465E-BDFC-2ECD1DA64773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E77E4-539E-44FE-AEAC-BA8829AE2B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Lucida Sans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3771900" cy="365125"/>
          </a:xfr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>
                <a:solidFill>
                  <a:srgbClr val="009DD9">
                    <a:lumMod val="50000"/>
                  </a:srgbClr>
                </a:solidFill>
              </a:rPr>
              <a:t>Gestão de Riscos – Princípios e Diretrizes</a:t>
            </a:r>
            <a:endParaRPr lang="pt-BR" dirty="0">
              <a:solidFill>
                <a:srgbClr val="009DD9">
                  <a:lumMod val="50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76752" y="6356351"/>
            <a:ext cx="3549649" cy="365125"/>
          </a:xfrm>
        </p:spPr>
        <p:txBody>
          <a:bodyPr vert="horz" lIns="91440" tIns="45720" rIns="91440" bIns="45720" rtlCol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FAC9D1-1AE8-41A9-A6FC-843C532DF6D3}" type="slidenum">
              <a:rPr lang="pt-BR">
                <a:solidFill>
                  <a:srgbClr val="009DD9">
                    <a:lumMod val="50000"/>
                  </a:srgb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srgbClr val="009DD9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29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28EB30-D9A1-4CC1-BD9F-736CA15C36B1}" type="datetimeFigureOut">
              <a:rPr lang="pt-BR"/>
              <a:pPr>
                <a:defRPr/>
              </a:pPr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3607B8-332F-41DE-8E3D-E446A90602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arnaldorg@tcu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158181" y="5157192"/>
            <a:ext cx="68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Arnaldo Ribeiro, CCSA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93092" y="2636912"/>
            <a:ext cx="10541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Auditoria baseada em riscos</a:t>
            </a:r>
            <a:endParaRPr lang="pt-BR" sz="2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158181" y="5724550"/>
            <a:ext cx="68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junho 2016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001180" y="4602540"/>
            <a:ext cx="104411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358775" algn="l"/>
              </a:tabLst>
              <a:defRPr/>
            </a:pP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itchFamily="18" charset="0"/>
              </a:rPr>
              <a:t>Propósito da avaliação de riscos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tabLst>
                <a:tab pos="358775" algn="l"/>
              </a:tabLst>
              <a:defRPr/>
            </a:pP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itchFamily="18" charset="0"/>
              </a:rPr>
              <a:t>Risco em auditorias</a:t>
            </a:r>
            <a:endParaRPr lang="pt-BR" sz="3200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  <a:p>
            <a:pPr marL="0" lvl="2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itchFamily="18" charset="0"/>
              </a:rPr>
              <a:t>Processo de Auditoria baseada em riscos</a:t>
            </a:r>
          </a:p>
        </p:txBody>
      </p:sp>
      <p:sp>
        <p:nvSpPr>
          <p:cNvPr id="261126" name="Rectangle 6"/>
          <p:cNvSpPr>
            <a:spLocks noChangeArrowheads="1"/>
          </p:cNvSpPr>
          <p:nvPr/>
        </p:nvSpPr>
        <p:spPr bwMode="auto">
          <a:xfrm>
            <a:off x="7848600" y="6172200"/>
            <a:ext cx="2819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Times New Roman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180" y="332656"/>
            <a:ext cx="9666820" cy="426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51384" y="1124744"/>
            <a:ext cx="11089232" cy="5184576"/>
          </a:xfrm>
        </p:spPr>
        <p:txBody>
          <a:bodyPr/>
          <a:lstStyle/>
          <a:p>
            <a:pPr>
              <a:spcAft>
                <a:spcPts val="600"/>
              </a:spcAft>
              <a:buSzPct val="100000"/>
              <a:buFont typeface="Wingdings" pitchFamily="2" charset="2"/>
              <a:buChar char="§"/>
              <a:defRPr/>
            </a:pPr>
            <a:r>
              <a:rPr lang="pt-PT" b="1" dirty="0">
                <a:solidFill>
                  <a:srgbClr val="002060"/>
                </a:solidFill>
                <a:latin typeface="Arial Narrow" pitchFamily="34" charset="0"/>
              </a:rPr>
              <a:t>ISSAI 100, 46:</a:t>
            </a:r>
            <a:endParaRPr lang="pt-PT" dirty="0">
              <a:solidFill>
                <a:srgbClr val="002060"/>
              </a:solidFill>
              <a:latin typeface="Arial Narrow" pitchFamily="34" charset="0"/>
            </a:endParaRPr>
          </a:p>
          <a:p>
            <a:pPr marL="628650" lvl="1" indent="-366713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é </a:t>
            </a:r>
            <a:r>
              <a:rPr lang="pt-BR" dirty="0">
                <a:solidFill>
                  <a:srgbClr val="002060"/>
                </a:solidFill>
              </a:rPr>
              <a:t>auxiliar o auditor a gerenciar os riscos de fornecer um relatório que seja inadequado nas circunstâncias da auditoria (ISSAI 100, 40 e 46</a:t>
            </a:r>
            <a:r>
              <a:rPr lang="pt-BR" dirty="0" smtClean="0">
                <a:solidFill>
                  <a:srgbClr val="002060"/>
                </a:solidFill>
              </a:rPr>
              <a:t>):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revelar </a:t>
            </a:r>
            <a:r>
              <a:rPr lang="pt-BR" b="1" dirty="0">
                <a:solidFill>
                  <a:srgbClr val="FF0000"/>
                </a:solidFill>
              </a:rPr>
              <a:t>áreas dos objetos de auditoria que estão mais expostas a riscos</a:t>
            </a:r>
            <a:r>
              <a:rPr lang="pt-BR" dirty="0" smtClean="0">
                <a:solidFill>
                  <a:srgbClr val="002060"/>
                </a:solidFill>
              </a:rPr>
              <a:t>, como forma de priorizá-los para trabalhos de auditoria;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identificar </a:t>
            </a:r>
            <a:r>
              <a:rPr lang="pt-BR" dirty="0">
                <a:solidFill>
                  <a:srgbClr val="002060"/>
                </a:solidFill>
              </a:rPr>
              <a:t>e analisar riscos que são </a:t>
            </a:r>
            <a:r>
              <a:rPr lang="pt-BR" b="1" dirty="0">
                <a:solidFill>
                  <a:srgbClr val="FF0000"/>
                </a:solidFill>
              </a:rPr>
              <a:t>mais significativos e críticos para o alcance de objetivos de um objeto de auditoria </a:t>
            </a:r>
            <a:r>
              <a:rPr lang="pt-BR" dirty="0">
                <a:solidFill>
                  <a:srgbClr val="002060"/>
                </a:solidFill>
              </a:rPr>
              <a:t>de um trabalho específico;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>
                <a:solidFill>
                  <a:srgbClr val="002060"/>
                </a:solidFill>
              </a:rPr>
              <a:t>examinar como esses riscos são gerenciados pela administração;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>
                <a:solidFill>
                  <a:srgbClr val="002060"/>
                </a:solidFill>
              </a:rPr>
              <a:t>focar os trabalhos </a:t>
            </a:r>
            <a:r>
              <a:rPr lang="pt-BR" b="1" dirty="0">
                <a:solidFill>
                  <a:srgbClr val="FF0000"/>
                </a:solidFill>
              </a:rPr>
              <a:t>da auditoria nos riscos de maior significância</a:t>
            </a:r>
            <a:r>
              <a:rPr lang="pt-BR" dirty="0">
                <a:solidFill>
                  <a:srgbClr val="002060"/>
                </a:solidFill>
              </a:rPr>
              <a:t>, desenvolvendo questões de auditoria relevantes e planejando procedimentos de auditoria na extensão adequada para abordá-los.</a:t>
            </a:r>
          </a:p>
          <a:p>
            <a:pPr>
              <a:spcAft>
                <a:spcPts val="600"/>
              </a:spcAft>
              <a:buSzPct val="100000"/>
              <a:buFont typeface="Wingdings" pitchFamily="2" charset="2"/>
              <a:buChar char="§"/>
              <a:defRPr/>
            </a:pPr>
            <a:endParaRPr lang="pt-PT" dirty="0">
              <a:solidFill>
                <a:srgbClr val="002060"/>
              </a:solidFill>
            </a:endParaRPr>
          </a:p>
        </p:txBody>
      </p:sp>
      <p:sp>
        <p:nvSpPr>
          <p:cNvPr id="4" name="Título 5"/>
          <p:cNvSpPr txBox="1">
            <a:spLocks/>
          </p:cNvSpPr>
          <p:nvPr/>
        </p:nvSpPr>
        <p:spPr bwMode="auto">
          <a:xfrm>
            <a:off x="911424" y="404664"/>
            <a:ext cx="792088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Propósito da avaliação de riscos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2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51384" y="1196752"/>
            <a:ext cx="11089232" cy="5040560"/>
          </a:xfrm>
        </p:spPr>
        <p:txBody>
          <a:bodyPr/>
          <a:lstStyle/>
          <a:p>
            <a:pPr lvl="1" algn="just">
              <a:spcAft>
                <a:spcPts val="600"/>
              </a:spcAft>
              <a:buSzPct val="100000"/>
              <a:buFont typeface="Wingdings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Financeiras: </a:t>
            </a:r>
            <a:r>
              <a:rPr lang="pt-BR" dirty="0" smtClean="0">
                <a:solidFill>
                  <a:srgbClr val="002060"/>
                </a:solidFill>
              </a:rPr>
              <a:t>é o risco de que o auditor expresse uma conclusão inadequada caso a informação do objeto contenha distorções relevantes </a:t>
            </a:r>
            <a:r>
              <a:rPr lang="pt-BR" sz="2000" dirty="0">
                <a:solidFill>
                  <a:srgbClr val="002060"/>
                </a:solidFill>
              </a:rPr>
              <a:t>(ISSAI 200, 50</a:t>
            </a:r>
            <a:r>
              <a:rPr lang="pt-BR" sz="2000" dirty="0" smtClean="0">
                <a:solidFill>
                  <a:srgbClr val="002060"/>
                </a:solidFill>
              </a:rPr>
              <a:t>);.</a:t>
            </a:r>
            <a:endParaRPr lang="pt-BR" dirty="0">
              <a:solidFill>
                <a:srgbClr val="002060"/>
              </a:solidFill>
            </a:endParaRPr>
          </a:p>
          <a:p>
            <a:pPr lvl="1" algn="just">
              <a:spcAft>
                <a:spcPts val="600"/>
              </a:spcAft>
              <a:buSzPct val="100000"/>
              <a:buFont typeface="Wingdings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operacionais</a:t>
            </a:r>
            <a:r>
              <a:rPr lang="pt-BR" b="1" dirty="0">
                <a:solidFill>
                  <a:srgbClr val="002060"/>
                </a:solidFill>
              </a:rPr>
              <a:t>: </a:t>
            </a:r>
            <a:r>
              <a:rPr lang="pt-BR" dirty="0" smtClean="0">
                <a:solidFill>
                  <a:srgbClr val="002060"/>
                </a:solidFill>
              </a:rPr>
              <a:t>é o risco de obter conclusões </a:t>
            </a:r>
            <a:r>
              <a:rPr lang="pt-BR" dirty="0">
                <a:solidFill>
                  <a:srgbClr val="002060"/>
                </a:solidFill>
              </a:rPr>
              <a:t>incorretas ou </a:t>
            </a:r>
            <a:r>
              <a:rPr lang="pt-BR" dirty="0" smtClean="0">
                <a:solidFill>
                  <a:srgbClr val="002060"/>
                </a:solidFill>
              </a:rPr>
              <a:t>incompletas sobre o desempenho, </a:t>
            </a:r>
            <a:r>
              <a:rPr lang="pt-BR" dirty="0">
                <a:solidFill>
                  <a:srgbClr val="002060"/>
                </a:solidFill>
              </a:rPr>
              <a:t>fornecendo informações desequilibradas ou deixando de agregar valor para os usuários </a:t>
            </a:r>
            <a:r>
              <a:rPr lang="pt-BR" sz="2000" dirty="0">
                <a:solidFill>
                  <a:srgbClr val="002060"/>
                </a:solidFill>
              </a:rPr>
              <a:t>(ISSAI 300, 28)</a:t>
            </a:r>
            <a:r>
              <a:rPr lang="pt-BR" dirty="0">
                <a:solidFill>
                  <a:srgbClr val="002060"/>
                </a:solidFill>
              </a:rPr>
              <a:t>;</a:t>
            </a:r>
          </a:p>
          <a:p>
            <a:pPr lvl="1" algn="just">
              <a:spcAft>
                <a:spcPts val="600"/>
              </a:spcAft>
              <a:buSzPct val="100000"/>
              <a:buFont typeface="Wingdings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conformidade</a:t>
            </a:r>
            <a:r>
              <a:rPr lang="pt-BR" dirty="0">
                <a:solidFill>
                  <a:srgbClr val="002060"/>
                </a:solidFill>
              </a:rPr>
              <a:t>: </a:t>
            </a:r>
            <a:r>
              <a:rPr lang="pt-BR" dirty="0" smtClean="0">
                <a:solidFill>
                  <a:srgbClr val="002060"/>
                </a:solidFill>
              </a:rPr>
              <a:t>o </a:t>
            </a:r>
            <a:r>
              <a:rPr lang="pt-BR" dirty="0">
                <a:solidFill>
                  <a:srgbClr val="002060"/>
                </a:solidFill>
              </a:rPr>
              <a:t>objeto ou a informação do objeto apresentam distorções relevantes de conformidade em relação às normas aplicáveis, </a:t>
            </a:r>
            <a:r>
              <a:rPr lang="pt-BR" dirty="0" smtClean="0">
                <a:solidFill>
                  <a:srgbClr val="002060"/>
                </a:solidFill>
              </a:rPr>
              <a:t>o </a:t>
            </a:r>
            <a:r>
              <a:rPr lang="pt-BR" dirty="0">
                <a:solidFill>
                  <a:srgbClr val="002060"/>
                </a:solidFill>
              </a:rPr>
              <a:t>auditor deixa de modificar sua opinião ou abordá-las em seu relatório </a:t>
            </a:r>
            <a:r>
              <a:rPr lang="pt-BR" sz="2000" dirty="0">
                <a:solidFill>
                  <a:srgbClr val="002060"/>
                </a:solidFill>
              </a:rPr>
              <a:t>(ISSAI 400, 46 e 54)</a:t>
            </a:r>
            <a:r>
              <a:rPr lang="pt-BR" dirty="0">
                <a:solidFill>
                  <a:srgbClr val="002060"/>
                </a:solidFill>
              </a:rPr>
              <a:t>.</a:t>
            </a:r>
            <a:endParaRPr lang="pt-PT" dirty="0">
              <a:solidFill>
                <a:srgbClr val="002060"/>
              </a:solidFill>
            </a:endParaRPr>
          </a:p>
        </p:txBody>
      </p:sp>
      <p:sp>
        <p:nvSpPr>
          <p:cNvPr id="4" name="Título 5"/>
          <p:cNvSpPr txBox="1">
            <a:spLocks/>
          </p:cNvSpPr>
          <p:nvPr/>
        </p:nvSpPr>
        <p:spPr bwMode="auto">
          <a:xfrm>
            <a:off x="911424" y="404664"/>
            <a:ext cx="51845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Riscos em auditorias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8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83432" y="332656"/>
            <a:ext cx="8080375" cy="739775"/>
          </a:xfrm>
        </p:spPr>
        <p:txBody>
          <a:bodyPr>
            <a:normAutofit/>
          </a:bodyPr>
          <a:lstStyle/>
          <a:p>
            <a:pPr marL="457200" indent="-457200" algn="l">
              <a:spcAft>
                <a:spcPts val="600"/>
              </a:spcAft>
              <a:defRPr/>
            </a:pPr>
            <a: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O Modelo de Risco em Auditoria</a:t>
            </a:r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3432" y="1412776"/>
            <a:ext cx="8890035" cy="428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744072" y="1405950"/>
            <a:ext cx="2664296" cy="1455718"/>
          </a:xfrm>
          <a:prstGeom prst="roundRect">
            <a:avLst/>
          </a:prstGeom>
          <a:ln w="28575">
            <a:solidFill>
              <a:srgbClr val="FF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pt-BR" b="1" u="sng" dirty="0">
                <a:solidFill>
                  <a:srgbClr val="002060"/>
                </a:solidFill>
              </a:rPr>
              <a:t>RA = RI x RC x RD</a:t>
            </a:r>
          </a:p>
          <a:p>
            <a:pPr>
              <a:spcAft>
                <a:spcPts val="300"/>
              </a:spcAft>
            </a:pPr>
            <a:r>
              <a:rPr lang="pt-BR" b="1" dirty="0" smtClean="0">
                <a:solidFill>
                  <a:srgbClr val="002060"/>
                </a:solidFill>
              </a:rPr>
              <a:t>RDR </a:t>
            </a:r>
            <a:r>
              <a:rPr lang="pt-BR" b="1" dirty="0">
                <a:solidFill>
                  <a:srgbClr val="002060"/>
                </a:solidFill>
              </a:rPr>
              <a:t>= (RI x RC)</a:t>
            </a:r>
          </a:p>
          <a:p>
            <a:pPr>
              <a:spcAft>
                <a:spcPts val="300"/>
              </a:spcAft>
            </a:pPr>
            <a:r>
              <a:rPr lang="pt-BR" b="1" dirty="0" smtClean="0">
                <a:solidFill>
                  <a:srgbClr val="002060"/>
                </a:solidFill>
                <a:latin typeface="+mj-lt"/>
              </a:rPr>
              <a:t>RD = RA/RDR,</a:t>
            </a:r>
            <a:r>
              <a:rPr lang="pt-BR" dirty="0" smtClean="0">
                <a:solidFill>
                  <a:srgbClr val="002060"/>
                </a:solidFill>
                <a:latin typeface="+mj-lt"/>
              </a:rPr>
              <a:t> isto é</a:t>
            </a:r>
          </a:p>
          <a:p>
            <a:pPr>
              <a:spcAft>
                <a:spcPts val="300"/>
              </a:spcAft>
            </a:pPr>
            <a:r>
              <a:rPr lang="pt-BR" b="1" dirty="0" smtClean="0">
                <a:solidFill>
                  <a:srgbClr val="002060"/>
                </a:solidFill>
                <a:latin typeface="+mj-lt"/>
              </a:rPr>
              <a:t>RD = RA / (RI x RC</a:t>
            </a:r>
            <a:r>
              <a:rPr lang="pt-BR" b="1" dirty="0">
                <a:solidFill>
                  <a:srgbClr val="002060"/>
                </a:solidFill>
                <a:latin typeface="+mj-lt"/>
              </a:rPr>
              <a:t>) </a:t>
            </a:r>
            <a:endParaRPr lang="pt-BR" b="1" dirty="0" smtClean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30011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767408" y="1255001"/>
            <a:ext cx="2580677" cy="568019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Verdana" pitchFamily="34" charset="0"/>
              </a:rPr>
              <a:t>Objetivo da </a:t>
            </a: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Auditoria</a:t>
            </a: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3635000" y="3113030"/>
            <a:ext cx="2749032" cy="637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Avaliação de riscos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inerentes (RI)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15044" name="Line 8"/>
          <p:cNvSpPr>
            <a:spLocks noChangeShapeType="1"/>
          </p:cNvSpPr>
          <p:nvPr/>
        </p:nvSpPr>
        <p:spPr bwMode="auto">
          <a:xfrm>
            <a:off x="3287366" y="2521521"/>
            <a:ext cx="327523" cy="603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15045" name="Line 11"/>
          <p:cNvSpPr>
            <a:spLocks noChangeShapeType="1"/>
          </p:cNvSpPr>
          <p:nvPr/>
        </p:nvSpPr>
        <p:spPr bwMode="auto">
          <a:xfrm flipH="1">
            <a:off x="4943870" y="1952482"/>
            <a:ext cx="216026" cy="2487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15046" name="Line 13"/>
          <p:cNvSpPr>
            <a:spLocks noChangeShapeType="1"/>
          </p:cNvSpPr>
          <p:nvPr/>
        </p:nvSpPr>
        <p:spPr bwMode="auto">
          <a:xfrm>
            <a:off x="2051940" y="1834133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67408" y="2061146"/>
            <a:ext cx="2580677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Identificação dos 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objetivos do Objeto</a:t>
            </a:r>
          </a:p>
        </p:txBody>
      </p:sp>
      <p:sp>
        <p:nvSpPr>
          <p:cNvPr id="18" name="Oval 2"/>
          <p:cNvSpPr>
            <a:spLocks noChangeArrowheads="1"/>
          </p:cNvSpPr>
          <p:nvPr/>
        </p:nvSpPr>
        <p:spPr bwMode="auto">
          <a:xfrm>
            <a:off x="4248036" y="1220213"/>
            <a:ext cx="2278063" cy="74204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Fatores de risco</a:t>
            </a:r>
          </a:p>
          <a:p>
            <a:pPr algn="ctr"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(ambiente)</a:t>
            </a:r>
          </a:p>
        </p:txBody>
      </p:sp>
      <p:sp>
        <p:nvSpPr>
          <p:cNvPr id="19" name="Oval 3"/>
          <p:cNvSpPr>
            <a:spLocks noChangeArrowheads="1"/>
          </p:cNvSpPr>
          <p:nvPr/>
        </p:nvSpPr>
        <p:spPr bwMode="auto">
          <a:xfrm>
            <a:off x="6790081" y="1789053"/>
            <a:ext cx="2305050" cy="8683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Riscos inerentes </a:t>
            </a:r>
          </a:p>
          <a:p>
            <a:pPr algn="ctr"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(transações)</a:t>
            </a: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3635000" y="2204864"/>
            <a:ext cx="2749032" cy="704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Verdana" pitchFamily="34" charset="0"/>
              </a:rPr>
              <a:t>Identificação de </a:t>
            </a: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riscos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3635000" y="3933056"/>
            <a:ext cx="2749032" cy="6240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400" b="1" dirty="0">
                <a:solidFill>
                  <a:srgbClr val="002060"/>
                </a:solidFill>
                <a:latin typeface="Verdana" pitchFamily="34" charset="0"/>
              </a:rPr>
              <a:t>Avaliação </a:t>
            </a:r>
            <a:r>
              <a:rPr lang="pt-BR" sz="1400" b="1" dirty="0" smtClean="0">
                <a:solidFill>
                  <a:srgbClr val="002060"/>
                </a:solidFill>
                <a:latin typeface="Verdana" pitchFamily="34" charset="0"/>
              </a:rPr>
              <a:t>das respostas </a:t>
            </a:r>
            <a:endParaRPr lang="pt-BR" sz="1400" b="1" dirty="0">
              <a:solidFill>
                <a:srgbClr val="002060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Verdana" pitchFamily="34" charset="0"/>
              </a:rPr>
              <a:t> - Controles </a:t>
            </a: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(RC)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15054" name="Line 8"/>
          <p:cNvSpPr>
            <a:spLocks noChangeShapeType="1"/>
          </p:cNvSpPr>
          <p:nvPr/>
        </p:nvSpPr>
        <p:spPr bwMode="auto">
          <a:xfrm>
            <a:off x="4920874" y="3715780"/>
            <a:ext cx="0" cy="21727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646612" y="4833601"/>
            <a:ext cx="2737420" cy="6440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Decisões sobre riscos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residuais (RR ou RDR)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15056" name="Line 8"/>
          <p:cNvSpPr>
            <a:spLocks noChangeShapeType="1"/>
          </p:cNvSpPr>
          <p:nvPr/>
        </p:nvSpPr>
        <p:spPr bwMode="auto">
          <a:xfrm>
            <a:off x="4920874" y="4581128"/>
            <a:ext cx="0" cy="22477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6744470" y="2853309"/>
            <a:ext cx="3239962" cy="10797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Elaboração do Programa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de Auditoria: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-Testes de controle</a:t>
            </a:r>
          </a:p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-Testes substantivos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cxnSp>
        <p:nvCxnSpPr>
          <p:cNvPr id="33" name="Conector angulado 32"/>
          <p:cNvCxnSpPr>
            <a:stCxn id="25" idx="3"/>
            <a:endCxn id="27" idx="1"/>
          </p:cNvCxnSpPr>
          <p:nvPr/>
        </p:nvCxnSpPr>
        <p:spPr>
          <a:xfrm flipV="1">
            <a:off x="6384032" y="3393183"/>
            <a:ext cx="360438" cy="176245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6744470" y="4149080"/>
            <a:ext cx="3239962" cy="56844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Verdana" pitchFamily="34" charset="0"/>
              </a:rPr>
              <a:t>Obtenção de evidências</a:t>
            </a:r>
          </a:p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Verdana" pitchFamily="34" charset="0"/>
              </a:rPr>
              <a:t>de controle</a:t>
            </a:r>
            <a:endParaRPr lang="pt-BR" sz="1600" dirty="0">
              <a:solidFill>
                <a:prstClr val="white"/>
              </a:solidFill>
              <a:latin typeface="Verdana" pitchFamily="34" charset="0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6744344" y="4912920"/>
            <a:ext cx="3240088" cy="56476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Verdana" pitchFamily="34" charset="0"/>
              </a:rPr>
              <a:t>Obtenção de evidências</a:t>
            </a:r>
          </a:p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Verdana" pitchFamily="34" charset="0"/>
              </a:rPr>
              <a:t>substantivas</a:t>
            </a:r>
            <a:endParaRPr lang="pt-BR" sz="1600" dirty="0">
              <a:solidFill>
                <a:prstClr val="white"/>
              </a:solidFill>
              <a:latin typeface="Verdana" pitchFamily="34" charset="0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3604522" y="5687577"/>
            <a:ext cx="2779510" cy="4514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srgbClr val="002060"/>
                </a:solidFill>
                <a:latin typeface="Verdana" pitchFamily="34" charset="0"/>
              </a:rPr>
              <a:t>Escopo de Auditoria</a:t>
            </a:r>
            <a:endParaRPr lang="pt-BR" sz="1600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>
            <a:off x="4943872" y="2912675"/>
            <a:ext cx="0" cy="21727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>
            <a:off x="4920874" y="5477679"/>
            <a:ext cx="0" cy="22477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cxnSp>
        <p:nvCxnSpPr>
          <p:cNvPr id="3" name="Conector angulado 2"/>
          <p:cNvCxnSpPr>
            <a:stCxn id="24" idx="3"/>
          </p:cNvCxnSpPr>
          <p:nvPr/>
        </p:nvCxnSpPr>
        <p:spPr>
          <a:xfrm flipV="1">
            <a:off x="6384032" y="5128079"/>
            <a:ext cx="173203" cy="785232"/>
          </a:xfrm>
          <a:prstGeom prst="bentConnector2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6744344" y="5703008"/>
            <a:ext cx="3240088" cy="432496"/>
          </a:xfrm>
          <a:prstGeom prst="rect">
            <a:avLst/>
          </a:prstGeom>
          <a:solidFill>
            <a:srgbClr val="002060"/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Verdana" pitchFamily="34" charset="0"/>
              </a:rPr>
              <a:t>Elaboração do Relatório</a:t>
            </a:r>
            <a:endParaRPr lang="pt-BR" sz="1600" dirty="0">
              <a:solidFill>
                <a:prstClr val="white"/>
              </a:solidFill>
              <a:latin typeface="Verdana" pitchFamily="34" charset="0"/>
            </a:endParaRPr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>
            <a:off x="8328248" y="5477679"/>
            <a:ext cx="0" cy="22477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8256240" y="4714914"/>
            <a:ext cx="0" cy="22477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8256240" y="3933056"/>
            <a:ext cx="0" cy="22477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34" name="Título 1"/>
          <p:cNvSpPr txBox="1">
            <a:spLocks/>
          </p:cNvSpPr>
          <p:nvPr/>
        </p:nvSpPr>
        <p:spPr bwMode="auto">
          <a:xfrm>
            <a:off x="733289" y="2946202"/>
            <a:ext cx="2651626" cy="285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>
              <a:defRPr/>
            </a:pPr>
            <a:r>
              <a:rPr lang="pt-B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Processo de Auditoria</a:t>
            </a:r>
          </a:p>
          <a:p>
            <a:pPr eaLnBrk="0" hangingPunct="0">
              <a:defRPr/>
            </a:pPr>
            <a:r>
              <a:rPr lang="pt-BR" sz="2800" b="1" dirty="0">
                <a:solidFill>
                  <a:srgbClr val="C00000"/>
                </a:solidFill>
                <a:latin typeface="Arial Narrow" pitchFamily="34" charset="0"/>
              </a:rPr>
              <a:t>Abordagem Baseada em Risco</a:t>
            </a:r>
          </a:p>
        </p:txBody>
      </p:sp>
      <p:sp>
        <p:nvSpPr>
          <p:cNvPr id="35" name="Título 1"/>
          <p:cNvSpPr txBox="1">
            <a:spLocks/>
          </p:cNvSpPr>
          <p:nvPr/>
        </p:nvSpPr>
        <p:spPr>
          <a:xfrm>
            <a:off x="983432" y="341536"/>
            <a:ext cx="10729192" cy="711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Visão geral da Auditoria Baseada em Risco</a:t>
            </a: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6404143" y="2284303"/>
            <a:ext cx="385938" cy="3678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8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51384" y="1196752"/>
            <a:ext cx="11089232" cy="4752528"/>
          </a:xfrm>
        </p:spPr>
        <p:txBody>
          <a:bodyPr/>
          <a:lstStyle/>
          <a:p>
            <a:pPr marL="0" indent="0" algn="just" eaLnBrk="1" fontAlgn="auto" hangingPunct="1">
              <a:spcBef>
                <a:spcPts val="580"/>
              </a:spcBef>
              <a:spcAft>
                <a:spcPts val="600"/>
              </a:spcAft>
              <a:buSzPct val="100000"/>
              <a:buFont typeface="Wingdings 2"/>
              <a:buNone/>
              <a:defRPr/>
            </a:pPr>
            <a:r>
              <a:rPr lang="pt-BR" dirty="0">
                <a:solidFill>
                  <a:srgbClr val="002060"/>
                </a:solidFill>
              </a:rPr>
              <a:t>Incluir no planejamento da  </a:t>
            </a:r>
            <a:r>
              <a:rPr lang="pt-BR" dirty="0" smtClean="0">
                <a:solidFill>
                  <a:srgbClr val="002060"/>
                </a:solidFill>
              </a:rPr>
              <a:t>auditoria </a:t>
            </a:r>
            <a:r>
              <a:rPr lang="pt-BR" b="1" dirty="0" smtClean="0">
                <a:solidFill>
                  <a:srgbClr val="002060"/>
                </a:solidFill>
              </a:rPr>
              <a:t>procedimentos </a:t>
            </a:r>
            <a:r>
              <a:rPr lang="pt-BR" b="1" dirty="0">
                <a:solidFill>
                  <a:srgbClr val="002060"/>
                </a:solidFill>
              </a:rPr>
              <a:t>preliminares de avaliação de risco</a:t>
            </a:r>
            <a:r>
              <a:rPr lang="pt-BR" dirty="0">
                <a:solidFill>
                  <a:srgbClr val="002060"/>
                </a:solidFill>
              </a:rPr>
              <a:t>,</a:t>
            </a:r>
            <a:r>
              <a:rPr lang="pt-BR" b="1" dirty="0">
                <a:solidFill>
                  <a:srgbClr val="002060"/>
                </a:solidFill>
              </a:rPr>
              <a:t> </a:t>
            </a:r>
            <a:r>
              <a:rPr lang="pt-BR" dirty="0">
                <a:solidFill>
                  <a:srgbClr val="002060"/>
                </a:solidFill>
              </a:rPr>
              <a:t>mediante </a:t>
            </a:r>
            <a:r>
              <a:rPr lang="pt-BR" b="1" dirty="0">
                <a:solidFill>
                  <a:srgbClr val="002060"/>
                </a:solidFill>
              </a:rPr>
              <a:t>entendimento do objeto e do seu ambiente, inclusive do controle interno</a:t>
            </a:r>
            <a:r>
              <a:rPr lang="pt-BR" dirty="0">
                <a:solidFill>
                  <a:srgbClr val="002060"/>
                </a:solidFill>
              </a:rPr>
              <a:t>, destinada a</a:t>
            </a:r>
            <a:r>
              <a:rPr lang="pt-BR" dirty="0" smtClean="0">
                <a:solidFill>
                  <a:srgbClr val="002060"/>
                </a:solidFill>
              </a:rPr>
              <a:t>:</a:t>
            </a:r>
          </a:p>
          <a:p>
            <a:pPr marL="274320" indent="-27432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Levantar </a:t>
            </a:r>
            <a:r>
              <a:rPr lang="pt-BR" b="1" dirty="0">
                <a:solidFill>
                  <a:srgbClr val="002060"/>
                </a:solidFill>
              </a:rPr>
              <a:t>informações preliminares</a:t>
            </a:r>
          </a:p>
          <a:p>
            <a:pPr marL="548640" lvl="1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>
                <a:solidFill>
                  <a:srgbClr val="002060"/>
                </a:solidFill>
              </a:rPr>
              <a:t>Pesquisar/requisitar informações ou documentos que as contêm, para entender o negócio e o contexto das operações</a:t>
            </a:r>
            <a:r>
              <a:rPr lang="pt-BR" sz="2600" dirty="0" smtClean="0">
                <a:solidFill>
                  <a:srgbClr val="002060"/>
                </a:solidFill>
              </a:rPr>
              <a:t>.</a:t>
            </a:r>
          </a:p>
          <a:p>
            <a:pPr marL="548640" lvl="1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 smtClean="0">
                <a:solidFill>
                  <a:srgbClr val="002060"/>
                </a:solidFill>
              </a:rPr>
              <a:t>Missão, visão, Objetivos estratégicos, táticos, operacionais</a:t>
            </a:r>
          </a:p>
          <a:p>
            <a:pPr marL="548640" lvl="1"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>
                <a:solidFill>
                  <a:srgbClr val="002060"/>
                </a:solidFill>
              </a:rPr>
              <a:t>Trabalhos anteriores, base normativa</a:t>
            </a:r>
          </a:p>
          <a:p>
            <a:pPr marL="548640" lvl="1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 smtClean="0">
                <a:solidFill>
                  <a:srgbClr val="002060"/>
                </a:solidFill>
              </a:rPr>
              <a:t>Análise SWOT, DVR, Ishikawa, etc.</a:t>
            </a:r>
          </a:p>
        </p:txBody>
      </p:sp>
      <p:sp>
        <p:nvSpPr>
          <p:cNvPr id="4" name="Título 5"/>
          <p:cNvSpPr txBox="1">
            <a:spLocks/>
          </p:cNvSpPr>
          <p:nvPr/>
        </p:nvSpPr>
        <p:spPr bwMode="auto">
          <a:xfrm>
            <a:off x="911424" y="404664"/>
            <a:ext cx="1072919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Entendimento do objeto e do seu ambiente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0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51384" y="1196752"/>
            <a:ext cx="11089232" cy="4248472"/>
          </a:xfrm>
        </p:spPr>
        <p:txBody>
          <a:bodyPr/>
          <a:lstStyle/>
          <a:p>
            <a:pPr marL="274320" indent="-27432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b="1" dirty="0">
                <a:solidFill>
                  <a:srgbClr val="002060"/>
                </a:solidFill>
              </a:rPr>
              <a:t>Realizar procedimentos analíticos preliminares</a:t>
            </a:r>
          </a:p>
          <a:p>
            <a:pPr marL="548640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>
                <a:solidFill>
                  <a:srgbClr val="002060"/>
                </a:solidFill>
              </a:rPr>
              <a:t>Desenvolver expectativas por meio de analises quantitativas de informações históricas de atividades, resultados, indicadores, orçamento e outras.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274320" indent="-27432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Indagar à administração e a outros (5W2H)</a:t>
            </a:r>
          </a:p>
          <a:p>
            <a:pPr marL="548640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2600" dirty="0" smtClean="0">
                <a:solidFill>
                  <a:srgbClr val="002060"/>
                </a:solidFill>
              </a:rPr>
              <a:t>Desenvolver percepções em relação à atividade que será auditada (objetivos, riscos, aspectos de relevância).</a:t>
            </a:r>
          </a:p>
          <a:p>
            <a:pPr marL="274320" indent="-27432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b="1" dirty="0" smtClean="0">
                <a:solidFill>
                  <a:srgbClr val="002060"/>
                </a:solidFill>
              </a:rPr>
              <a:t>Observar e inspecionar operações e atividades</a:t>
            </a:r>
          </a:p>
          <a:p>
            <a:pPr marL="274320" indent="-27432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sz="2600" dirty="0" smtClean="0">
                <a:solidFill>
                  <a:srgbClr val="002060"/>
                </a:solidFill>
              </a:rPr>
              <a:t>Entender como as operações e as atividades são executadas e controladas.</a:t>
            </a:r>
            <a:endParaRPr lang="pt-BR" sz="2600" dirty="0">
              <a:solidFill>
                <a:srgbClr val="002060"/>
              </a:solidFill>
            </a:endParaRPr>
          </a:p>
        </p:txBody>
      </p:sp>
      <p:sp>
        <p:nvSpPr>
          <p:cNvPr id="4" name="Título 5"/>
          <p:cNvSpPr txBox="1">
            <a:spLocks/>
          </p:cNvSpPr>
          <p:nvPr/>
        </p:nvSpPr>
        <p:spPr bwMode="auto">
          <a:xfrm>
            <a:off x="911424" y="404664"/>
            <a:ext cx="8856984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6" name="Título 5"/>
          <p:cNvSpPr txBox="1">
            <a:spLocks/>
          </p:cNvSpPr>
          <p:nvPr/>
        </p:nvSpPr>
        <p:spPr bwMode="auto">
          <a:xfrm>
            <a:off x="911424" y="404664"/>
            <a:ext cx="1072919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Entendimento do objeto e do seu ambiente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92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551384" y="404664"/>
            <a:ext cx="11017223" cy="90816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Documentação do entendimento</a:t>
            </a:r>
            <a:b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</a:br>
            <a:r>
              <a:rPr lang="pt-BR" sz="2400" b="1" dirty="0">
                <a:solidFill>
                  <a:srgbClr val="002060"/>
                </a:solidFill>
                <a:latin typeface="+mj-lt"/>
              </a:rPr>
              <a:t>M</a:t>
            </a:r>
            <a:r>
              <a:rPr lang="pt-BR" sz="2400" b="1" dirty="0" smtClean="0">
                <a:solidFill>
                  <a:srgbClr val="002060"/>
                </a:solidFill>
                <a:latin typeface="+mj-lt"/>
              </a:rPr>
              <a:t>apa </a:t>
            </a:r>
            <a:r>
              <a:rPr lang="pt-BR" sz="2400" b="1" dirty="0">
                <a:solidFill>
                  <a:srgbClr val="002060"/>
                </a:solidFill>
                <a:latin typeface="+mj-lt"/>
              </a:rPr>
              <a:t>de processo</a:t>
            </a:r>
            <a:endParaRPr lang="pt-BR" sz="36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507" y="1628800"/>
            <a:ext cx="8784976" cy="3945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114300">
              <a:schemeClr val="accent1">
                <a:lumMod val="20000"/>
                <a:lumOff val="80000"/>
              </a:schemeClr>
            </a:inn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98604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551384" y="260648"/>
            <a:ext cx="11017223" cy="90816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Documentação do </a:t>
            </a: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entendimento</a:t>
            </a:r>
            <a:endParaRPr lang="pt-BR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51384" y="1484784"/>
            <a:ext cx="1152128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 fontAlgn="auto">
              <a:spcBef>
                <a:spcPts val="580"/>
              </a:spcBef>
              <a:spcAft>
                <a:spcPts val="600"/>
              </a:spcAft>
              <a:buClr>
                <a:srgbClr val="0F6FC6"/>
              </a:buClr>
              <a:buSzPct val="100000"/>
              <a:buFont typeface="Wingdings" pitchFamily="2" charset="2"/>
              <a:buChar char="§"/>
              <a:defRPr/>
            </a:pPr>
            <a:r>
              <a:rPr lang="pt-BR" sz="2800" dirty="0" smtClean="0">
                <a:solidFill>
                  <a:srgbClr val="002060"/>
                </a:solidFill>
                <a:latin typeface="Arial Narrow" pitchFamily="34" charset="0"/>
              </a:rPr>
              <a:t>Convém 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que um </a:t>
            </a: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Memorando Descritivo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 seja elaborado para descrever os elementos do processo referenciar os demais documentos utilizados  para registrar o entendimento do objeto:</a:t>
            </a:r>
            <a:endParaRPr lang="pt-BR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pPr marL="1005840" lvl="2" indent="-228600" algn="just" fontAlgn="auto">
              <a:spcBef>
                <a:spcPts val="370"/>
              </a:spcBef>
              <a:spcAft>
                <a:spcPts val="0"/>
              </a:spcAft>
              <a:buClr>
                <a:srgbClr val="C00000"/>
              </a:buClr>
              <a:buSzPct val="80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Mapa de Processo 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ou </a:t>
            </a: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Fluxograma </a:t>
            </a:r>
          </a:p>
          <a:p>
            <a:pPr marL="1005840" lvl="2" indent="-228600" algn="just" fontAlgn="auto">
              <a:spcBef>
                <a:spcPts val="370"/>
              </a:spcBef>
              <a:spcAft>
                <a:spcPts val="0"/>
              </a:spcAft>
              <a:buClr>
                <a:srgbClr val="C00000"/>
              </a:buClr>
              <a:buSzPct val="80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Matriz SWOT 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e </a:t>
            </a:r>
            <a:r>
              <a:rPr lang="pt-BR" sz="2800" b="1" dirty="0" smtClean="0">
                <a:solidFill>
                  <a:srgbClr val="002060"/>
                </a:solidFill>
                <a:latin typeface="Arial Narrow" pitchFamily="34" charset="0"/>
              </a:rPr>
              <a:t>DVR</a:t>
            </a:r>
            <a:endParaRPr lang="pt-BR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pPr marL="1005840" lvl="2" indent="-228600" algn="just" fontAlgn="auto">
              <a:spcBef>
                <a:spcPts val="370"/>
              </a:spcBef>
              <a:spcAft>
                <a:spcPts val="600"/>
              </a:spcAft>
              <a:buClr>
                <a:srgbClr val="C00000"/>
              </a:buClr>
              <a:buSzPct val="80000"/>
              <a:buFont typeface="Wingdings" pitchFamily="2" charset="2"/>
              <a:buChar char="ü"/>
              <a:defRPr/>
            </a:pP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QACI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, se aplicado, e resumo avaliativo do controle interno</a:t>
            </a:r>
          </a:p>
          <a:p>
            <a:pPr marL="274320" indent="-274320" algn="just" fontAlgn="auto">
              <a:spcBef>
                <a:spcPts val="580"/>
              </a:spcBef>
              <a:spcAft>
                <a:spcPts val="600"/>
              </a:spcAft>
              <a:buClr>
                <a:srgbClr val="0F6FC6"/>
              </a:buClr>
              <a:buSzPct val="100000"/>
              <a:buFont typeface="Wingdings" pitchFamily="2" charset="2"/>
              <a:buChar char="§"/>
              <a:defRPr/>
            </a:pP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Na fase de relatório o memorando descritivo, revisado após a fase de execução, comporá a seção </a:t>
            </a: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Visão Geral do Objeto</a:t>
            </a:r>
            <a:r>
              <a:rPr lang="pt-BR" sz="2800" dirty="0">
                <a:solidFill>
                  <a:srgbClr val="002060"/>
                </a:solidFill>
                <a:latin typeface="Arial Narrow" pitchFamily="34" charset="0"/>
              </a:rPr>
              <a:t> do relatório da auditoria.</a:t>
            </a:r>
          </a:p>
        </p:txBody>
      </p:sp>
    </p:spTree>
    <p:extLst>
      <p:ext uri="{BB962C8B-B14F-4D97-AF65-F5344CB8AC3E}">
        <p14:creationId xmlns:p14="http://schemas.microsoft.com/office/powerpoint/2010/main" val="28988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343473" y="1805783"/>
            <a:ext cx="8496944" cy="1983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1343472" y="1733551"/>
            <a:ext cx="9793088" cy="4287737"/>
          </a:xfrm>
        </p:spPr>
        <p:txBody>
          <a:bodyPr>
            <a:normAutofit fontScale="92500" lnSpcReduction="20000"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Identificação dos riscos inerentes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Análise dos riscos inerentes (RI = I x P)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Identificação dos controles que mitigam os riscos inerentes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Avaliação do desenho dos controles e dos riscos residuais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Elaboração do Programa de Auditoria Baseado em Risco</a:t>
            </a:r>
          </a:p>
          <a:p>
            <a:pPr marL="731520" lvl="1" indent="-2160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pt-BR" sz="2200" dirty="0">
                <a:solidFill>
                  <a:srgbClr val="002060"/>
                </a:solidFill>
              </a:rPr>
              <a:t>Procedimentos de auditoria (testes de controles e </a:t>
            </a:r>
            <a:r>
              <a:rPr lang="pt-BR" sz="2200" dirty="0" smtClean="0">
                <a:solidFill>
                  <a:srgbClr val="002060"/>
                </a:solidFill>
              </a:rPr>
              <a:t>testes substantivos</a:t>
            </a:r>
            <a:r>
              <a:rPr lang="pt-BR" sz="2200" dirty="0">
                <a:solidFill>
                  <a:srgbClr val="002060"/>
                </a:solidFill>
              </a:rPr>
              <a:t>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Fase Execução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Fase Relatório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23392" y="404813"/>
            <a:ext cx="10945216" cy="1008062"/>
          </a:xfrm>
        </p:spPr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b="1" spc="150" dirty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Elaboração da Matriz de Avaliação de Riscos</a:t>
            </a:r>
          </a:p>
        </p:txBody>
      </p:sp>
      <p:sp>
        <p:nvSpPr>
          <p:cNvPr id="5" name="Retângulo 4"/>
          <p:cNvSpPr/>
          <p:nvPr/>
        </p:nvSpPr>
        <p:spPr>
          <a:xfrm>
            <a:off x="9840417" y="1805783"/>
            <a:ext cx="1296143" cy="1983258"/>
          </a:xfrm>
          <a:prstGeom prst="rect">
            <a:avLst/>
          </a:prstGeom>
          <a:solidFill>
            <a:srgbClr val="0051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prstClr val="white"/>
                </a:solidFill>
              </a:rPr>
              <a:t>Matriz de </a:t>
            </a:r>
            <a:r>
              <a:rPr lang="pt-BR" dirty="0" smtClean="0">
                <a:solidFill>
                  <a:prstClr val="white"/>
                </a:solidFill>
              </a:rPr>
              <a:t>Avaliação </a:t>
            </a:r>
            <a:r>
              <a:rPr lang="pt-BR" dirty="0">
                <a:solidFill>
                  <a:prstClr val="white"/>
                </a:solidFill>
              </a:rPr>
              <a:t>de Riscos</a:t>
            </a:r>
          </a:p>
        </p:txBody>
      </p:sp>
    </p:spTree>
    <p:extLst>
      <p:ext uri="{BB962C8B-B14F-4D97-AF65-F5344CB8AC3E}">
        <p14:creationId xmlns:p14="http://schemas.microsoft.com/office/powerpoint/2010/main" val="223057790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Identificação dos riscos inerentes</a:t>
            </a:r>
            <a:endParaRPr lang="pt-BR" sz="3600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Espaço Reservado para Conteúdo 2"/>
          <p:cNvSpPr>
            <a:spLocks noGrp="1"/>
          </p:cNvSpPr>
          <p:nvPr>
            <p:ph idx="1"/>
          </p:nvPr>
        </p:nvSpPr>
        <p:spPr>
          <a:xfrm>
            <a:off x="1992314" y="1557338"/>
            <a:ext cx="8207375" cy="45259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2000" dirty="0" smtClean="0"/>
              <a:t>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2000" dirty="0"/>
              <a:t> </a:t>
            </a:r>
            <a:r>
              <a:rPr lang="pt-BR" altLang="pt-BR" sz="2000" dirty="0" smtClean="0"/>
              <a:t>     Matriz de Avaliação do Riscos</a:t>
            </a:r>
            <a:endParaRPr lang="pt-BR" altLang="pt-BR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BR" altLang="pt-BR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</a:t>
            </a:r>
          </a:p>
        </p:txBody>
      </p:sp>
      <p:grpSp>
        <p:nvGrpSpPr>
          <p:cNvPr id="3" name="Grupo 17"/>
          <p:cNvGrpSpPr>
            <a:grpSpLocks/>
          </p:cNvGrpSpPr>
          <p:nvPr/>
        </p:nvGrpSpPr>
        <p:grpSpPr bwMode="auto">
          <a:xfrm>
            <a:off x="2424113" y="2565401"/>
            <a:ext cx="7416800" cy="3095625"/>
            <a:chOff x="899592" y="2564904"/>
            <a:chExt cx="7416824" cy="3096344"/>
          </a:xfrm>
        </p:grpSpPr>
        <p:sp>
          <p:nvSpPr>
            <p:cNvPr id="19" name="Fluxograma: Processo 18"/>
            <p:cNvSpPr/>
            <p:nvPr/>
          </p:nvSpPr>
          <p:spPr>
            <a:xfrm>
              <a:off x="3635896" y="2564904"/>
              <a:ext cx="864096" cy="360040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Avaliação RI</a:t>
              </a:r>
            </a:p>
          </p:txBody>
        </p:sp>
        <p:sp>
          <p:nvSpPr>
            <p:cNvPr id="20" name="Fluxograma: Processo 19"/>
            <p:cNvSpPr/>
            <p:nvPr/>
          </p:nvSpPr>
          <p:spPr>
            <a:xfrm>
              <a:off x="3635896" y="3284984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" name="Fluxograma: Processo 20"/>
            <p:cNvSpPr/>
            <p:nvPr/>
          </p:nvSpPr>
          <p:spPr>
            <a:xfrm>
              <a:off x="3635896" y="35730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2" name="Fluxograma: Processo 21"/>
            <p:cNvSpPr/>
            <p:nvPr/>
          </p:nvSpPr>
          <p:spPr>
            <a:xfrm>
              <a:off x="3635896" y="393305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3" name="Fluxograma: Processo 22"/>
            <p:cNvSpPr/>
            <p:nvPr/>
          </p:nvSpPr>
          <p:spPr>
            <a:xfrm>
              <a:off x="3635896" y="429309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4" name="Fluxograma: Processo 23"/>
            <p:cNvSpPr/>
            <p:nvPr/>
          </p:nvSpPr>
          <p:spPr>
            <a:xfrm>
              <a:off x="3635896" y="465313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5" name="Fluxograma: Processo 24"/>
            <p:cNvSpPr/>
            <p:nvPr/>
          </p:nvSpPr>
          <p:spPr>
            <a:xfrm>
              <a:off x="3635896" y="501317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6" name="Fluxograma: Processo 25"/>
            <p:cNvSpPr/>
            <p:nvPr/>
          </p:nvSpPr>
          <p:spPr>
            <a:xfrm>
              <a:off x="3635896" y="53732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7" name="Fluxograma: Processo 26"/>
            <p:cNvSpPr/>
            <p:nvPr/>
          </p:nvSpPr>
          <p:spPr>
            <a:xfrm>
              <a:off x="4572000" y="2564904"/>
              <a:ext cx="792088" cy="360040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100" dirty="0" smtClean="0">
                  <a:solidFill>
                    <a:srgbClr val="C0C0C0"/>
                  </a:solidFill>
                </a:rPr>
                <a:t>Respostas</a:t>
              </a:r>
              <a:endParaRPr lang="pt-BR" sz="1100" dirty="0">
                <a:solidFill>
                  <a:srgbClr val="C0C0C0"/>
                </a:solidFill>
              </a:endParaRPr>
            </a:p>
          </p:txBody>
        </p:sp>
        <p:sp>
          <p:nvSpPr>
            <p:cNvPr id="28" name="Fluxograma: Processo 27"/>
            <p:cNvSpPr/>
            <p:nvPr/>
          </p:nvSpPr>
          <p:spPr>
            <a:xfrm>
              <a:off x="4572000" y="3284984"/>
              <a:ext cx="792088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9" name="Fluxograma: Processo 28"/>
            <p:cNvSpPr/>
            <p:nvPr/>
          </p:nvSpPr>
          <p:spPr>
            <a:xfrm>
              <a:off x="4572000" y="3573016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0" name="Fluxograma: Processo 29"/>
            <p:cNvSpPr/>
            <p:nvPr/>
          </p:nvSpPr>
          <p:spPr>
            <a:xfrm>
              <a:off x="4572000" y="3942581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1" name="Fluxograma: Processo 30"/>
            <p:cNvSpPr/>
            <p:nvPr/>
          </p:nvSpPr>
          <p:spPr>
            <a:xfrm>
              <a:off x="4572000" y="4293096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2" name="Fluxograma: Processo 31"/>
            <p:cNvSpPr/>
            <p:nvPr/>
          </p:nvSpPr>
          <p:spPr>
            <a:xfrm>
              <a:off x="4572000" y="4653136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3" name="Fluxograma: Processo 32"/>
            <p:cNvSpPr/>
            <p:nvPr/>
          </p:nvSpPr>
          <p:spPr>
            <a:xfrm>
              <a:off x="4572000" y="5013176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4" name="Fluxograma: Processo 33"/>
            <p:cNvSpPr/>
            <p:nvPr/>
          </p:nvSpPr>
          <p:spPr>
            <a:xfrm>
              <a:off x="4572000" y="5373216"/>
              <a:ext cx="792088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5" name="Fluxograma: Processo 34"/>
            <p:cNvSpPr/>
            <p:nvPr/>
          </p:nvSpPr>
          <p:spPr>
            <a:xfrm>
              <a:off x="5436096" y="2564904"/>
              <a:ext cx="864096" cy="360040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Avaliação CI</a:t>
              </a:r>
            </a:p>
          </p:txBody>
        </p:sp>
        <p:sp>
          <p:nvSpPr>
            <p:cNvPr id="36" name="Fluxograma: Processo 35"/>
            <p:cNvSpPr/>
            <p:nvPr/>
          </p:nvSpPr>
          <p:spPr>
            <a:xfrm>
              <a:off x="5436096" y="3284984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7" name="Fluxograma: Processo 36"/>
            <p:cNvSpPr/>
            <p:nvPr/>
          </p:nvSpPr>
          <p:spPr>
            <a:xfrm>
              <a:off x="5436096" y="35730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8" name="Fluxograma: Processo 37"/>
            <p:cNvSpPr/>
            <p:nvPr/>
          </p:nvSpPr>
          <p:spPr>
            <a:xfrm>
              <a:off x="5436096" y="393305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9" name="Fluxograma: Processo 38"/>
            <p:cNvSpPr/>
            <p:nvPr/>
          </p:nvSpPr>
          <p:spPr>
            <a:xfrm>
              <a:off x="5436096" y="429309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0" name="Fluxograma: Processo 39"/>
            <p:cNvSpPr/>
            <p:nvPr/>
          </p:nvSpPr>
          <p:spPr>
            <a:xfrm>
              <a:off x="5436096" y="465313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1" name="Fluxograma: Processo 40"/>
            <p:cNvSpPr/>
            <p:nvPr/>
          </p:nvSpPr>
          <p:spPr>
            <a:xfrm>
              <a:off x="5436096" y="501317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2" name="Fluxograma: Processo 41"/>
            <p:cNvSpPr/>
            <p:nvPr/>
          </p:nvSpPr>
          <p:spPr>
            <a:xfrm>
              <a:off x="5436096" y="53732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3" name="Fluxograma: Processo 42"/>
            <p:cNvSpPr/>
            <p:nvPr/>
          </p:nvSpPr>
          <p:spPr>
            <a:xfrm>
              <a:off x="6372200" y="2564904"/>
              <a:ext cx="864096" cy="360040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Risco Residual</a:t>
              </a:r>
            </a:p>
          </p:txBody>
        </p:sp>
        <p:sp>
          <p:nvSpPr>
            <p:cNvPr id="44" name="Fluxograma: Processo 43"/>
            <p:cNvSpPr/>
            <p:nvPr/>
          </p:nvSpPr>
          <p:spPr>
            <a:xfrm>
              <a:off x="6372200" y="3284984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5" name="Fluxograma: Processo 44"/>
            <p:cNvSpPr/>
            <p:nvPr/>
          </p:nvSpPr>
          <p:spPr>
            <a:xfrm>
              <a:off x="6372200" y="35730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6" name="Fluxograma: Processo 45"/>
            <p:cNvSpPr/>
            <p:nvPr/>
          </p:nvSpPr>
          <p:spPr>
            <a:xfrm>
              <a:off x="6372200" y="3942581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7" name="Fluxograma: Processo 46"/>
            <p:cNvSpPr/>
            <p:nvPr/>
          </p:nvSpPr>
          <p:spPr>
            <a:xfrm>
              <a:off x="6372200" y="429309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8" name="Fluxograma: Processo 47"/>
            <p:cNvSpPr/>
            <p:nvPr/>
          </p:nvSpPr>
          <p:spPr>
            <a:xfrm>
              <a:off x="6372200" y="465313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9" name="Fluxograma: Processo 48"/>
            <p:cNvSpPr/>
            <p:nvPr/>
          </p:nvSpPr>
          <p:spPr>
            <a:xfrm>
              <a:off x="6372200" y="501317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0" name="Fluxograma: Processo 49"/>
            <p:cNvSpPr/>
            <p:nvPr/>
          </p:nvSpPr>
          <p:spPr>
            <a:xfrm>
              <a:off x="6372200" y="5373216"/>
              <a:ext cx="864096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1" name="Fluxograma: Processo 50"/>
            <p:cNvSpPr/>
            <p:nvPr/>
          </p:nvSpPr>
          <p:spPr>
            <a:xfrm>
              <a:off x="7308304" y="2564904"/>
              <a:ext cx="1008112" cy="360040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Referência</a:t>
              </a:r>
            </a:p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Teste de CI</a:t>
              </a:r>
            </a:p>
          </p:txBody>
        </p:sp>
        <p:sp>
          <p:nvSpPr>
            <p:cNvPr id="52" name="Fluxograma: Processo 51"/>
            <p:cNvSpPr/>
            <p:nvPr/>
          </p:nvSpPr>
          <p:spPr>
            <a:xfrm>
              <a:off x="7308304" y="3284984"/>
              <a:ext cx="1008112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3" name="Fluxograma: Processo 52"/>
            <p:cNvSpPr/>
            <p:nvPr/>
          </p:nvSpPr>
          <p:spPr>
            <a:xfrm>
              <a:off x="7308304" y="357301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4" name="Fluxograma: Processo 53"/>
            <p:cNvSpPr/>
            <p:nvPr/>
          </p:nvSpPr>
          <p:spPr>
            <a:xfrm>
              <a:off x="7308304" y="393305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5" name="Fluxograma: Processo 54"/>
            <p:cNvSpPr/>
            <p:nvPr/>
          </p:nvSpPr>
          <p:spPr>
            <a:xfrm>
              <a:off x="7308304" y="429309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6" name="Fluxograma: Processo 55"/>
            <p:cNvSpPr/>
            <p:nvPr/>
          </p:nvSpPr>
          <p:spPr>
            <a:xfrm>
              <a:off x="7308304" y="465313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7" name="Fluxograma: Processo 56"/>
            <p:cNvSpPr/>
            <p:nvPr/>
          </p:nvSpPr>
          <p:spPr>
            <a:xfrm>
              <a:off x="7308304" y="501317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8" name="Fluxograma: Processo 57"/>
            <p:cNvSpPr/>
            <p:nvPr/>
          </p:nvSpPr>
          <p:spPr>
            <a:xfrm>
              <a:off x="7308304" y="5373216"/>
              <a:ext cx="1008112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9" name="Fluxograma: Processo 58"/>
            <p:cNvSpPr/>
            <p:nvPr/>
          </p:nvSpPr>
          <p:spPr>
            <a:xfrm>
              <a:off x="899592" y="2564904"/>
              <a:ext cx="936104" cy="3096344"/>
            </a:xfrm>
            <a:prstGeom prst="flowChartProcess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eaLnBrk="1" hangingPunct="1">
                <a:defRPr/>
              </a:pPr>
              <a:r>
                <a:rPr lang="pt-BR" sz="3600" dirty="0"/>
                <a:t>Objetivo</a:t>
              </a:r>
            </a:p>
          </p:txBody>
        </p:sp>
        <p:sp>
          <p:nvSpPr>
            <p:cNvPr id="60" name="Retângulo 59"/>
            <p:cNvSpPr/>
            <p:nvPr/>
          </p:nvSpPr>
          <p:spPr>
            <a:xfrm>
              <a:off x="1907704" y="2564904"/>
              <a:ext cx="936104" cy="93610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dirty="0">
                  <a:solidFill>
                    <a:schemeClr val="tx1"/>
                  </a:solidFill>
                </a:rPr>
                <a:t>Fase 1</a:t>
              </a:r>
            </a:p>
          </p:txBody>
        </p:sp>
        <p:sp>
          <p:nvSpPr>
            <p:cNvPr id="61" name="Retângulo 60"/>
            <p:cNvSpPr/>
            <p:nvPr/>
          </p:nvSpPr>
          <p:spPr>
            <a:xfrm>
              <a:off x="1907704" y="3573016"/>
              <a:ext cx="936104" cy="1008112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dirty="0">
                  <a:solidFill>
                    <a:schemeClr val="tx1"/>
                  </a:solidFill>
                </a:rPr>
                <a:t>Fase 2</a:t>
              </a:r>
            </a:p>
          </p:txBody>
        </p:sp>
        <p:sp>
          <p:nvSpPr>
            <p:cNvPr id="62" name="Fluxograma: Processo 61"/>
            <p:cNvSpPr/>
            <p:nvPr/>
          </p:nvSpPr>
          <p:spPr>
            <a:xfrm>
              <a:off x="1907704" y="4653136"/>
              <a:ext cx="936104" cy="1008112"/>
            </a:xfrm>
            <a:prstGeom prst="flowChartProcess">
              <a:avLst/>
            </a:prstGeom>
          </p:spPr>
          <p:style>
            <a:lnRef idx="0">
              <a:schemeClr val="accent5"/>
            </a:lnRef>
            <a:fillRef idx="1002">
              <a:schemeClr val="dk2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dirty="0">
                  <a:solidFill>
                    <a:schemeClr val="tx1"/>
                  </a:solidFill>
                </a:rPr>
                <a:t>Fase n</a:t>
              </a:r>
            </a:p>
          </p:txBody>
        </p:sp>
        <p:sp>
          <p:nvSpPr>
            <p:cNvPr id="63" name="Fluxograma: Processo 62"/>
            <p:cNvSpPr/>
            <p:nvPr/>
          </p:nvSpPr>
          <p:spPr>
            <a:xfrm>
              <a:off x="3635896" y="2996952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65" name="Fluxograma: Processo 64"/>
            <p:cNvSpPr/>
            <p:nvPr/>
          </p:nvSpPr>
          <p:spPr>
            <a:xfrm>
              <a:off x="4572000" y="2996952"/>
              <a:ext cx="792088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66" name="Fluxograma: Processo 65"/>
            <p:cNvSpPr/>
            <p:nvPr/>
          </p:nvSpPr>
          <p:spPr>
            <a:xfrm>
              <a:off x="5436096" y="2996952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67" name="Fluxograma: Processo 66"/>
            <p:cNvSpPr/>
            <p:nvPr/>
          </p:nvSpPr>
          <p:spPr>
            <a:xfrm>
              <a:off x="6372200" y="2996952"/>
              <a:ext cx="864096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ln>
              <a:noFill/>
            </a:ln>
            <a:effectLst>
              <a:outerShdw blurRad="50800" dist="50800" dir="5400000" sx="102000" sy="102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68" name="Fluxograma: Processo 67"/>
            <p:cNvSpPr/>
            <p:nvPr/>
          </p:nvSpPr>
          <p:spPr>
            <a:xfrm>
              <a:off x="7308304" y="2996952"/>
              <a:ext cx="1008112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69" name="Fluxograma: Processo 68"/>
            <p:cNvSpPr/>
            <p:nvPr/>
          </p:nvSpPr>
          <p:spPr>
            <a:xfrm>
              <a:off x="2915816" y="2564904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rgbClr val="C0C0C0"/>
                  </a:solidFill>
                </a:rPr>
                <a:t>Riscos</a:t>
              </a:r>
            </a:p>
          </p:txBody>
        </p:sp>
        <p:sp>
          <p:nvSpPr>
            <p:cNvPr id="70" name="Fluxograma: Processo 69"/>
            <p:cNvSpPr/>
            <p:nvPr/>
          </p:nvSpPr>
          <p:spPr>
            <a:xfrm>
              <a:off x="2915816" y="3284984"/>
              <a:ext cx="648071" cy="216024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1" name="Fluxograma: Processo 70"/>
            <p:cNvSpPr/>
            <p:nvPr/>
          </p:nvSpPr>
          <p:spPr>
            <a:xfrm>
              <a:off x="2915816" y="357301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2" name="Fluxograma: Processo 71"/>
            <p:cNvSpPr/>
            <p:nvPr/>
          </p:nvSpPr>
          <p:spPr>
            <a:xfrm>
              <a:off x="2915816" y="393305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3" name="Fluxograma: Processo 72"/>
            <p:cNvSpPr/>
            <p:nvPr/>
          </p:nvSpPr>
          <p:spPr>
            <a:xfrm>
              <a:off x="2915816" y="429309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4" name="Fluxograma: Processo 73"/>
            <p:cNvSpPr/>
            <p:nvPr/>
          </p:nvSpPr>
          <p:spPr>
            <a:xfrm>
              <a:off x="2915816" y="465313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5" name="Fluxograma: Processo 74"/>
            <p:cNvSpPr/>
            <p:nvPr/>
          </p:nvSpPr>
          <p:spPr>
            <a:xfrm>
              <a:off x="2915816" y="2924944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6" name="Fluxograma: Processo 75"/>
            <p:cNvSpPr/>
            <p:nvPr/>
          </p:nvSpPr>
          <p:spPr>
            <a:xfrm>
              <a:off x="2915816" y="501317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77" name="Fluxograma: Processo 76"/>
            <p:cNvSpPr/>
            <p:nvPr/>
          </p:nvSpPr>
          <p:spPr>
            <a:xfrm>
              <a:off x="2915816" y="5373216"/>
              <a:ext cx="648071" cy="288032"/>
            </a:xfrm>
            <a:prstGeom prst="flowChartProcess">
              <a:avLst/>
            </a:prstGeom>
            <a:solidFill>
              <a:schemeClr val="bg2">
                <a:lumMod val="25000"/>
                <a:alpha val="10000"/>
              </a:schemeClr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</p:grpSp>
      <p:sp>
        <p:nvSpPr>
          <p:cNvPr id="9" name="Fluxograma: Processo 8"/>
          <p:cNvSpPr/>
          <p:nvPr/>
        </p:nvSpPr>
        <p:spPr>
          <a:xfrm>
            <a:off x="4439817" y="2564904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>
                <a:solidFill>
                  <a:schemeClr val="tx1"/>
                </a:solidFill>
              </a:rPr>
              <a:t>Riscos</a:t>
            </a:r>
          </a:p>
        </p:txBody>
      </p:sp>
      <p:sp>
        <p:nvSpPr>
          <p:cNvPr id="10" name="Fluxograma: Processo 9"/>
          <p:cNvSpPr/>
          <p:nvPr/>
        </p:nvSpPr>
        <p:spPr>
          <a:xfrm>
            <a:off x="4439817" y="3284984"/>
            <a:ext cx="648071" cy="216024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1" name="Fluxograma: Processo 10"/>
          <p:cNvSpPr/>
          <p:nvPr/>
        </p:nvSpPr>
        <p:spPr>
          <a:xfrm>
            <a:off x="4439817" y="357301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2" name="Fluxograma: Processo 11"/>
          <p:cNvSpPr/>
          <p:nvPr/>
        </p:nvSpPr>
        <p:spPr>
          <a:xfrm>
            <a:off x="4439817" y="393305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3" name="Fluxograma: Processo 12"/>
          <p:cNvSpPr/>
          <p:nvPr/>
        </p:nvSpPr>
        <p:spPr>
          <a:xfrm>
            <a:off x="4439817" y="429309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4" name="Fluxograma: Processo 13"/>
          <p:cNvSpPr/>
          <p:nvPr/>
        </p:nvSpPr>
        <p:spPr>
          <a:xfrm>
            <a:off x="4439817" y="465313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5" name="Fluxograma: Processo 14"/>
          <p:cNvSpPr/>
          <p:nvPr/>
        </p:nvSpPr>
        <p:spPr>
          <a:xfrm>
            <a:off x="4439817" y="2924944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400" dirty="0"/>
          </a:p>
        </p:txBody>
      </p:sp>
      <p:sp>
        <p:nvSpPr>
          <p:cNvPr id="16" name="Fluxograma: Processo 15"/>
          <p:cNvSpPr/>
          <p:nvPr/>
        </p:nvSpPr>
        <p:spPr>
          <a:xfrm>
            <a:off x="4439817" y="501317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7" name="Fluxograma: Processo 16"/>
          <p:cNvSpPr/>
          <p:nvPr/>
        </p:nvSpPr>
        <p:spPr>
          <a:xfrm>
            <a:off x="4439817" y="5373216"/>
            <a:ext cx="648071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64" name="Chave direita 63"/>
          <p:cNvSpPr/>
          <p:nvPr/>
        </p:nvSpPr>
        <p:spPr>
          <a:xfrm>
            <a:off x="4686300" y="2420938"/>
            <a:ext cx="863600" cy="3384550"/>
          </a:xfrm>
          <a:prstGeom prst="rightBrace">
            <a:avLst>
              <a:gd name="adj1" fmla="val 8333"/>
              <a:gd name="adj2" fmla="val 452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78" name="CaixaDeTexto 77"/>
          <p:cNvSpPr txBox="1">
            <a:spLocks noChangeArrowheads="1"/>
          </p:cNvSpPr>
          <p:nvPr/>
        </p:nvSpPr>
        <p:spPr bwMode="auto">
          <a:xfrm>
            <a:off x="5613401" y="3760788"/>
            <a:ext cx="2447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panose="020B0604020202020204" pitchFamily="34" charset="0"/>
              </a:rPr>
              <a:t>Identificar riscos</a:t>
            </a:r>
          </a:p>
        </p:txBody>
      </p:sp>
    </p:spTree>
    <p:extLst>
      <p:ext uri="{BB962C8B-B14F-4D97-AF65-F5344CB8AC3E}">
        <p14:creationId xmlns:p14="http://schemas.microsoft.com/office/powerpoint/2010/main" val="117700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3302812" y="357101"/>
            <a:ext cx="5709704" cy="6478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Componentes do risco</a:t>
            </a:r>
          </a:p>
        </p:txBody>
      </p:sp>
      <p:graphicFrame>
        <p:nvGraphicFramePr>
          <p:cNvPr id="12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008466"/>
              </p:ext>
            </p:extLst>
          </p:nvPr>
        </p:nvGraphicFramePr>
        <p:xfrm>
          <a:off x="2042864" y="2621632"/>
          <a:ext cx="8229600" cy="3399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Seta para baixo 12"/>
          <p:cNvSpPr/>
          <p:nvPr/>
        </p:nvSpPr>
        <p:spPr>
          <a:xfrm>
            <a:off x="2196852" y="1484437"/>
            <a:ext cx="7848600" cy="1008062"/>
          </a:xfrm>
          <a:prstGeom prst="downArrow">
            <a:avLst/>
          </a:prstGeom>
          <a:solidFill>
            <a:srgbClr val="002060"/>
          </a:solidFill>
          <a:ln w="25400" cap="flat" cmpd="sng" algn="ctr">
            <a:solidFill>
              <a:srgbClr val="000099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kern="0" dirty="0">
                <a:solidFill>
                  <a:prstClr val="white"/>
                </a:solidFill>
                <a:latin typeface="Arial Narrow"/>
              </a:rPr>
              <a:t>RISCO</a:t>
            </a:r>
          </a:p>
        </p:txBody>
      </p:sp>
      <p:sp>
        <p:nvSpPr>
          <p:cNvPr id="14" name="Seta para a direita 13"/>
          <p:cNvSpPr/>
          <p:nvPr/>
        </p:nvSpPr>
        <p:spPr>
          <a:xfrm>
            <a:off x="4422528" y="2924299"/>
            <a:ext cx="511175" cy="433388"/>
          </a:xfrm>
          <a:prstGeom prst="rightArrow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7230815" y="2924299"/>
            <a:ext cx="511175" cy="433388"/>
          </a:xfrm>
          <a:prstGeom prst="rightArrow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prstClr val="white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8178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9536" y="404814"/>
            <a:ext cx="8153400" cy="7207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>
                <a:solidFill>
                  <a:srgbClr val="FF0000"/>
                </a:solidFill>
              </a:rPr>
              <a:t>Causa</a:t>
            </a:r>
            <a:r>
              <a:rPr lang="pt-BR" b="1" dirty="0" smtClean="0">
                <a:solidFill>
                  <a:srgbClr val="002060"/>
                </a:solidFill>
              </a:rPr>
              <a:t> </a:t>
            </a:r>
            <a:r>
              <a:rPr lang="pt-BR" b="1" dirty="0">
                <a:solidFill>
                  <a:srgbClr val="002060"/>
                </a:solidFill>
              </a:rPr>
              <a:t>= fonte + vulnerabilidade</a:t>
            </a:r>
          </a:p>
        </p:txBody>
      </p:sp>
      <p:sp>
        <p:nvSpPr>
          <p:cNvPr id="81922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51384" y="1268760"/>
            <a:ext cx="11161240" cy="4878387"/>
          </a:xfrm>
        </p:spPr>
        <p:txBody>
          <a:bodyPr/>
          <a:lstStyle/>
          <a:p>
            <a:pPr>
              <a:buSzPct val="100000"/>
              <a:buFont typeface="Wingdings" pitchFamily="2" charset="2"/>
              <a:buChar char="§"/>
            </a:pPr>
            <a:r>
              <a:rPr lang="pt-BR" sz="2800" b="1" dirty="0">
                <a:solidFill>
                  <a:srgbClr val="FF0000"/>
                </a:solidFill>
              </a:rPr>
              <a:t>Fonte de risco: </a:t>
            </a:r>
            <a:r>
              <a:rPr lang="pt-BR" sz="2800" dirty="0">
                <a:solidFill>
                  <a:srgbClr val="002060"/>
                </a:solidFill>
              </a:rPr>
              <a:t>elemento que, individualmente ou combinado, tem o potencial intrínseco para dar origem ao risco:</a:t>
            </a:r>
          </a:p>
          <a:p>
            <a:pPr lvl="1"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Pessoas</a:t>
            </a:r>
          </a:p>
          <a:p>
            <a:pPr lvl="1"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Processos </a:t>
            </a:r>
          </a:p>
          <a:p>
            <a:pPr lvl="1"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Sistemas</a:t>
            </a:r>
          </a:p>
          <a:p>
            <a:pPr lvl="1"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Infraestrutura física/organizacional</a:t>
            </a:r>
          </a:p>
          <a:p>
            <a:pPr lvl="1"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Tecnologia [de produto ou de produção] 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 smtClean="0">
                <a:solidFill>
                  <a:srgbClr val="002060"/>
                </a:solidFill>
              </a:rPr>
              <a:t>Eventos externos (não gerenciáveis)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pt-BR" sz="2800" b="1" dirty="0">
                <a:solidFill>
                  <a:srgbClr val="FF0000"/>
                </a:solidFill>
              </a:rPr>
              <a:t>Vulnerabilidade: </a:t>
            </a:r>
            <a:r>
              <a:rPr lang="pt-BR" sz="2800" dirty="0">
                <a:solidFill>
                  <a:srgbClr val="002060"/>
                </a:solidFill>
              </a:rPr>
              <a:t>inexistência/falta, inadequação, insuficiência associada a uma fonte de risco.</a:t>
            </a:r>
          </a:p>
        </p:txBody>
      </p:sp>
    </p:spTree>
    <p:extLst>
      <p:ext uri="{BB962C8B-B14F-4D97-AF65-F5344CB8AC3E}">
        <p14:creationId xmlns:p14="http://schemas.microsoft.com/office/powerpoint/2010/main" val="566884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ítulo 2"/>
          <p:cNvSpPr>
            <a:spLocks noGrp="1"/>
          </p:cNvSpPr>
          <p:nvPr>
            <p:ph type="title"/>
          </p:nvPr>
        </p:nvSpPr>
        <p:spPr>
          <a:xfrm>
            <a:off x="2043560" y="332656"/>
            <a:ext cx="8516936" cy="72008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Sintaxe para descrição de um risco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sz="quarter" idx="1"/>
          </p:nvPr>
        </p:nvSpPr>
        <p:spPr>
          <a:xfrm>
            <a:off x="911424" y="1268414"/>
            <a:ext cx="10513168" cy="5184923"/>
          </a:xfrm>
        </p:spPr>
        <p:txBody>
          <a:bodyPr>
            <a:noAutofit/>
          </a:bodyPr>
          <a:lstStyle/>
          <a:p>
            <a:pPr marL="0" indent="0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  <a:buSzPct val="70000"/>
              <a:buNone/>
              <a:defRPr/>
            </a:pPr>
            <a:r>
              <a:rPr lang="pt-BR" sz="2400" dirty="0">
                <a:solidFill>
                  <a:srgbClr val="C00000"/>
                </a:solidFill>
                <a:latin typeface="Arial Narrow" pitchFamily="34" charset="0"/>
              </a:rPr>
              <a:t>Devido 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pt-BR" sz="2400" dirty="0">
                <a:solidFill>
                  <a:srgbClr val="0000FF"/>
                </a:solidFill>
                <a:latin typeface="Arial Narrow" pitchFamily="34" charset="0"/>
              </a:rPr>
              <a:t>&lt;CAUSA ou FATOR DE RISCO = Fonte + Vulnerabilidade&gt;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pt-BR" sz="2400" dirty="0">
                <a:solidFill>
                  <a:srgbClr val="C00000"/>
                </a:solidFill>
                <a:latin typeface="Arial Narrow" pitchFamily="34" charset="0"/>
              </a:rPr>
              <a:t>poderá acontecer </a:t>
            </a:r>
            <a:r>
              <a:rPr lang="pt-BR" sz="2400" dirty="0">
                <a:solidFill>
                  <a:srgbClr val="0000FF"/>
                </a:solidFill>
                <a:latin typeface="Arial Narrow" pitchFamily="34" charset="0"/>
              </a:rPr>
              <a:t>&lt;EVENTO&gt;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pt-BR" sz="2400" dirty="0">
                <a:solidFill>
                  <a:srgbClr val="C00000"/>
                </a:solidFill>
                <a:latin typeface="Arial Narrow" pitchFamily="34" charset="0"/>
              </a:rPr>
              <a:t>o que poderá levar 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pt-BR" sz="2400" dirty="0">
                <a:solidFill>
                  <a:srgbClr val="0000FF"/>
                </a:solidFill>
                <a:latin typeface="Arial Narrow" pitchFamily="34" charset="0"/>
              </a:rPr>
              <a:t>&lt;CONSEQUÊNCIA&gt;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pt-BR" sz="2400" dirty="0">
                <a:solidFill>
                  <a:srgbClr val="C00000"/>
                </a:solidFill>
                <a:latin typeface="Arial Narrow" pitchFamily="34" charset="0"/>
              </a:rPr>
              <a:t>impactando no/na </a:t>
            </a:r>
            <a:r>
              <a:rPr lang="pt-BR" sz="2400" dirty="0">
                <a:solidFill>
                  <a:srgbClr val="0000FF"/>
                </a:solidFill>
                <a:latin typeface="Arial Narrow" pitchFamily="34" charset="0"/>
              </a:rPr>
              <a:t>&lt;DIMENSÃO DE OBJETIVO&gt;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</a:t>
            </a:r>
          </a:p>
          <a:p>
            <a:pPr marL="0" indent="0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  <a:buSzPct val="70000"/>
              <a:buNone/>
              <a:defRPr/>
            </a:pPr>
            <a:r>
              <a:rPr lang="pt-BR" sz="2400" dirty="0" smtClean="0">
                <a:solidFill>
                  <a:srgbClr val="002060"/>
                </a:solidFill>
                <a:latin typeface="Arial Narrow" pitchFamily="34" charset="0"/>
              </a:rPr>
              <a:t>Os </a:t>
            </a:r>
            <a:r>
              <a:rPr lang="pt-BR" sz="2400" dirty="0">
                <a:solidFill>
                  <a:srgbClr val="002060"/>
                </a:solidFill>
                <a:latin typeface="Arial Narrow" pitchFamily="34" charset="0"/>
              </a:rPr>
              <a:t>componentes do risco também podem ser descritos em colunas separadas de planilhas ou registros de bancos de dados.</a:t>
            </a:r>
          </a:p>
          <a:p>
            <a:pPr marL="0" indent="0">
              <a:lnSpc>
                <a:spcPct val="124000"/>
              </a:lnSpc>
              <a:spcBef>
                <a:spcPts val="600"/>
              </a:spcBef>
              <a:spcAft>
                <a:spcPts val="600"/>
              </a:spcAft>
              <a:buSzPct val="70000"/>
              <a:buNone/>
              <a:defRPr/>
            </a:pPr>
            <a:endParaRPr lang="pt-BR" sz="3400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277583"/>
              </p:ext>
            </p:extLst>
          </p:nvPr>
        </p:nvGraphicFramePr>
        <p:xfrm>
          <a:off x="1055440" y="4005064"/>
          <a:ext cx="101531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3439"/>
                <a:gridCol w="3117188"/>
                <a:gridCol w="3562501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Evento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Causa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Consequência/Impacto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063552" y="4980678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pt-BR" sz="1600" b="1" dirty="0">
                <a:solidFill>
                  <a:srgbClr val="002060"/>
                </a:solidFill>
                <a:latin typeface="Arial Narrow"/>
              </a:rPr>
              <a:t>Muitas vezes, destacar a consequência pode não ser relevante, neste caso, vá direto para o impacto.</a:t>
            </a:r>
          </a:p>
        </p:txBody>
      </p:sp>
    </p:spTree>
    <p:extLst>
      <p:ext uri="{BB962C8B-B14F-4D97-AF65-F5344CB8AC3E}">
        <p14:creationId xmlns:p14="http://schemas.microsoft.com/office/powerpoint/2010/main" val="40587815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Avaliação dos </a:t>
            </a:r>
            <a:r>
              <a:rPr 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riscos inerentes</a:t>
            </a:r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>
          <a:xfrm>
            <a:off x="1992314" y="1557338"/>
            <a:ext cx="8207375" cy="45259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</a:t>
            </a:r>
            <a:r>
              <a:rPr lang="pt-BR" altLang="pt-BR" sz="2000" dirty="0" smtClean="0"/>
              <a:t>Matriz </a:t>
            </a:r>
            <a:r>
              <a:rPr lang="pt-BR" altLang="pt-BR" sz="2000" dirty="0"/>
              <a:t>de Avaliação de Riscos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BR" altLang="pt-BR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             </a:t>
            </a:r>
          </a:p>
        </p:txBody>
      </p:sp>
      <p:grpSp>
        <p:nvGrpSpPr>
          <p:cNvPr id="12292" name="Grupo 105"/>
          <p:cNvGrpSpPr>
            <a:grpSpLocks/>
          </p:cNvGrpSpPr>
          <p:nvPr/>
        </p:nvGrpSpPr>
        <p:grpSpPr bwMode="auto">
          <a:xfrm>
            <a:off x="2424113" y="2565401"/>
            <a:ext cx="7416800" cy="3095625"/>
            <a:chOff x="900113" y="2564904"/>
            <a:chExt cx="7416800" cy="3096344"/>
          </a:xfrm>
        </p:grpSpPr>
        <p:grpSp>
          <p:nvGrpSpPr>
            <p:cNvPr id="12322" name="Grupo 17"/>
            <p:cNvGrpSpPr>
              <a:grpSpLocks/>
            </p:cNvGrpSpPr>
            <p:nvPr/>
          </p:nvGrpSpPr>
          <p:grpSpPr bwMode="auto">
            <a:xfrm>
              <a:off x="900113" y="2565400"/>
              <a:ext cx="7416800" cy="3095625"/>
              <a:chOff x="899592" y="2564904"/>
              <a:chExt cx="7416824" cy="3096344"/>
            </a:xfrm>
          </p:grpSpPr>
          <p:sp>
            <p:nvSpPr>
              <p:cNvPr id="38" name="Fluxograma: Processo 37"/>
              <p:cNvSpPr/>
              <p:nvPr/>
            </p:nvSpPr>
            <p:spPr>
              <a:xfrm>
                <a:off x="3635896" y="2564904"/>
                <a:ext cx="864096" cy="360040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Avaliação RI</a:t>
                </a:r>
              </a:p>
            </p:txBody>
          </p:sp>
          <p:sp>
            <p:nvSpPr>
              <p:cNvPr id="39" name="Fluxograma: Processo 38"/>
              <p:cNvSpPr/>
              <p:nvPr/>
            </p:nvSpPr>
            <p:spPr>
              <a:xfrm>
                <a:off x="3635896" y="3284984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0" name="Fluxograma: Processo 39"/>
              <p:cNvSpPr/>
              <p:nvPr/>
            </p:nvSpPr>
            <p:spPr>
              <a:xfrm>
                <a:off x="3635896" y="35730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1" name="Fluxograma: Processo 40"/>
              <p:cNvSpPr/>
              <p:nvPr/>
            </p:nvSpPr>
            <p:spPr>
              <a:xfrm>
                <a:off x="3635896" y="393305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2" name="Fluxograma: Processo 41"/>
              <p:cNvSpPr/>
              <p:nvPr/>
            </p:nvSpPr>
            <p:spPr>
              <a:xfrm>
                <a:off x="3635896" y="429309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3" name="Fluxograma: Processo 42"/>
              <p:cNvSpPr/>
              <p:nvPr/>
            </p:nvSpPr>
            <p:spPr>
              <a:xfrm>
                <a:off x="3635896" y="465313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4" name="Fluxograma: Processo 43"/>
              <p:cNvSpPr/>
              <p:nvPr/>
            </p:nvSpPr>
            <p:spPr>
              <a:xfrm>
                <a:off x="3635896" y="501317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5" name="Fluxograma: Processo 44"/>
              <p:cNvSpPr/>
              <p:nvPr/>
            </p:nvSpPr>
            <p:spPr>
              <a:xfrm>
                <a:off x="3635896" y="53732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6" name="Fluxograma: Processo 45"/>
              <p:cNvSpPr/>
              <p:nvPr/>
            </p:nvSpPr>
            <p:spPr>
              <a:xfrm>
                <a:off x="4572000" y="2564904"/>
                <a:ext cx="792088" cy="360040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100" dirty="0" smtClean="0">
                    <a:solidFill>
                      <a:srgbClr val="C0C0C0"/>
                    </a:solidFill>
                  </a:rPr>
                  <a:t>Respostas</a:t>
                </a:r>
                <a:endParaRPr lang="pt-BR" sz="1200" dirty="0">
                  <a:solidFill>
                    <a:srgbClr val="C0C0C0"/>
                  </a:solidFill>
                </a:endParaRPr>
              </a:p>
            </p:txBody>
          </p:sp>
          <p:sp>
            <p:nvSpPr>
              <p:cNvPr id="47" name="Fluxograma: Processo 46"/>
              <p:cNvSpPr/>
              <p:nvPr/>
            </p:nvSpPr>
            <p:spPr>
              <a:xfrm>
                <a:off x="4572000" y="3284984"/>
                <a:ext cx="792088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8" name="Fluxograma: Processo 47"/>
              <p:cNvSpPr/>
              <p:nvPr/>
            </p:nvSpPr>
            <p:spPr>
              <a:xfrm>
                <a:off x="4572000" y="3573016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49" name="Fluxograma: Processo 48"/>
              <p:cNvSpPr/>
              <p:nvPr/>
            </p:nvSpPr>
            <p:spPr>
              <a:xfrm>
                <a:off x="4572000" y="3942581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0" name="Fluxograma: Processo 49"/>
              <p:cNvSpPr/>
              <p:nvPr/>
            </p:nvSpPr>
            <p:spPr>
              <a:xfrm>
                <a:off x="4572000" y="4293096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1" name="Fluxograma: Processo 50"/>
              <p:cNvSpPr/>
              <p:nvPr/>
            </p:nvSpPr>
            <p:spPr>
              <a:xfrm>
                <a:off x="4572000" y="4653136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2" name="Fluxograma: Processo 51"/>
              <p:cNvSpPr/>
              <p:nvPr/>
            </p:nvSpPr>
            <p:spPr>
              <a:xfrm>
                <a:off x="4572000" y="5013176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3" name="Fluxograma: Processo 52"/>
              <p:cNvSpPr/>
              <p:nvPr/>
            </p:nvSpPr>
            <p:spPr>
              <a:xfrm>
                <a:off x="4572000" y="5373216"/>
                <a:ext cx="792088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4" name="Fluxograma: Processo 53"/>
              <p:cNvSpPr/>
              <p:nvPr/>
            </p:nvSpPr>
            <p:spPr>
              <a:xfrm>
                <a:off x="5436096" y="2564904"/>
                <a:ext cx="864096" cy="360040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Avaliação CI</a:t>
                </a:r>
              </a:p>
            </p:txBody>
          </p:sp>
          <p:sp>
            <p:nvSpPr>
              <p:cNvPr id="55" name="Fluxograma: Processo 54"/>
              <p:cNvSpPr/>
              <p:nvPr/>
            </p:nvSpPr>
            <p:spPr>
              <a:xfrm>
                <a:off x="5436096" y="3284984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6" name="Fluxograma: Processo 55"/>
              <p:cNvSpPr/>
              <p:nvPr/>
            </p:nvSpPr>
            <p:spPr>
              <a:xfrm>
                <a:off x="5436096" y="35730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7" name="Fluxograma: Processo 56"/>
              <p:cNvSpPr/>
              <p:nvPr/>
            </p:nvSpPr>
            <p:spPr>
              <a:xfrm>
                <a:off x="5436096" y="393305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8" name="Fluxograma: Processo 57"/>
              <p:cNvSpPr/>
              <p:nvPr/>
            </p:nvSpPr>
            <p:spPr>
              <a:xfrm>
                <a:off x="5436096" y="429309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9" name="Fluxograma: Processo 58"/>
              <p:cNvSpPr/>
              <p:nvPr/>
            </p:nvSpPr>
            <p:spPr>
              <a:xfrm>
                <a:off x="5436096" y="465313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0" name="Fluxograma: Processo 59"/>
              <p:cNvSpPr/>
              <p:nvPr/>
            </p:nvSpPr>
            <p:spPr>
              <a:xfrm>
                <a:off x="5436096" y="501317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1" name="Fluxograma: Processo 60"/>
              <p:cNvSpPr/>
              <p:nvPr/>
            </p:nvSpPr>
            <p:spPr>
              <a:xfrm>
                <a:off x="5436096" y="53732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2" name="Fluxograma: Processo 61"/>
              <p:cNvSpPr/>
              <p:nvPr/>
            </p:nvSpPr>
            <p:spPr>
              <a:xfrm>
                <a:off x="6372200" y="2564904"/>
                <a:ext cx="864096" cy="360040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Risco Residual</a:t>
                </a:r>
              </a:p>
            </p:txBody>
          </p:sp>
          <p:sp>
            <p:nvSpPr>
              <p:cNvPr id="63" name="Fluxograma: Processo 62"/>
              <p:cNvSpPr/>
              <p:nvPr/>
            </p:nvSpPr>
            <p:spPr>
              <a:xfrm>
                <a:off x="6372200" y="3284984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5" name="Fluxograma: Processo 64"/>
              <p:cNvSpPr/>
              <p:nvPr/>
            </p:nvSpPr>
            <p:spPr>
              <a:xfrm>
                <a:off x="6372200" y="35730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6" name="Fluxograma: Processo 65"/>
              <p:cNvSpPr/>
              <p:nvPr/>
            </p:nvSpPr>
            <p:spPr>
              <a:xfrm>
                <a:off x="6372200" y="3942581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7" name="Fluxograma: Processo 66"/>
              <p:cNvSpPr/>
              <p:nvPr/>
            </p:nvSpPr>
            <p:spPr>
              <a:xfrm>
                <a:off x="6372200" y="429309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8" name="Fluxograma: Processo 67"/>
              <p:cNvSpPr/>
              <p:nvPr/>
            </p:nvSpPr>
            <p:spPr>
              <a:xfrm>
                <a:off x="6372200" y="465313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9" name="Fluxograma: Processo 68"/>
              <p:cNvSpPr/>
              <p:nvPr/>
            </p:nvSpPr>
            <p:spPr>
              <a:xfrm>
                <a:off x="6372200" y="501317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0" name="Fluxograma: Processo 69"/>
              <p:cNvSpPr/>
              <p:nvPr/>
            </p:nvSpPr>
            <p:spPr>
              <a:xfrm>
                <a:off x="6372200" y="5373216"/>
                <a:ext cx="864096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1" name="Fluxograma: Processo 70"/>
              <p:cNvSpPr/>
              <p:nvPr/>
            </p:nvSpPr>
            <p:spPr>
              <a:xfrm>
                <a:off x="7308304" y="2564904"/>
                <a:ext cx="1008112" cy="360040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Referência</a:t>
                </a:r>
              </a:p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Teste de CI</a:t>
                </a:r>
              </a:p>
            </p:txBody>
          </p:sp>
          <p:sp>
            <p:nvSpPr>
              <p:cNvPr id="72" name="Fluxograma: Processo 71"/>
              <p:cNvSpPr/>
              <p:nvPr/>
            </p:nvSpPr>
            <p:spPr>
              <a:xfrm>
                <a:off x="7308304" y="3284984"/>
                <a:ext cx="1008112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3" name="Fluxograma: Processo 72"/>
              <p:cNvSpPr/>
              <p:nvPr/>
            </p:nvSpPr>
            <p:spPr>
              <a:xfrm>
                <a:off x="7308304" y="357301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4" name="Fluxograma: Processo 73"/>
              <p:cNvSpPr/>
              <p:nvPr/>
            </p:nvSpPr>
            <p:spPr>
              <a:xfrm>
                <a:off x="7308304" y="393305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5" name="Fluxograma: Processo 74"/>
              <p:cNvSpPr/>
              <p:nvPr/>
            </p:nvSpPr>
            <p:spPr>
              <a:xfrm>
                <a:off x="7308304" y="429309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6" name="Fluxograma: Processo 75"/>
              <p:cNvSpPr/>
              <p:nvPr/>
            </p:nvSpPr>
            <p:spPr>
              <a:xfrm>
                <a:off x="7308304" y="465313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7" name="Fluxograma: Processo 76"/>
              <p:cNvSpPr/>
              <p:nvPr/>
            </p:nvSpPr>
            <p:spPr>
              <a:xfrm>
                <a:off x="7308304" y="501317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8" name="Fluxograma: Processo 77"/>
              <p:cNvSpPr/>
              <p:nvPr/>
            </p:nvSpPr>
            <p:spPr>
              <a:xfrm>
                <a:off x="7308304" y="5373216"/>
                <a:ext cx="1008112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79" name="Fluxograma: Processo 78"/>
              <p:cNvSpPr/>
              <p:nvPr/>
            </p:nvSpPr>
            <p:spPr>
              <a:xfrm>
                <a:off x="899592" y="2564904"/>
                <a:ext cx="936104" cy="3096344"/>
              </a:xfrm>
              <a:prstGeom prst="flowChartProcess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vert270" anchor="ctr"/>
              <a:lstStyle/>
              <a:p>
                <a:pPr algn="ctr" eaLnBrk="1" hangingPunct="1">
                  <a:defRPr/>
                </a:pPr>
                <a:r>
                  <a:rPr lang="pt-BR" sz="3600" dirty="0"/>
                  <a:t>Objetivo</a:t>
                </a:r>
              </a:p>
            </p:txBody>
          </p:sp>
          <p:sp>
            <p:nvSpPr>
              <p:cNvPr id="80" name="Retângulo 79"/>
              <p:cNvSpPr/>
              <p:nvPr/>
            </p:nvSpPr>
            <p:spPr>
              <a:xfrm>
                <a:off x="1907704" y="2564904"/>
                <a:ext cx="936104" cy="936104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dirty="0">
                    <a:solidFill>
                      <a:schemeClr val="tx1"/>
                    </a:solidFill>
                  </a:rPr>
                  <a:t>Fase 1</a:t>
                </a:r>
              </a:p>
            </p:txBody>
          </p:sp>
          <p:sp>
            <p:nvSpPr>
              <p:cNvPr id="81" name="Retângulo 80"/>
              <p:cNvSpPr/>
              <p:nvPr/>
            </p:nvSpPr>
            <p:spPr>
              <a:xfrm>
                <a:off x="1907704" y="3573016"/>
                <a:ext cx="936104" cy="1008112"/>
              </a:xfrm>
              <a:prstGeom prst="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dirty="0">
                    <a:solidFill>
                      <a:schemeClr val="tx1"/>
                    </a:solidFill>
                  </a:rPr>
                  <a:t>Fase 2</a:t>
                </a:r>
              </a:p>
            </p:txBody>
          </p:sp>
          <p:sp>
            <p:nvSpPr>
              <p:cNvPr id="82" name="Fluxograma: Processo 81"/>
              <p:cNvSpPr/>
              <p:nvPr/>
            </p:nvSpPr>
            <p:spPr>
              <a:xfrm>
                <a:off x="1907704" y="4653136"/>
                <a:ext cx="936104" cy="1008112"/>
              </a:xfrm>
              <a:prstGeom prst="flowChartProcess">
                <a:avLst/>
              </a:prstGeom>
            </p:spPr>
            <p:style>
              <a:lnRef idx="0">
                <a:schemeClr val="accent5"/>
              </a:lnRef>
              <a:fillRef idx="1002">
                <a:schemeClr val="dk2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dirty="0">
                    <a:solidFill>
                      <a:schemeClr val="tx1"/>
                    </a:solidFill>
                  </a:rPr>
                  <a:t>Fase n</a:t>
                </a:r>
              </a:p>
            </p:txBody>
          </p:sp>
          <p:sp>
            <p:nvSpPr>
              <p:cNvPr id="83" name="Fluxograma: Processo 82"/>
              <p:cNvSpPr/>
              <p:nvPr/>
            </p:nvSpPr>
            <p:spPr>
              <a:xfrm>
                <a:off x="3635896" y="2996952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84" name="Fluxograma: Processo 83"/>
              <p:cNvSpPr/>
              <p:nvPr/>
            </p:nvSpPr>
            <p:spPr>
              <a:xfrm>
                <a:off x="4572000" y="2996952"/>
                <a:ext cx="792088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85" name="Fluxograma: Processo 84"/>
              <p:cNvSpPr/>
              <p:nvPr/>
            </p:nvSpPr>
            <p:spPr>
              <a:xfrm>
                <a:off x="5436096" y="2996952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86" name="Fluxograma: Processo 85"/>
              <p:cNvSpPr/>
              <p:nvPr/>
            </p:nvSpPr>
            <p:spPr>
              <a:xfrm>
                <a:off x="6372200" y="2996952"/>
                <a:ext cx="864096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noFill/>
              </a:ln>
              <a:effectLst>
                <a:outerShdw blurRad="50800" dist="50800" dir="5400000" sx="102000" sy="102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0">
                <a:schemeClr val="accent1"/>
              </a:lnRef>
              <a:fillRef idx="1002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87" name="Fluxograma: Processo 86"/>
              <p:cNvSpPr/>
              <p:nvPr/>
            </p:nvSpPr>
            <p:spPr>
              <a:xfrm>
                <a:off x="7308304" y="2996952"/>
                <a:ext cx="1008112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88" name="Fluxograma: Processo 87"/>
              <p:cNvSpPr/>
              <p:nvPr/>
            </p:nvSpPr>
            <p:spPr>
              <a:xfrm>
                <a:off x="2915816" y="2564904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rgbClr val="C0C0C0"/>
                    </a:solidFill>
                  </a:rPr>
                  <a:t>Riscos</a:t>
                </a:r>
              </a:p>
            </p:txBody>
          </p:sp>
          <p:sp>
            <p:nvSpPr>
              <p:cNvPr id="89" name="Fluxograma: Processo 88"/>
              <p:cNvSpPr/>
              <p:nvPr/>
            </p:nvSpPr>
            <p:spPr>
              <a:xfrm>
                <a:off x="2915816" y="3284984"/>
                <a:ext cx="648071" cy="216024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0" name="Fluxograma: Processo 89"/>
              <p:cNvSpPr/>
              <p:nvPr/>
            </p:nvSpPr>
            <p:spPr>
              <a:xfrm>
                <a:off x="2915816" y="357301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1" name="Fluxograma: Processo 90"/>
              <p:cNvSpPr/>
              <p:nvPr/>
            </p:nvSpPr>
            <p:spPr>
              <a:xfrm>
                <a:off x="2915816" y="393305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2" name="Fluxograma: Processo 91"/>
              <p:cNvSpPr/>
              <p:nvPr/>
            </p:nvSpPr>
            <p:spPr>
              <a:xfrm>
                <a:off x="2915816" y="429309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3" name="Fluxograma: Processo 92"/>
              <p:cNvSpPr/>
              <p:nvPr/>
            </p:nvSpPr>
            <p:spPr>
              <a:xfrm>
                <a:off x="2915816" y="465313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4" name="Fluxograma: Processo 93"/>
              <p:cNvSpPr/>
              <p:nvPr/>
            </p:nvSpPr>
            <p:spPr>
              <a:xfrm>
                <a:off x="2915816" y="2924944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5" name="Fluxograma: Processo 94"/>
              <p:cNvSpPr/>
              <p:nvPr/>
            </p:nvSpPr>
            <p:spPr>
              <a:xfrm>
                <a:off x="2915816" y="501317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96" name="Fluxograma: Processo 95"/>
              <p:cNvSpPr/>
              <p:nvPr/>
            </p:nvSpPr>
            <p:spPr>
              <a:xfrm>
                <a:off x="2915816" y="5373216"/>
                <a:ext cx="648071" cy="288032"/>
              </a:xfrm>
              <a:prstGeom prst="flowChartProcess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</p:grpSp>
        <p:sp>
          <p:nvSpPr>
            <p:cNvPr id="97" name="Fluxograma: Processo 96"/>
            <p:cNvSpPr/>
            <p:nvPr/>
          </p:nvSpPr>
          <p:spPr>
            <a:xfrm>
              <a:off x="2915816" y="2564904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chemeClr val="tx1"/>
                  </a:solidFill>
                </a:rPr>
                <a:t>Riscos</a:t>
              </a:r>
            </a:p>
          </p:txBody>
        </p:sp>
        <p:sp>
          <p:nvSpPr>
            <p:cNvPr id="98" name="Fluxograma: Processo 97"/>
            <p:cNvSpPr/>
            <p:nvPr/>
          </p:nvSpPr>
          <p:spPr>
            <a:xfrm>
              <a:off x="2915816" y="3284984"/>
              <a:ext cx="648071" cy="216024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9" name="Fluxograma: Processo 98"/>
            <p:cNvSpPr/>
            <p:nvPr/>
          </p:nvSpPr>
          <p:spPr>
            <a:xfrm>
              <a:off x="2915816" y="357301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0" name="Fluxograma: Processo 99"/>
            <p:cNvSpPr/>
            <p:nvPr/>
          </p:nvSpPr>
          <p:spPr>
            <a:xfrm>
              <a:off x="2915816" y="393305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1" name="Fluxograma: Processo 100"/>
            <p:cNvSpPr/>
            <p:nvPr/>
          </p:nvSpPr>
          <p:spPr>
            <a:xfrm>
              <a:off x="2915816" y="429309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2" name="Fluxograma: Processo 101"/>
            <p:cNvSpPr/>
            <p:nvPr/>
          </p:nvSpPr>
          <p:spPr>
            <a:xfrm>
              <a:off x="2915816" y="465313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3" name="Fluxograma: Processo 102"/>
            <p:cNvSpPr/>
            <p:nvPr/>
          </p:nvSpPr>
          <p:spPr>
            <a:xfrm>
              <a:off x="2915816" y="2924944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104" name="Fluxograma: Processo 103"/>
            <p:cNvSpPr/>
            <p:nvPr/>
          </p:nvSpPr>
          <p:spPr>
            <a:xfrm>
              <a:off x="2915816" y="501317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5" name="Fluxograma: Processo 104"/>
            <p:cNvSpPr/>
            <p:nvPr/>
          </p:nvSpPr>
          <p:spPr>
            <a:xfrm>
              <a:off x="2915816" y="5373216"/>
              <a:ext cx="648071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</p:grpSp>
      <p:sp>
        <p:nvSpPr>
          <p:cNvPr id="27" name="Fluxograma: Processo 26"/>
          <p:cNvSpPr/>
          <p:nvPr/>
        </p:nvSpPr>
        <p:spPr>
          <a:xfrm>
            <a:off x="5159896" y="2564904"/>
            <a:ext cx="864096" cy="360040"/>
          </a:xfrm>
          <a:prstGeom prst="flowChartProcess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 smtClean="0">
                <a:solidFill>
                  <a:schemeClr val="tx1"/>
                </a:solidFill>
              </a:rPr>
              <a:t>Extremo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28" name="Fluxograma: Processo 27"/>
          <p:cNvSpPr/>
          <p:nvPr/>
        </p:nvSpPr>
        <p:spPr>
          <a:xfrm>
            <a:off x="5159896" y="3284984"/>
            <a:ext cx="864096" cy="216024"/>
          </a:xfrm>
          <a:prstGeom prst="flowChartProcess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9" name="Fluxograma: Processo 28"/>
          <p:cNvSpPr/>
          <p:nvPr/>
        </p:nvSpPr>
        <p:spPr>
          <a:xfrm>
            <a:off x="5159896" y="3573016"/>
            <a:ext cx="864096" cy="288032"/>
          </a:xfrm>
          <a:prstGeom prst="flowChartProcess">
            <a:avLst/>
          </a:prstGeom>
          <a:solidFill>
            <a:srgbClr val="CC99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0" name="Fluxograma: Processo 29"/>
          <p:cNvSpPr/>
          <p:nvPr/>
        </p:nvSpPr>
        <p:spPr>
          <a:xfrm>
            <a:off x="5159896" y="3933056"/>
            <a:ext cx="864096" cy="288032"/>
          </a:xfrm>
          <a:prstGeom prst="flowChartProcess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1" name="Fluxograma: Processo 30"/>
          <p:cNvSpPr/>
          <p:nvPr/>
        </p:nvSpPr>
        <p:spPr>
          <a:xfrm>
            <a:off x="5159896" y="4293096"/>
            <a:ext cx="864096" cy="288032"/>
          </a:xfrm>
          <a:prstGeom prst="flowChartProcess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2" name="Fluxograma: Processo 31"/>
          <p:cNvSpPr/>
          <p:nvPr/>
        </p:nvSpPr>
        <p:spPr>
          <a:xfrm>
            <a:off x="5159896" y="4653136"/>
            <a:ext cx="864096" cy="288032"/>
          </a:xfrm>
          <a:prstGeom prst="flowChartProcess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3" name="Fluxograma: Processo 32"/>
          <p:cNvSpPr/>
          <p:nvPr/>
        </p:nvSpPr>
        <p:spPr>
          <a:xfrm>
            <a:off x="5159896" y="2996952"/>
            <a:ext cx="864096" cy="216024"/>
          </a:xfrm>
          <a:prstGeom prst="flowChartProcess">
            <a:avLst/>
          </a:prstGeom>
          <a:solidFill>
            <a:srgbClr val="CC99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400" dirty="0"/>
          </a:p>
        </p:txBody>
      </p:sp>
      <p:sp>
        <p:nvSpPr>
          <p:cNvPr id="34" name="Fluxograma: Processo 33"/>
          <p:cNvSpPr/>
          <p:nvPr/>
        </p:nvSpPr>
        <p:spPr>
          <a:xfrm>
            <a:off x="5159896" y="5013176"/>
            <a:ext cx="864096" cy="288032"/>
          </a:xfrm>
          <a:prstGeom prst="flowChartProcess">
            <a:avLst/>
          </a:prstGeom>
          <a:solidFill>
            <a:srgbClr val="CC99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5" name="Fluxograma: Processo 34"/>
          <p:cNvSpPr/>
          <p:nvPr/>
        </p:nvSpPr>
        <p:spPr>
          <a:xfrm>
            <a:off x="5159896" y="5373216"/>
            <a:ext cx="864096" cy="288032"/>
          </a:xfrm>
          <a:prstGeom prst="flowChartProcess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1003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07" name="Chave direita 106"/>
          <p:cNvSpPr/>
          <p:nvPr/>
        </p:nvSpPr>
        <p:spPr>
          <a:xfrm>
            <a:off x="5663952" y="2420938"/>
            <a:ext cx="863600" cy="3384550"/>
          </a:xfrm>
          <a:prstGeom prst="rightBrace">
            <a:avLst>
              <a:gd name="adj1" fmla="val 8333"/>
              <a:gd name="adj2" fmla="val 452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08" name="CaixaDeTexto 107"/>
          <p:cNvSpPr txBox="1">
            <a:spLocks noChangeArrowheads="1"/>
          </p:cNvSpPr>
          <p:nvPr/>
        </p:nvSpPr>
        <p:spPr bwMode="auto">
          <a:xfrm>
            <a:off x="6600826" y="3760788"/>
            <a:ext cx="33115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 smtClean="0">
                <a:latin typeface="Arial" panose="020B0604020202020204" pitchFamily="34" charset="0"/>
              </a:rPr>
              <a:t>Avaliar nível</a:t>
            </a:r>
            <a:r>
              <a:rPr lang="pt-BR" altLang="pt-BR" sz="1800" i="1" dirty="0" smtClean="0">
                <a:latin typeface="Arial" panose="020B0604020202020204" pitchFamily="34" charset="0"/>
              </a:rPr>
              <a:t> </a:t>
            </a:r>
            <a:r>
              <a:rPr lang="pt-BR" altLang="pt-BR" sz="1800" dirty="0" smtClean="0">
                <a:latin typeface="Arial" panose="020B0604020202020204" pitchFamily="34" charset="0"/>
              </a:rPr>
              <a:t>de </a:t>
            </a:r>
            <a:r>
              <a:rPr lang="pt-BR" altLang="pt-BR" sz="1800" dirty="0">
                <a:latin typeface="Arial" panose="020B0604020202020204" pitchFamily="34" charset="0"/>
              </a:rPr>
              <a:t>Risco Inerente</a:t>
            </a:r>
          </a:p>
        </p:txBody>
      </p:sp>
    </p:spTree>
    <p:extLst>
      <p:ext uri="{BB962C8B-B14F-4D97-AF65-F5344CB8AC3E}">
        <p14:creationId xmlns:p14="http://schemas.microsoft.com/office/powerpoint/2010/main" val="261376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8898338"/>
              </p:ext>
            </p:extLst>
          </p:nvPr>
        </p:nvGraphicFramePr>
        <p:xfrm>
          <a:off x="1127448" y="1305800"/>
          <a:ext cx="10081118" cy="4862350"/>
        </p:xfrm>
        <a:graphic>
          <a:graphicData uri="http://schemas.openxmlformats.org/drawingml/2006/table">
            <a:tbl>
              <a:tblPr firstRow="1" bandRow="1"/>
              <a:tblGrid>
                <a:gridCol w="1308531"/>
                <a:gridCol w="1571788"/>
                <a:gridCol w="1573230"/>
                <a:gridCol w="1307089"/>
                <a:gridCol w="1440160"/>
                <a:gridCol w="1440160"/>
                <a:gridCol w="1440160"/>
              </a:tblGrid>
              <a:tr h="535202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r>
                        <a:rPr lang="pt-BR" sz="1600" b="1" u="sng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 Narrow" pitchFamily="34" charset="0"/>
                        </a:rPr>
                        <a:t>Legenda Nível de Risco</a:t>
                      </a:r>
                    </a:p>
                    <a:p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Extrem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o</a:t>
                      </a:r>
                    </a:p>
                    <a:p>
                      <a:r>
                        <a:rPr lang="pt-BR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Alto</a:t>
                      </a:r>
                    </a:p>
                    <a:p>
                      <a:r>
                        <a:rPr lang="pt-BR" sz="1800" b="1" baseline="0" dirty="0" smtClean="0">
                          <a:solidFill>
                            <a:srgbClr val="FFFF00"/>
                          </a:solidFill>
                          <a:effectLst>
                            <a:glow rad="635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Médio</a:t>
                      </a:r>
                    </a:p>
                    <a:p>
                      <a:r>
                        <a:rPr lang="pt-BR" sz="1800" b="1" baseline="0" dirty="0" smtClean="0">
                          <a:solidFill>
                            <a:srgbClr val="00B050"/>
                          </a:solidFill>
                          <a:latin typeface="Arial Narrow" pitchFamily="34" charset="0"/>
                        </a:rPr>
                        <a:t>Baixo</a:t>
                      </a:r>
                      <a:endParaRPr lang="pt-BR" sz="1800" b="1" dirty="0" smtClean="0">
                        <a:solidFill>
                          <a:srgbClr val="00B050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b="0" dirty="0" smtClean="0">
                          <a:latin typeface="Arial Black" pitchFamily="34" charset="0"/>
                        </a:rPr>
                        <a:t>Probabilidade</a:t>
                      </a:r>
                      <a:endParaRPr lang="pt-BR" sz="2000" b="0" dirty="0">
                        <a:latin typeface="Arial Black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968288">
                <a:tc gridSpan="2"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Muito Baixa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Baixa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Média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Alta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10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Muito Alta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</a:tr>
              <a:tr h="671772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pt-BR" sz="2000" b="0" kern="1200" dirty="0" smtClean="0">
                          <a:solidFill>
                            <a:schemeClr val="dk1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Impacto</a:t>
                      </a:r>
                      <a:endParaRPr lang="pt-BR" sz="2000" b="0" kern="1200" dirty="0">
                        <a:solidFill>
                          <a:schemeClr val="dk1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mpd="sng">
                      <a:solidFill>
                        <a:srgbClr val="7CCA62"/>
                      </a:solidFill>
                    </a:lnL>
                    <a:lnR w="12700" cmpd="sng">
                      <a:solidFill>
                        <a:srgbClr val="7CCA62"/>
                      </a:solidFill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pt-BR" sz="1800" b="1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  <a:p>
                      <a:pPr marL="0" algn="ctr" defTabSz="914400" rtl="0" eaLnBrk="1" latinLnBrk="0" hangingPunct="1"/>
                      <a:r>
                        <a:rPr lang="pt-BR" sz="1800" b="1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Muito Alto</a:t>
                      </a:r>
                      <a:endParaRPr lang="pt-BR" sz="1800" b="1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40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60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80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100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717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Alto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CCA62"/>
                      </a:solidFill>
                    </a:lnT>
                    <a:lnB w="12700" cap="flat" cmpd="sng" algn="ctr">
                      <a:solidFill>
                        <a:srgbClr val="7CC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16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32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48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64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80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71772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Médio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12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24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36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48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60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71772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Baixo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8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16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24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32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40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</a:tr>
              <a:tr h="671772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pt-BR" sz="1800" b="1" dirty="0" smtClean="0">
                          <a:latin typeface="Arial Narrow" pitchFamily="34" charset="0"/>
                        </a:rPr>
                        <a:t>Muito Baixo</a:t>
                      </a:r>
                      <a:endParaRPr lang="pt-BR" sz="18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7CCA62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CCA62"/>
                      </a:solidFill>
                    </a:lnT>
                    <a:lnB w="12700" cmpd="sng">
                      <a:solidFill>
                        <a:srgbClr val="7CCA6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kumimoji="0" lang="pt-BR" sz="20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4</a:t>
                      </a:r>
                      <a:endParaRPr kumimoji="0" lang="pt-BR" sz="20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8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12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16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pt-BR" sz="2000" dirty="0" smtClean="0">
                          <a:latin typeface="Arial Narrow" pitchFamily="34" charset="0"/>
                        </a:rPr>
                        <a:t>20</a:t>
                      </a:r>
                      <a:endParaRPr lang="pt-BR" sz="200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4978" name="Título 1"/>
          <p:cNvSpPr>
            <a:spLocks noGrp="1"/>
          </p:cNvSpPr>
          <p:nvPr>
            <p:ph type="title"/>
          </p:nvPr>
        </p:nvSpPr>
        <p:spPr>
          <a:xfrm>
            <a:off x="1871366" y="292515"/>
            <a:ext cx="7488832" cy="733038"/>
          </a:xfrm>
        </p:spPr>
        <p:txBody>
          <a:bodyPr/>
          <a:lstStyle/>
          <a:p>
            <a:pPr>
              <a:defRPr/>
            </a:pPr>
            <a:r>
              <a:rPr 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Matriz Impacto x Probabilidade</a:t>
            </a:r>
          </a:p>
        </p:txBody>
      </p:sp>
      <p:sp>
        <p:nvSpPr>
          <p:cNvPr id="254979" name="CaixaDeTexto 3"/>
          <p:cNvSpPr txBox="1">
            <a:spLocks noChangeArrowheads="1"/>
          </p:cNvSpPr>
          <p:nvPr/>
        </p:nvSpPr>
        <p:spPr bwMode="auto">
          <a:xfrm>
            <a:off x="8667750" y="3368675"/>
            <a:ext cx="12144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FFFF"/>
                </a:solidFill>
              </a:rPr>
              <a:t>Extremo</a:t>
            </a:r>
          </a:p>
        </p:txBody>
      </p:sp>
      <p:sp>
        <p:nvSpPr>
          <p:cNvPr id="254980" name="CaixaDeTexto 4"/>
          <p:cNvSpPr txBox="1">
            <a:spLocks noChangeArrowheads="1"/>
          </p:cNvSpPr>
          <p:nvPr/>
        </p:nvSpPr>
        <p:spPr bwMode="auto">
          <a:xfrm>
            <a:off x="7667625" y="4368800"/>
            <a:ext cx="719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FFFF"/>
                </a:solidFill>
              </a:rPr>
              <a:t>Alto</a:t>
            </a:r>
          </a:p>
        </p:txBody>
      </p:sp>
      <p:sp>
        <p:nvSpPr>
          <p:cNvPr id="254981" name="CaixaDeTexto 5"/>
          <p:cNvSpPr txBox="1">
            <a:spLocks noChangeArrowheads="1"/>
          </p:cNvSpPr>
          <p:nvPr/>
        </p:nvSpPr>
        <p:spPr bwMode="auto">
          <a:xfrm>
            <a:off x="6426200" y="5154614"/>
            <a:ext cx="86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000000"/>
                </a:solidFill>
              </a:rPr>
              <a:t>Médio</a:t>
            </a:r>
          </a:p>
        </p:txBody>
      </p:sp>
      <p:sp>
        <p:nvSpPr>
          <p:cNvPr id="254982" name="CaixaDeTexto 6"/>
          <p:cNvSpPr txBox="1">
            <a:spLocks noChangeArrowheads="1"/>
          </p:cNvSpPr>
          <p:nvPr/>
        </p:nvSpPr>
        <p:spPr bwMode="auto">
          <a:xfrm>
            <a:off x="5183189" y="5797550"/>
            <a:ext cx="865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FFFF"/>
                </a:solidFill>
              </a:rPr>
              <a:t>Baixo</a:t>
            </a:r>
          </a:p>
        </p:txBody>
      </p:sp>
    </p:spTree>
    <p:extLst>
      <p:ext uri="{BB962C8B-B14F-4D97-AF65-F5344CB8AC3E}">
        <p14:creationId xmlns:p14="http://schemas.microsoft.com/office/powerpoint/2010/main" val="395196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Título 1"/>
          <p:cNvSpPr>
            <a:spLocks noGrp="1"/>
          </p:cNvSpPr>
          <p:nvPr>
            <p:ph type="title"/>
          </p:nvPr>
        </p:nvSpPr>
        <p:spPr>
          <a:xfrm>
            <a:off x="659396" y="292998"/>
            <a:ext cx="6192812" cy="647700"/>
          </a:xfrm>
        </p:spPr>
        <p:txBody>
          <a:bodyPr/>
          <a:lstStyle/>
          <a:p>
            <a:pPr eaLnBrk="1" hangingPunct="1"/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Escala de Probabilidades</a:t>
            </a:r>
            <a:endParaRPr lang="pt-BR" sz="3600" b="1" dirty="0">
              <a:solidFill>
                <a:srgbClr val="002060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1052513"/>
            <a:ext cx="8229600" cy="4318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pt-BR" sz="2000" b="1">
                <a:solidFill>
                  <a:srgbClr val="002060"/>
                </a:solidFill>
              </a:rPr>
              <a:t>Exemplo Qualitativo</a:t>
            </a:r>
            <a:endParaRPr lang="pt-BR" sz="1600" b="1"/>
          </a:p>
        </p:txBody>
      </p:sp>
      <p:graphicFrame>
        <p:nvGraphicFramePr>
          <p:cNvPr id="7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223288"/>
              </p:ext>
            </p:extLst>
          </p:nvPr>
        </p:nvGraphicFramePr>
        <p:xfrm>
          <a:off x="659396" y="1484313"/>
          <a:ext cx="10873207" cy="4554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648"/>
                <a:gridCol w="8737205"/>
                <a:gridCol w="761354"/>
              </a:tblGrid>
              <a:tr h="565888">
                <a:tc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 smtClean="0">
                          <a:latin typeface="+mj-lt"/>
                          <a:ea typeface="Times New Roman"/>
                        </a:rPr>
                        <a:t>Magnitude</a:t>
                      </a:r>
                      <a:endParaRPr lang="pt-BR" sz="1600" dirty="0">
                        <a:latin typeface="+mj-lt"/>
                        <a:ea typeface="Times New Roman"/>
                      </a:endParaRPr>
                    </a:p>
                  </a:txBody>
                  <a:tcPr marL="65412" marR="65412" marT="0" marB="0" anchor="ctr">
                    <a:solidFill>
                      <a:srgbClr val="0051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latin typeface="+mj-lt"/>
                          <a:ea typeface="Times New Roman"/>
                        </a:rPr>
                        <a:t>Descrição</a:t>
                      </a:r>
                      <a:endParaRPr lang="pt-BR" sz="1400" dirty="0">
                        <a:latin typeface="+mj-lt"/>
                        <a:ea typeface="Times New Roman"/>
                      </a:endParaRPr>
                    </a:p>
                  </a:txBody>
                  <a:tcPr marL="65412" marR="65412" marT="0" marB="0" anchor="ctr">
                    <a:solidFill>
                      <a:srgbClr val="0051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>
                          <a:tab pos="6391275" algn="l"/>
                        </a:tabLst>
                        <a:defRPr/>
                      </a:pPr>
                      <a:r>
                        <a:rPr kumimoji="0" lang="pt-B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P</a:t>
                      </a:r>
                      <a:endParaRPr kumimoji="0" lang="pt-B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5412" marR="65412" marT="0" marB="0" anchor="ctr">
                    <a:solidFill>
                      <a:srgbClr val="00518E"/>
                    </a:solidFill>
                  </a:tcPr>
                </a:tc>
              </a:tr>
              <a:tr h="81401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i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Muito Baixa</a:t>
                      </a:r>
                      <a:endParaRPr lang="pt-BR" sz="1100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Evento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extraordinário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para os padrões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conhecidos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da gestão e operação do processo. Embora possa assumir dimensão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estratégica,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não há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histórico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disponível de sua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ocorrência... 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20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15026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Baixa</a:t>
                      </a:r>
                      <a:endParaRPr lang="pt-BR" sz="1100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Evento casual, inesperado.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Embora </a:t>
                      </a: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muito raro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 há histórico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conhecido de sua de ocorrência por parte dos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principais gestores e operadores do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processo... 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20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1401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i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Média</a:t>
                      </a:r>
                      <a:endParaRPr lang="pt-BR" sz="1100" i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Evento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esperado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que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se reproduz com frequência reduzida, porém constante. Seu histórico de ocorrência é de conhecimento da maioria dos gestores e operadores do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processo...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20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1401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i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Alta</a:t>
                      </a:r>
                      <a:endParaRPr lang="pt-BR" sz="1100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Evento usual, corriqueiro. Devido à sua </a:t>
                      </a: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ocorrência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habitual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ou conhecida em uma dezena ou mais de casos, aproximadamente, seu histórico é amplamente conhecido por parte de gestores e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operadores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do processo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...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20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1401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Muito Alta</a:t>
                      </a:r>
                      <a:endParaRPr lang="pt-BR" sz="1100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Evento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se reproduz muitas vezes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 se repete seguidamente, de maneira assídua,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numerosa e,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não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raro,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de modo acelerado. Interfere de modo claro no ritmo das atividades, 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sendo evidente </a:t>
                      </a:r>
                      <a:r>
                        <a:rPr lang="pt-BR" sz="18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para os que conhecem o processo</a:t>
                      </a:r>
                      <a:r>
                        <a:rPr lang="pt-BR" sz="18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...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20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pt-BR" sz="20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8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34513" y="562993"/>
            <a:ext cx="9576294" cy="922337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Identificação e avaliação das respostas aos riscos inerentes</a:t>
            </a:r>
            <a:endParaRPr lang="pt-BR" sz="3600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>
          <a:xfrm>
            <a:off x="1992314" y="1557338"/>
            <a:ext cx="9360270" cy="45259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t-BR" altLang="pt-BR" sz="1800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800" dirty="0" smtClean="0"/>
              <a:t>      Matriz </a:t>
            </a:r>
            <a:r>
              <a:rPr lang="pt-BR" altLang="pt-BR" sz="1800" dirty="0"/>
              <a:t>de Avaliação de Riscos </a:t>
            </a:r>
          </a:p>
          <a:p>
            <a:pPr>
              <a:buNone/>
            </a:pPr>
            <a:endParaRPr lang="pt-BR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                                                              </a:t>
            </a:r>
          </a:p>
        </p:txBody>
      </p:sp>
      <p:grpSp>
        <p:nvGrpSpPr>
          <p:cNvPr id="3" name="Grupo 133"/>
          <p:cNvGrpSpPr>
            <a:grpSpLocks/>
          </p:cNvGrpSpPr>
          <p:nvPr/>
        </p:nvGrpSpPr>
        <p:grpSpPr bwMode="auto">
          <a:xfrm>
            <a:off x="2424113" y="2565401"/>
            <a:ext cx="7416800" cy="3095625"/>
            <a:chOff x="900113" y="2564904"/>
            <a:chExt cx="7416800" cy="3096344"/>
          </a:xfrm>
        </p:grpSpPr>
        <p:grpSp>
          <p:nvGrpSpPr>
            <p:cNvPr id="15421" name="Grupo 54"/>
            <p:cNvGrpSpPr>
              <a:grpSpLocks/>
            </p:cNvGrpSpPr>
            <p:nvPr/>
          </p:nvGrpSpPr>
          <p:grpSpPr bwMode="auto">
            <a:xfrm>
              <a:off x="900113" y="2564904"/>
              <a:ext cx="7416800" cy="3096344"/>
              <a:chOff x="900113" y="2564904"/>
              <a:chExt cx="7416800" cy="3096344"/>
            </a:xfrm>
          </p:grpSpPr>
          <p:grpSp>
            <p:nvGrpSpPr>
              <p:cNvPr id="15449" name="Grupo 17"/>
              <p:cNvGrpSpPr>
                <a:grpSpLocks/>
              </p:cNvGrpSpPr>
              <p:nvPr/>
            </p:nvGrpSpPr>
            <p:grpSpPr bwMode="auto">
              <a:xfrm>
                <a:off x="900113" y="2565400"/>
                <a:ext cx="7416800" cy="3095625"/>
                <a:chOff x="899592" y="2564904"/>
                <a:chExt cx="7416824" cy="3096344"/>
              </a:xfrm>
            </p:grpSpPr>
            <p:sp>
              <p:nvSpPr>
                <p:cNvPr id="67" name="Fluxograma: Processo 66"/>
                <p:cNvSpPr/>
                <p:nvPr/>
              </p:nvSpPr>
              <p:spPr>
                <a:xfrm>
                  <a:off x="3635896" y="2564904"/>
                  <a:ext cx="864096" cy="360040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Avaliação RI</a:t>
                  </a:r>
                </a:p>
              </p:txBody>
            </p:sp>
            <p:sp>
              <p:nvSpPr>
                <p:cNvPr id="68" name="Fluxograma: Processo 67"/>
                <p:cNvSpPr/>
                <p:nvPr/>
              </p:nvSpPr>
              <p:spPr>
                <a:xfrm>
                  <a:off x="3635896" y="3284984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69" name="Fluxograma: Processo 68"/>
                <p:cNvSpPr/>
                <p:nvPr/>
              </p:nvSpPr>
              <p:spPr>
                <a:xfrm>
                  <a:off x="3635896" y="35730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0" name="Fluxograma: Processo 69"/>
                <p:cNvSpPr/>
                <p:nvPr/>
              </p:nvSpPr>
              <p:spPr>
                <a:xfrm>
                  <a:off x="3635896" y="393305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1" name="Fluxograma: Processo 70"/>
                <p:cNvSpPr/>
                <p:nvPr/>
              </p:nvSpPr>
              <p:spPr>
                <a:xfrm>
                  <a:off x="3635896" y="429309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2" name="Fluxograma: Processo 71"/>
                <p:cNvSpPr/>
                <p:nvPr/>
              </p:nvSpPr>
              <p:spPr>
                <a:xfrm>
                  <a:off x="3635896" y="465313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3" name="Fluxograma: Processo 72"/>
                <p:cNvSpPr/>
                <p:nvPr/>
              </p:nvSpPr>
              <p:spPr>
                <a:xfrm>
                  <a:off x="3635896" y="501317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4" name="Fluxograma: Processo 73"/>
                <p:cNvSpPr/>
                <p:nvPr/>
              </p:nvSpPr>
              <p:spPr>
                <a:xfrm>
                  <a:off x="3635896" y="53732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5" name="Fluxograma: Processo 74"/>
                <p:cNvSpPr/>
                <p:nvPr/>
              </p:nvSpPr>
              <p:spPr>
                <a:xfrm>
                  <a:off x="4572000" y="2564904"/>
                  <a:ext cx="792088" cy="360040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Controles</a:t>
                  </a:r>
                </a:p>
              </p:txBody>
            </p:sp>
            <p:sp>
              <p:nvSpPr>
                <p:cNvPr id="76" name="Fluxograma: Processo 75"/>
                <p:cNvSpPr/>
                <p:nvPr/>
              </p:nvSpPr>
              <p:spPr>
                <a:xfrm>
                  <a:off x="4572000" y="3284984"/>
                  <a:ext cx="792088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7" name="Fluxograma: Processo 76"/>
                <p:cNvSpPr/>
                <p:nvPr/>
              </p:nvSpPr>
              <p:spPr>
                <a:xfrm>
                  <a:off x="4572000" y="3573016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8" name="Fluxograma: Processo 77"/>
                <p:cNvSpPr/>
                <p:nvPr/>
              </p:nvSpPr>
              <p:spPr>
                <a:xfrm>
                  <a:off x="4572000" y="3942581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79" name="Fluxograma: Processo 78"/>
                <p:cNvSpPr/>
                <p:nvPr/>
              </p:nvSpPr>
              <p:spPr>
                <a:xfrm>
                  <a:off x="4572000" y="4293096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0" name="Fluxograma: Processo 79"/>
                <p:cNvSpPr/>
                <p:nvPr/>
              </p:nvSpPr>
              <p:spPr>
                <a:xfrm>
                  <a:off x="4572000" y="4653136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1" name="Fluxograma: Processo 80"/>
                <p:cNvSpPr/>
                <p:nvPr/>
              </p:nvSpPr>
              <p:spPr>
                <a:xfrm>
                  <a:off x="4572000" y="5013176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2" name="Fluxograma: Processo 81"/>
                <p:cNvSpPr/>
                <p:nvPr/>
              </p:nvSpPr>
              <p:spPr>
                <a:xfrm>
                  <a:off x="4572000" y="5373216"/>
                  <a:ext cx="792088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3" name="Fluxograma: Processo 82"/>
                <p:cNvSpPr/>
                <p:nvPr/>
              </p:nvSpPr>
              <p:spPr>
                <a:xfrm>
                  <a:off x="5436096" y="2564904"/>
                  <a:ext cx="864096" cy="360040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Avaliação CI</a:t>
                  </a:r>
                </a:p>
              </p:txBody>
            </p:sp>
            <p:sp>
              <p:nvSpPr>
                <p:cNvPr id="84" name="Fluxograma: Processo 83"/>
                <p:cNvSpPr/>
                <p:nvPr/>
              </p:nvSpPr>
              <p:spPr>
                <a:xfrm>
                  <a:off x="5436096" y="3284984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5" name="Fluxograma: Processo 84"/>
                <p:cNvSpPr/>
                <p:nvPr/>
              </p:nvSpPr>
              <p:spPr>
                <a:xfrm>
                  <a:off x="5436096" y="35730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6" name="Fluxograma: Processo 85"/>
                <p:cNvSpPr/>
                <p:nvPr/>
              </p:nvSpPr>
              <p:spPr>
                <a:xfrm>
                  <a:off x="5436096" y="393305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7" name="Fluxograma: Processo 86"/>
                <p:cNvSpPr/>
                <p:nvPr/>
              </p:nvSpPr>
              <p:spPr>
                <a:xfrm>
                  <a:off x="5436096" y="429309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8" name="Fluxograma: Processo 87"/>
                <p:cNvSpPr/>
                <p:nvPr/>
              </p:nvSpPr>
              <p:spPr>
                <a:xfrm>
                  <a:off x="5436096" y="465313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89" name="Fluxograma: Processo 88"/>
                <p:cNvSpPr/>
                <p:nvPr/>
              </p:nvSpPr>
              <p:spPr>
                <a:xfrm>
                  <a:off x="5436096" y="501317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0" name="Fluxograma: Processo 89"/>
                <p:cNvSpPr/>
                <p:nvPr/>
              </p:nvSpPr>
              <p:spPr>
                <a:xfrm>
                  <a:off x="5436096" y="53732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1" name="Fluxograma: Processo 90"/>
                <p:cNvSpPr/>
                <p:nvPr/>
              </p:nvSpPr>
              <p:spPr>
                <a:xfrm>
                  <a:off x="6372200" y="2564904"/>
                  <a:ext cx="864096" cy="360040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Risco Residual</a:t>
                  </a:r>
                </a:p>
              </p:txBody>
            </p:sp>
            <p:sp>
              <p:nvSpPr>
                <p:cNvPr id="92" name="Fluxograma: Processo 91"/>
                <p:cNvSpPr/>
                <p:nvPr/>
              </p:nvSpPr>
              <p:spPr>
                <a:xfrm>
                  <a:off x="6372200" y="3284984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3" name="Fluxograma: Processo 92"/>
                <p:cNvSpPr/>
                <p:nvPr/>
              </p:nvSpPr>
              <p:spPr>
                <a:xfrm>
                  <a:off x="6372200" y="35730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4" name="Fluxograma: Processo 93"/>
                <p:cNvSpPr/>
                <p:nvPr/>
              </p:nvSpPr>
              <p:spPr>
                <a:xfrm>
                  <a:off x="6372200" y="3942581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5" name="Fluxograma: Processo 94"/>
                <p:cNvSpPr/>
                <p:nvPr/>
              </p:nvSpPr>
              <p:spPr>
                <a:xfrm>
                  <a:off x="6372200" y="429309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6" name="Fluxograma: Processo 95"/>
                <p:cNvSpPr/>
                <p:nvPr/>
              </p:nvSpPr>
              <p:spPr>
                <a:xfrm>
                  <a:off x="6372200" y="465313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7" name="Fluxograma: Processo 96"/>
                <p:cNvSpPr/>
                <p:nvPr/>
              </p:nvSpPr>
              <p:spPr>
                <a:xfrm>
                  <a:off x="6372200" y="501317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8" name="Fluxograma: Processo 97"/>
                <p:cNvSpPr/>
                <p:nvPr/>
              </p:nvSpPr>
              <p:spPr>
                <a:xfrm>
                  <a:off x="6372200" y="5373216"/>
                  <a:ext cx="864096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99" name="Fluxograma: Processo 98"/>
                <p:cNvSpPr/>
                <p:nvPr/>
              </p:nvSpPr>
              <p:spPr>
                <a:xfrm>
                  <a:off x="7308304" y="2564904"/>
                  <a:ext cx="1008112" cy="360040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Referência</a:t>
                  </a:r>
                </a:p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Teste de CI</a:t>
                  </a:r>
                </a:p>
              </p:txBody>
            </p:sp>
            <p:sp>
              <p:nvSpPr>
                <p:cNvPr id="100" name="Fluxograma: Processo 99"/>
                <p:cNvSpPr/>
                <p:nvPr/>
              </p:nvSpPr>
              <p:spPr>
                <a:xfrm>
                  <a:off x="7308304" y="3284984"/>
                  <a:ext cx="1008112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1" name="Fluxograma: Processo 100"/>
                <p:cNvSpPr/>
                <p:nvPr/>
              </p:nvSpPr>
              <p:spPr>
                <a:xfrm>
                  <a:off x="7308304" y="357301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2" name="Fluxograma: Processo 101"/>
                <p:cNvSpPr/>
                <p:nvPr/>
              </p:nvSpPr>
              <p:spPr>
                <a:xfrm>
                  <a:off x="7308304" y="393305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3" name="Fluxograma: Processo 102"/>
                <p:cNvSpPr/>
                <p:nvPr/>
              </p:nvSpPr>
              <p:spPr>
                <a:xfrm>
                  <a:off x="7308304" y="429309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4" name="Fluxograma: Processo 103"/>
                <p:cNvSpPr/>
                <p:nvPr/>
              </p:nvSpPr>
              <p:spPr>
                <a:xfrm>
                  <a:off x="7308304" y="465313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5" name="Fluxograma: Processo 104"/>
                <p:cNvSpPr/>
                <p:nvPr/>
              </p:nvSpPr>
              <p:spPr>
                <a:xfrm>
                  <a:off x="7308304" y="501317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6" name="Fluxograma: Processo 105"/>
                <p:cNvSpPr/>
                <p:nvPr/>
              </p:nvSpPr>
              <p:spPr>
                <a:xfrm>
                  <a:off x="7308304" y="5373216"/>
                  <a:ext cx="1008112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07" name="Fluxograma: Processo 106"/>
                <p:cNvSpPr/>
                <p:nvPr/>
              </p:nvSpPr>
              <p:spPr>
                <a:xfrm>
                  <a:off x="899592" y="2564904"/>
                  <a:ext cx="936104" cy="3096344"/>
                </a:xfrm>
                <a:prstGeom prst="flowChartProcess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vert270" anchor="ctr"/>
                <a:lstStyle/>
                <a:p>
                  <a:pPr algn="ctr" eaLnBrk="1" hangingPunct="1">
                    <a:defRPr/>
                  </a:pPr>
                  <a:r>
                    <a:rPr lang="pt-BR" sz="3600" dirty="0"/>
                    <a:t>Objetivo</a:t>
                  </a:r>
                </a:p>
              </p:txBody>
            </p:sp>
            <p:sp>
              <p:nvSpPr>
                <p:cNvPr id="108" name="Retângulo 107"/>
                <p:cNvSpPr/>
                <p:nvPr/>
              </p:nvSpPr>
              <p:spPr>
                <a:xfrm>
                  <a:off x="1907704" y="2564904"/>
                  <a:ext cx="936104" cy="936104"/>
                </a:xfrm>
                <a:prstGeom prst="rect">
                  <a:avLst/>
                </a:prstGeom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dirty="0">
                      <a:solidFill>
                        <a:schemeClr val="tx1"/>
                      </a:solidFill>
                    </a:rPr>
                    <a:t>Fase 1</a:t>
                  </a:r>
                </a:p>
              </p:txBody>
            </p:sp>
            <p:sp>
              <p:nvSpPr>
                <p:cNvPr id="109" name="Retângulo 108"/>
                <p:cNvSpPr/>
                <p:nvPr/>
              </p:nvSpPr>
              <p:spPr>
                <a:xfrm>
                  <a:off x="1907704" y="3573016"/>
                  <a:ext cx="936104" cy="1008112"/>
                </a:xfrm>
                <a:prstGeom prst="rect">
                  <a:avLst/>
                </a:prstGeom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dirty="0">
                      <a:solidFill>
                        <a:schemeClr val="tx1"/>
                      </a:solidFill>
                    </a:rPr>
                    <a:t>Fase 2</a:t>
                  </a:r>
                </a:p>
              </p:txBody>
            </p:sp>
            <p:sp>
              <p:nvSpPr>
                <p:cNvPr id="110" name="Fluxograma: Processo 109"/>
                <p:cNvSpPr/>
                <p:nvPr/>
              </p:nvSpPr>
              <p:spPr>
                <a:xfrm>
                  <a:off x="1907704" y="4653136"/>
                  <a:ext cx="936104" cy="1008112"/>
                </a:xfrm>
                <a:prstGeom prst="flowChartProcess">
                  <a:avLst/>
                </a:prstGeom>
              </p:spPr>
              <p:style>
                <a:lnRef idx="0">
                  <a:schemeClr val="accent5"/>
                </a:lnRef>
                <a:fillRef idx="1002">
                  <a:schemeClr val="dk2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dirty="0">
                      <a:solidFill>
                        <a:schemeClr val="tx1"/>
                      </a:solidFill>
                    </a:rPr>
                    <a:t>Fase n</a:t>
                  </a:r>
                </a:p>
              </p:txBody>
            </p:sp>
            <p:sp>
              <p:nvSpPr>
                <p:cNvPr id="111" name="Fluxograma: Processo 110"/>
                <p:cNvSpPr/>
                <p:nvPr/>
              </p:nvSpPr>
              <p:spPr>
                <a:xfrm>
                  <a:off x="3635896" y="2996952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2" name="Fluxograma: Processo 111"/>
                <p:cNvSpPr/>
                <p:nvPr/>
              </p:nvSpPr>
              <p:spPr>
                <a:xfrm>
                  <a:off x="4572000" y="2996952"/>
                  <a:ext cx="792088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3" name="Fluxograma: Processo 112"/>
                <p:cNvSpPr/>
                <p:nvPr/>
              </p:nvSpPr>
              <p:spPr>
                <a:xfrm>
                  <a:off x="5436096" y="2996952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4" name="Fluxograma: Processo 113"/>
                <p:cNvSpPr/>
                <p:nvPr/>
              </p:nvSpPr>
              <p:spPr>
                <a:xfrm>
                  <a:off x="6372200" y="2996952"/>
                  <a:ext cx="864096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ln>
                  <a:noFill/>
                </a:ln>
                <a:effectLst>
                  <a:outerShdw blurRad="50800" dist="50800" dir="5400000" sx="102000" sy="102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2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5" name="Fluxograma: Processo 114"/>
                <p:cNvSpPr/>
                <p:nvPr/>
              </p:nvSpPr>
              <p:spPr>
                <a:xfrm>
                  <a:off x="7308304" y="2996952"/>
                  <a:ext cx="1008112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6" name="Fluxograma: Processo 115"/>
                <p:cNvSpPr/>
                <p:nvPr/>
              </p:nvSpPr>
              <p:spPr>
                <a:xfrm>
                  <a:off x="2915816" y="2564904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rgbClr val="C0C0C0"/>
                      </a:solidFill>
                    </a:rPr>
                    <a:t>Riscos</a:t>
                  </a:r>
                </a:p>
              </p:txBody>
            </p:sp>
            <p:sp>
              <p:nvSpPr>
                <p:cNvPr id="117" name="Fluxograma: Processo 116"/>
                <p:cNvSpPr/>
                <p:nvPr/>
              </p:nvSpPr>
              <p:spPr>
                <a:xfrm>
                  <a:off x="2915816" y="3284984"/>
                  <a:ext cx="648071" cy="216024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8" name="Fluxograma: Processo 117"/>
                <p:cNvSpPr/>
                <p:nvPr/>
              </p:nvSpPr>
              <p:spPr>
                <a:xfrm>
                  <a:off x="2915816" y="357301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19" name="Fluxograma: Processo 118"/>
                <p:cNvSpPr/>
                <p:nvPr/>
              </p:nvSpPr>
              <p:spPr>
                <a:xfrm>
                  <a:off x="2915816" y="393305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0" name="Fluxograma: Processo 119"/>
                <p:cNvSpPr/>
                <p:nvPr/>
              </p:nvSpPr>
              <p:spPr>
                <a:xfrm>
                  <a:off x="2915816" y="429309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1" name="Fluxograma: Processo 120"/>
                <p:cNvSpPr/>
                <p:nvPr/>
              </p:nvSpPr>
              <p:spPr>
                <a:xfrm>
                  <a:off x="2915816" y="465313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2" name="Fluxograma: Processo 121"/>
                <p:cNvSpPr/>
                <p:nvPr/>
              </p:nvSpPr>
              <p:spPr>
                <a:xfrm>
                  <a:off x="2915816" y="2924944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3" name="Fluxograma: Processo 122"/>
                <p:cNvSpPr/>
                <p:nvPr/>
              </p:nvSpPr>
              <p:spPr>
                <a:xfrm>
                  <a:off x="2915816" y="501317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4" name="Fluxograma: Processo 123"/>
                <p:cNvSpPr/>
                <p:nvPr/>
              </p:nvSpPr>
              <p:spPr>
                <a:xfrm>
                  <a:off x="2915816" y="5373216"/>
                  <a:ext cx="648071" cy="288032"/>
                </a:xfrm>
                <a:prstGeom prst="flowChartProcess">
                  <a:avLst/>
                </a:prstGeom>
                <a:solidFill>
                  <a:schemeClr val="bg2">
                    <a:lumMod val="25000"/>
                    <a:alpha val="1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1003">
                  <a:schemeClr val="lt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</p:grpSp>
          <p:sp>
            <p:nvSpPr>
              <p:cNvPr id="57" name="Fluxograma: Processo 56"/>
              <p:cNvSpPr/>
              <p:nvPr/>
            </p:nvSpPr>
            <p:spPr>
              <a:xfrm>
                <a:off x="2915816" y="2564904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chemeClr val="tx1"/>
                    </a:solidFill>
                  </a:rPr>
                  <a:t>Riscos</a:t>
                </a:r>
              </a:p>
            </p:txBody>
          </p:sp>
          <p:sp>
            <p:nvSpPr>
              <p:cNvPr id="58" name="Fluxograma: Processo 57"/>
              <p:cNvSpPr/>
              <p:nvPr/>
            </p:nvSpPr>
            <p:spPr>
              <a:xfrm>
                <a:off x="2915816" y="3284984"/>
                <a:ext cx="648071" cy="216024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59" name="Fluxograma: Processo 58"/>
              <p:cNvSpPr/>
              <p:nvPr/>
            </p:nvSpPr>
            <p:spPr>
              <a:xfrm>
                <a:off x="2915816" y="357301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0" name="Fluxograma: Processo 59"/>
              <p:cNvSpPr/>
              <p:nvPr/>
            </p:nvSpPr>
            <p:spPr>
              <a:xfrm>
                <a:off x="2915816" y="393305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1" name="Fluxograma: Processo 60"/>
              <p:cNvSpPr/>
              <p:nvPr/>
            </p:nvSpPr>
            <p:spPr>
              <a:xfrm>
                <a:off x="2915816" y="429309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2" name="Fluxograma: Processo 61"/>
              <p:cNvSpPr/>
              <p:nvPr/>
            </p:nvSpPr>
            <p:spPr>
              <a:xfrm>
                <a:off x="2915816" y="465313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3" name="Fluxograma: Processo 62"/>
              <p:cNvSpPr/>
              <p:nvPr/>
            </p:nvSpPr>
            <p:spPr>
              <a:xfrm>
                <a:off x="2915816" y="2924944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65" name="Fluxograma: Processo 64"/>
              <p:cNvSpPr/>
              <p:nvPr/>
            </p:nvSpPr>
            <p:spPr>
              <a:xfrm>
                <a:off x="2915816" y="501317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66" name="Fluxograma: Processo 65"/>
              <p:cNvSpPr/>
              <p:nvPr/>
            </p:nvSpPr>
            <p:spPr>
              <a:xfrm>
                <a:off x="2915816" y="5373216"/>
                <a:ext cx="648071" cy="288032"/>
              </a:xfrm>
              <a:prstGeom prst="flowChartProcess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</p:grpSp>
        <p:sp>
          <p:nvSpPr>
            <p:cNvPr id="125" name="Fluxograma: Processo 124"/>
            <p:cNvSpPr/>
            <p:nvPr/>
          </p:nvSpPr>
          <p:spPr>
            <a:xfrm>
              <a:off x="3635896" y="2564904"/>
              <a:ext cx="864096" cy="360040"/>
            </a:xfrm>
            <a:prstGeom prst="flowChartProcess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chemeClr val="tx1"/>
                  </a:solidFill>
                </a:rPr>
                <a:t>Avaliação RI</a:t>
              </a:r>
            </a:p>
          </p:txBody>
        </p:sp>
        <p:sp>
          <p:nvSpPr>
            <p:cNvPr id="126" name="Fluxograma: Processo 125"/>
            <p:cNvSpPr/>
            <p:nvPr/>
          </p:nvSpPr>
          <p:spPr>
            <a:xfrm>
              <a:off x="3635896" y="3284984"/>
              <a:ext cx="864096" cy="216024"/>
            </a:xfrm>
            <a:prstGeom prst="flowChartProcess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7" name="Fluxograma: Processo 126"/>
            <p:cNvSpPr/>
            <p:nvPr/>
          </p:nvSpPr>
          <p:spPr>
            <a:xfrm>
              <a:off x="3635896" y="3573016"/>
              <a:ext cx="864096" cy="288032"/>
            </a:xfrm>
            <a:prstGeom prst="flowChartProcess">
              <a:avLst/>
            </a:prstGeom>
            <a:solidFill>
              <a:srgbClr val="CC99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8" name="Fluxograma: Processo 127"/>
            <p:cNvSpPr/>
            <p:nvPr/>
          </p:nvSpPr>
          <p:spPr>
            <a:xfrm>
              <a:off x="3635896" y="3933056"/>
              <a:ext cx="864096" cy="288032"/>
            </a:xfrm>
            <a:prstGeom prst="flowChartProcess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9" name="Fluxograma: Processo 128"/>
            <p:cNvSpPr/>
            <p:nvPr/>
          </p:nvSpPr>
          <p:spPr>
            <a:xfrm>
              <a:off x="3635896" y="4293096"/>
              <a:ext cx="864096" cy="288032"/>
            </a:xfrm>
            <a:prstGeom prst="flowChartProcess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0" name="Fluxograma: Processo 129"/>
            <p:cNvSpPr/>
            <p:nvPr/>
          </p:nvSpPr>
          <p:spPr>
            <a:xfrm>
              <a:off x="3635896" y="4653136"/>
              <a:ext cx="864096" cy="288032"/>
            </a:xfrm>
            <a:prstGeom prst="flowChartProcess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1" name="Fluxograma: Processo 130"/>
            <p:cNvSpPr/>
            <p:nvPr/>
          </p:nvSpPr>
          <p:spPr>
            <a:xfrm>
              <a:off x="3635896" y="2996952"/>
              <a:ext cx="864096" cy="216024"/>
            </a:xfrm>
            <a:prstGeom prst="flowChartProcess">
              <a:avLst/>
            </a:prstGeom>
            <a:solidFill>
              <a:srgbClr val="CC99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132" name="Fluxograma: Processo 131"/>
            <p:cNvSpPr/>
            <p:nvPr/>
          </p:nvSpPr>
          <p:spPr>
            <a:xfrm>
              <a:off x="3635896" y="5013176"/>
              <a:ext cx="864096" cy="288032"/>
            </a:xfrm>
            <a:prstGeom prst="flowChartProcess">
              <a:avLst/>
            </a:prstGeom>
            <a:solidFill>
              <a:srgbClr val="CC99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3" name="Fluxograma: Processo 132"/>
            <p:cNvSpPr/>
            <p:nvPr/>
          </p:nvSpPr>
          <p:spPr>
            <a:xfrm>
              <a:off x="3635896" y="5373216"/>
              <a:ext cx="864096" cy="288032"/>
            </a:xfrm>
            <a:prstGeom prst="flowChartProcess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1003">
              <a:schemeClr val="lt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</p:grpSp>
      <p:sp>
        <p:nvSpPr>
          <p:cNvPr id="28" name="Fluxograma: Processo 27"/>
          <p:cNvSpPr/>
          <p:nvPr/>
        </p:nvSpPr>
        <p:spPr>
          <a:xfrm>
            <a:off x="6096000" y="2564904"/>
            <a:ext cx="792088" cy="360040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>
                <a:solidFill>
                  <a:schemeClr val="tx1"/>
                </a:solidFill>
              </a:rPr>
              <a:t>Controles</a:t>
            </a:r>
          </a:p>
        </p:txBody>
      </p:sp>
      <p:sp>
        <p:nvSpPr>
          <p:cNvPr id="29" name="Fluxograma: Processo 28"/>
          <p:cNvSpPr/>
          <p:nvPr/>
        </p:nvSpPr>
        <p:spPr>
          <a:xfrm>
            <a:off x="6096000" y="3284984"/>
            <a:ext cx="792088" cy="216024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0" name="Fluxograma: Processo 29"/>
          <p:cNvSpPr/>
          <p:nvPr/>
        </p:nvSpPr>
        <p:spPr>
          <a:xfrm>
            <a:off x="6096000" y="3573016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1" name="Fluxograma: Processo 30"/>
          <p:cNvSpPr/>
          <p:nvPr/>
        </p:nvSpPr>
        <p:spPr>
          <a:xfrm>
            <a:off x="6096000" y="3933056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2" name="Fluxograma: Processo 31"/>
          <p:cNvSpPr/>
          <p:nvPr/>
        </p:nvSpPr>
        <p:spPr>
          <a:xfrm>
            <a:off x="6096000" y="4293096"/>
            <a:ext cx="792088" cy="288032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 smtClean="0">
                <a:solidFill>
                  <a:schemeClr val="tx1"/>
                </a:solidFill>
              </a:rPr>
              <a:t>Não há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33" name="Fluxograma: Processo 32"/>
          <p:cNvSpPr/>
          <p:nvPr/>
        </p:nvSpPr>
        <p:spPr>
          <a:xfrm>
            <a:off x="6096000" y="4653136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4" name="Fluxograma: Processo 33"/>
          <p:cNvSpPr/>
          <p:nvPr/>
        </p:nvSpPr>
        <p:spPr>
          <a:xfrm>
            <a:off x="6096000" y="2996952"/>
            <a:ext cx="792088" cy="216024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400" dirty="0"/>
          </a:p>
        </p:txBody>
      </p:sp>
      <p:sp>
        <p:nvSpPr>
          <p:cNvPr id="35" name="Fluxograma: Processo 34"/>
          <p:cNvSpPr/>
          <p:nvPr/>
        </p:nvSpPr>
        <p:spPr>
          <a:xfrm>
            <a:off x="6096000" y="5013176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6" name="Fluxograma: Processo 35"/>
          <p:cNvSpPr/>
          <p:nvPr/>
        </p:nvSpPr>
        <p:spPr>
          <a:xfrm>
            <a:off x="6096000" y="5373216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7" name="Fluxograma: Processo 36"/>
          <p:cNvSpPr/>
          <p:nvPr/>
        </p:nvSpPr>
        <p:spPr>
          <a:xfrm>
            <a:off x="6960096" y="2564904"/>
            <a:ext cx="864096" cy="36004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>
                <a:solidFill>
                  <a:schemeClr val="tx1"/>
                </a:solidFill>
              </a:rPr>
              <a:t>Avaliação CI</a:t>
            </a:r>
          </a:p>
        </p:txBody>
      </p:sp>
      <p:sp>
        <p:nvSpPr>
          <p:cNvPr id="38" name="Fluxograma: Processo 37"/>
          <p:cNvSpPr/>
          <p:nvPr/>
        </p:nvSpPr>
        <p:spPr>
          <a:xfrm>
            <a:off x="6960096" y="3284984"/>
            <a:ext cx="864096" cy="216024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9" name="Fluxograma: Processo 38"/>
          <p:cNvSpPr/>
          <p:nvPr/>
        </p:nvSpPr>
        <p:spPr>
          <a:xfrm>
            <a:off x="6960096" y="357301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0" name="Fluxograma: Processo 39"/>
          <p:cNvSpPr/>
          <p:nvPr/>
        </p:nvSpPr>
        <p:spPr>
          <a:xfrm>
            <a:off x="6960096" y="393305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1" name="Fluxograma: Processo 40"/>
          <p:cNvSpPr/>
          <p:nvPr/>
        </p:nvSpPr>
        <p:spPr>
          <a:xfrm>
            <a:off x="6960096" y="429309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2" name="Fluxograma: Processo 41"/>
          <p:cNvSpPr/>
          <p:nvPr/>
        </p:nvSpPr>
        <p:spPr>
          <a:xfrm>
            <a:off x="6960096" y="465313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3" name="Fluxograma: Processo 42"/>
          <p:cNvSpPr/>
          <p:nvPr/>
        </p:nvSpPr>
        <p:spPr>
          <a:xfrm>
            <a:off x="6960096" y="2996952"/>
            <a:ext cx="864096" cy="216024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400" dirty="0"/>
          </a:p>
        </p:txBody>
      </p:sp>
      <p:sp>
        <p:nvSpPr>
          <p:cNvPr id="44" name="Fluxograma: Processo 43"/>
          <p:cNvSpPr/>
          <p:nvPr/>
        </p:nvSpPr>
        <p:spPr>
          <a:xfrm>
            <a:off x="6960096" y="501317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5" name="Fluxograma: Processo 44"/>
          <p:cNvSpPr/>
          <p:nvPr/>
        </p:nvSpPr>
        <p:spPr>
          <a:xfrm>
            <a:off x="6960096" y="5373216"/>
            <a:ext cx="864096" cy="28803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35" name="Chave direita 134"/>
          <p:cNvSpPr/>
          <p:nvPr/>
        </p:nvSpPr>
        <p:spPr>
          <a:xfrm>
            <a:off x="7423150" y="2420938"/>
            <a:ext cx="863600" cy="3384550"/>
          </a:xfrm>
          <a:prstGeom prst="rightBrace">
            <a:avLst>
              <a:gd name="adj1" fmla="val 8333"/>
              <a:gd name="adj2" fmla="val 452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36" name="CaixaDeTexto 135"/>
          <p:cNvSpPr txBox="1">
            <a:spLocks noChangeArrowheads="1"/>
          </p:cNvSpPr>
          <p:nvPr/>
        </p:nvSpPr>
        <p:spPr bwMode="auto">
          <a:xfrm>
            <a:off x="8328026" y="3357563"/>
            <a:ext cx="28085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</a:rPr>
              <a:t>Associar CI aos riscos,            </a:t>
            </a:r>
            <a:r>
              <a:rPr lang="pt-BR" altLang="pt-BR" sz="1800" dirty="0" smtClean="0">
                <a:latin typeface="Arial" panose="020B0604020202020204" pitchFamily="34" charset="0"/>
              </a:rPr>
              <a:t>Avaliar o desenho e a implementação dos controles</a:t>
            </a:r>
            <a:endParaRPr lang="pt-BR" altLang="pt-BR" sz="1800" dirty="0">
              <a:latin typeface="Arial" panose="020B0604020202020204" pitchFamily="34" charset="0"/>
            </a:endParaRPr>
          </a:p>
        </p:txBody>
      </p:sp>
      <p:sp>
        <p:nvSpPr>
          <p:cNvPr id="134" name="Fluxograma: Processo 133"/>
          <p:cNvSpPr/>
          <p:nvPr/>
        </p:nvSpPr>
        <p:spPr>
          <a:xfrm>
            <a:off x="6174037" y="5714985"/>
            <a:ext cx="703059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37" name="Fluxograma: Processo 136"/>
          <p:cNvSpPr/>
          <p:nvPr/>
        </p:nvSpPr>
        <p:spPr>
          <a:xfrm>
            <a:off x="6326616" y="5849481"/>
            <a:ext cx="792088" cy="288032"/>
          </a:xfrm>
          <a:prstGeom prst="flowChartProcess">
            <a:avLst/>
          </a:prstGeom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84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Título 1"/>
          <p:cNvSpPr>
            <a:spLocks noGrp="1"/>
          </p:cNvSpPr>
          <p:nvPr>
            <p:ph type="title"/>
          </p:nvPr>
        </p:nvSpPr>
        <p:spPr>
          <a:xfrm>
            <a:off x="1992314" y="177800"/>
            <a:ext cx="8351837" cy="1150938"/>
          </a:xfrm>
        </p:spPr>
        <p:txBody>
          <a:bodyPr/>
          <a:lstStyle/>
          <a:p>
            <a:pPr eaLnBrk="1" hangingPunct="1"/>
            <a:r>
              <a:rPr lang="pt-BR" alt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Escala para avaliação de desenho e implementação de Controles</a:t>
            </a:r>
          </a:p>
        </p:txBody>
      </p:sp>
      <p:graphicFrame>
        <p:nvGraphicFramePr>
          <p:cNvPr id="7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121201"/>
              </p:ext>
            </p:extLst>
          </p:nvPr>
        </p:nvGraphicFramePr>
        <p:xfrm>
          <a:off x="623841" y="1340423"/>
          <a:ext cx="8352677" cy="4824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677"/>
              </a:tblGrid>
              <a:tr h="72649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+mn-cs"/>
                        </a:rPr>
                        <a:t>Situação do controle existente</a:t>
                      </a:r>
                      <a:endParaRPr lang="pt-BR" sz="1600" b="1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9058" marR="49058" marT="0" marB="0" anchor="ctr"/>
                </a:tc>
              </a:tr>
              <a:tr h="6132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Controle inexistente ou não funcional/não implementado.</a:t>
                      </a:r>
                      <a:endParaRPr lang="pt-BR" sz="18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34" marR="51434" marT="0" marB="0" anchor="ctr"/>
                </a:tc>
              </a:tr>
              <a:tr h="8950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Controle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não</a:t>
                      </a:r>
                      <a:r>
                        <a:rPr lang="pt-BR" sz="18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institucionalizado,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depositado </a:t>
                      </a:r>
                      <a:r>
                        <a:rPr lang="pt-BR" sz="1800" b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na esfera de conhecimento pessoal dos operadores do processo, em geral realizado de maneira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manual.</a:t>
                      </a:r>
                      <a:endParaRPr lang="pt-BR" sz="18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34" marR="51434" marT="0" marB="0" anchor="ctr"/>
                </a:tc>
              </a:tr>
              <a:tr h="8950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Controle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razoavelmente institucionalizado, mas </a:t>
                      </a:r>
                      <a:r>
                        <a:rPr lang="pt-BR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pode falhar por não contemplar todos os aspectos relevantes do risco ou porque seu desenho ou as ferramentas que o suportam não são adequados.</a:t>
                      </a:r>
                      <a:endParaRPr lang="pt-BR" sz="18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34" marR="51434" marT="0" marB="0" anchor="ctr"/>
                </a:tc>
              </a:tr>
              <a:tr h="8475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Controle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institucionalizado</a:t>
                      </a:r>
                      <a:r>
                        <a:rPr lang="pt-BR" sz="18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e </a:t>
                      </a:r>
                      <a:r>
                        <a:rPr lang="pt-BR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embora passível de aperfeiçoamento, é sustentado por ferramentas adequadas e mitiga o risco razoavelmente.</a:t>
                      </a:r>
                      <a:endParaRPr lang="pt-BR" sz="18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34" marR="51434" marT="0" marB="0" anchor="ctr"/>
                </a:tc>
              </a:tr>
              <a:tr h="8475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Controle </a:t>
                      </a:r>
                      <a:r>
                        <a:rPr lang="pt-BR" sz="18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institucionalizado e </a:t>
                      </a:r>
                      <a:r>
                        <a:rPr lang="pt-BR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sustentado por ferramentas adequadas, podendo ser considerado em um nível de “melhor prática”; mitiga o risco em todos os aspectos relevantes.</a:t>
                      </a:r>
                      <a:endParaRPr lang="pt-BR" sz="18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34" marR="51434" marT="0" marB="0" anchor="ctr"/>
                </a:tc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915603"/>
              </p:ext>
            </p:extLst>
          </p:nvPr>
        </p:nvGraphicFramePr>
        <p:xfrm>
          <a:off x="8904288" y="1340421"/>
          <a:ext cx="2808336" cy="4824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36"/>
              </a:tblGrid>
              <a:tr h="726462">
                <a:tc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dirty="0" smtClean="0">
                          <a:latin typeface="+mn-lt"/>
                          <a:ea typeface="Times New Roman"/>
                        </a:rPr>
                        <a:t>Avaliação do Controle</a:t>
                      </a:r>
                      <a:endParaRPr lang="pt-BR" sz="1600" dirty="0">
                        <a:latin typeface="+mn-lt"/>
                        <a:ea typeface="Times New Roman"/>
                      </a:endParaRPr>
                    </a:p>
                  </a:txBody>
                  <a:tcPr marL="49086" marR="49086" marT="0" marB="0" anchor="ctr"/>
                </a:tc>
              </a:tr>
              <a:tr h="613413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1 - Inexistente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64" marR="51464" marT="0" marB="0" anchor="ctr"/>
                </a:tc>
              </a:tr>
              <a:tr h="89498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2 - Fraco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64" marR="51464" marT="0" marB="0" anchor="ctr"/>
                </a:tc>
              </a:tr>
              <a:tr h="89498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3 - Mediano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64" marR="51464" marT="0" marB="0" anchor="ctr"/>
                </a:tc>
              </a:tr>
              <a:tr h="847519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4 - Satisfatório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64" marR="51464" marT="0" marB="0" anchor="ctr"/>
                </a:tc>
              </a:tr>
              <a:tr h="847519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5 - Forte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64" marR="5146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566572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Título 1"/>
          <p:cNvSpPr>
            <a:spLocks noGrp="1"/>
          </p:cNvSpPr>
          <p:nvPr>
            <p:ph type="title"/>
          </p:nvPr>
        </p:nvSpPr>
        <p:spPr>
          <a:xfrm>
            <a:off x="767409" y="260351"/>
            <a:ext cx="10657183" cy="792163"/>
          </a:xfrm>
        </p:spPr>
        <p:txBody>
          <a:bodyPr/>
          <a:lstStyle/>
          <a:p>
            <a:r>
              <a:rPr lang="pt-BR" altLang="pt-BR" sz="3600" b="1" spc="1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Escala para avaliação do Risco de Controle</a:t>
            </a:r>
          </a:p>
        </p:txBody>
      </p:sp>
      <p:graphicFrame>
        <p:nvGraphicFramePr>
          <p:cNvPr id="7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811376"/>
              </p:ext>
            </p:extLst>
          </p:nvPr>
        </p:nvGraphicFramePr>
        <p:xfrm>
          <a:off x="2711624" y="1268413"/>
          <a:ext cx="6912768" cy="482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</a:tblGrid>
              <a:tr h="7511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+mn-cs"/>
                        </a:rPr>
                        <a:t>Nível de confiança nos</a:t>
                      </a:r>
                      <a:r>
                        <a:rPr lang="pt-B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+mn-cs"/>
                        </a:rPr>
                        <a:t> controles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9046" marR="49046" marT="0" marB="0" anchor="ctr"/>
                </a:tc>
              </a:tr>
              <a:tr h="8405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9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Nenhum</a:t>
                      </a:r>
                      <a:r>
                        <a:rPr lang="pt-BR" sz="1900" b="1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nível de confiança. </a:t>
                      </a:r>
                      <a:r>
                        <a:rPr lang="pt-BR" sz="19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Assim, considerando o risco inerente 1,00 e a confiança nos controles “zero” temos:1,00 – 0</a:t>
                      </a:r>
                      <a:r>
                        <a:rPr lang="pt-BR" sz="1900" b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pt-BR" sz="19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22" marR="51422" marT="0" marB="0" anchor="ctr"/>
                </a:tc>
              </a:tr>
              <a:tr h="763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9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pt-BR" sz="1900" b="1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ível de confiança de 20%. </a:t>
                      </a:r>
                      <a:r>
                        <a:rPr lang="pt-BR" sz="19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 controles são capazes de mitigar 20% dos eventos. Risco de controle = 1,00 – 0,20.</a:t>
                      </a:r>
                      <a:endParaRPr lang="pt-BR" sz="19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22" marR="51422" marT="0" marB="0" anchor="ctr"/>
                </a:tc>
              </a:tr>
              <a:tr h="831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91275" algn="l"/>
                        </a:tabLst>
                        <a:defRPr/>
                      </a:pPr>
                      <a:r>
                        <a:rPr lang="pt-BR" sz="19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pt-BR" sz="1900" b="1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ível de confiança de 40%. </a:t>
                      </a:r>
                      <a:r>
                        <a:rPr lang="pt-BR" sz="19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 controles são capazes de mitigar 40% dos eventos. Risco de controle = 1,00 – 0,40.</a:t>
                      </a:r>
                      <a:endParaRPr lang="pt-BR" sz="19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22" marR="51422" marT="0" marB="0" anchor="ctr"/>
                </a:tc>
              </a:tr>
              <a:tr h="761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91275" algn="l"/>
                        </a:tabLst>
                        <a:defRPr/>
                      </a:pPr>
                      <a:r>
                        <a:rPr lang="pt-BR" sz="19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pt-BR" sz="1900" b="1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ível de confiança de 60%.</a:t>
                      </a:r>
                      <a:r>
                        <a:rPr lang="pt-BR" sz="19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O controles são capazes de mitigar 60% dos eventos. Risco de controle = 1,00 – 0,60.</a:t>
                      </a:r>
                      <a:endParaRPr lang="pt-BR" sz="19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22" marR="51422" marT="0" marB="0" anchor="ctr"/>
                </a:tc>
              </a:tr>
              <a:tr h="8763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9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pt-BR" sz="1900" b="1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ível de confiança de 80%.</a:t>
                      </a:r>
                      <a:r>
                        <a:rPr lang="pt-BR" sz="19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O controles são capazes de mitigar 80% dos eventos. Risco de controle = 1,00 – 0,80.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200" b="0" baseline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Pois, devido às limitações inerentes aos controles, eles nunca dão uma garantia absoluta.</a:t>
                      </a:r>
                      <a:endParaRPr lang="pt-BR" sz="1200" b="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22" marR="51422" marT="0" marB="0" anchor="ctr"/>
                </a:tc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92770"/>
              </p:ext>
            </p:extLst>
          </p:nvPr>
        </p:nvGraphicFramePr>
        <p:xfrm>
          <a:off x="767409" y="1268413"/>
          <a:ext cx="1944215" cy="482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5"/>
              </a:tblGrid>
              <a:tr h="751173">
                <a:tc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dirty="0" smtClean="0">
                          <a:latin typeface="+mn-lt"/>
                          <a:ea typeface="Times New Roman"/>
                        </a:rPr>
                        <a:t>Avaliação do Controle</a:t>
                      </a:r>
                      <a:endParaRPr lang="pt-BR" sz="1600" dirty="0">
                        <a:latin typeface="+mn-lt"/>
                        <a:ea typeface="Times New Roman"/>
                      </a:endParaRPr>
                    </a:p>
                  </a:txBody>
                  <a:tcPr marL="49031" marR="49031" marT="0" marB="0" anchor="ctr"/>
                </a:tc>
              </a:tr>
              <a:tr h="840505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1 - Inexistente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06" marR="51406" marT="0" marB="0" anchor="ctr"/>
                </a:tc>
              </a:tr>
              <a:tr h="763590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2 - Fraco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06" marR="51406" marT="0" marB="0" anchor="ctr"/>
                </a:tc>
              </a:tr>
              <a:tr h="831271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3 - Mediano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06" marR="51406" marT="0" marB="0" anchor="ctr"/>
                </a:tc>
              </a:tr>
              <a:tr h="761998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4 - Satisfatório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06" marR="51406" marT="0" marB="0" anchor="ctr"/>
                </a:tc>
              </a:tr>
              <a:tr h="876347">
                <a:tc>
                  <a:txBody>
                    <a:bodyPr/>
                    <a:lstStyle/>
                    <a:p>
                      <a:pPr algn="l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i="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5 - Forte</a:t>
                      </a:r>
                      <a:endParaRPr lang="pt-BR" sz="1800" b="1" i="0" dirty="0">
                        <a:solidFill>
                          <a:srgbClr val="00206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1406" marR="51406" marT="0" marB="0" anchor="ctr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830773"/>
              </p:ext>
            </p:extLst>
          </p:nvPr>
        </p:nvGraphicFramePr>
        <p:xfrm>
          <a:off x="9624392" y="1268413"/>
          <a:ext cx="1800200" cy="482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</a:tblGrid>
              <a:tr h="7511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200"/>
                        </a:spcAft>
                        <a:tabLst>
                          <a:tab pos="6391275" algn="l"/>
                        </a:tabLst>
                      </a:pPr>
                      <a:r>
                        <a:rPr lang="pt-BR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+mn-cs"/>
                        </a:rPr>
                        <a:t>Risco de Controle </a:t>
                      </a:r>
                      <a:r>
                        <a:rPr lang="pt-B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+mn-cs"/>
                        </a:rPr>
                        <a:t>(multiplica o RI)</a:t>
                      </a:r>
                      <a:endParaRPr lang="pt-BR" sz="1200" b="1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49071" marR="49071" marT="0" marB="0" anchor="ctr"/>
                </a:tc>
              </a:tr>
              <a:tr h="840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pt-BR" sz="1800" b="1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48" marR="51448" marT="0" marB="0" anchor="ctr"/>
                </a:tc>
              </a:tr>
              <a:tr h="7635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0,80</a:t>
                      </a:r>
                      <a:endParaRPr lang="pt-BR" sz="1800" b="1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48" marR="51448" marT="0" marB="0" anchor="ctr"/>
                </a:tc>
              </a:tr>
              <a:tr h="831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0,60</a:t>
                      </a:r>
                      <a:endParaRPr lang="pt-BR" sz="1800" b="1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48" marR="51448" marT="0" marB="0" anchor="ctr"/>
                </a:tc>
              </a:tr>
              <a:tr h="761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0,40</a:t>
                      </a:r>
                      <a:endParaRPr lang="pt-BR" sz="1800" b="1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48" marR="51448" marT="0" marB="0" anchor="ctr"/>
                </a:tc>
              </a:tr>
              <a:tr h="876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91275" algn="l"/>
                        </a:tabLst>
                      </a:pPr>
                      <a:r>
                        <a:rPr lang="pt-BR" sz="1800" b="1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0,20</a:t>
                      </a:r>
                      <a:endParaRPr lang="pt-BR" sz="1800" b="1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1448" marR="5144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88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Avaliação dos Riscos residuais</a:t>
            </a:r>
            <a:endParaRPr lang="pt-BR" sz="3600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1920304" y="1556792"/>
            <a:ext cx="8207375" cy="45259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2000" dirty="0" smtClean="0"/>
              <a:t>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2000" dirty="0"/>
              <a:t> </a:t>
            </a:r>
            <a:r>
              <a:rPr lang="pt-BR" altLang="pt-BR" sz="2000" dirty="0" smtClean="0"/>
              <a:t>      Matriz </a:t>
            </a:r>
            <a:r>
              <a:rPr lang="pt-BR" altLang="pt-BR" sz="2000" dirty="0"/>
              <a:t>de Avaliação de Riscos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grpSp>
        <p:nvGrpSpPr>
          <p:cNvPr id="18436" name="Grupo 204"/>
          <p:cNvGrpSpPr>
            <a:grpSpLocks/>
          </p:cNvGrpSpPr>
          <p:nvPr/>
        </p:nvGrpSpPr>
        <p:grpSpPr bwMode="auto">
          <a:xfrm>
            <a:off x="2424113" y="2565401"/>
            <a:ext cx="7416800" cy="3095625"/>
            <a:chOff x="900113" y="2564904"/>
            <a:chExt cx="7416800" cy="3096344"/>
          </a:xfrm>
        </p:grpSpPr>
        <p:grpSp>
          <p:nvGrpSpPr>
            <p:cNvPr id="18464" name="Grupo 98"/>
            <p:cNvGrpSpPr>
              <a:grpSpLocks/>
            </p:cNvGrpSpPr>
            <p:nvPr/>
          </p:nvGrpSpPr>
          <p:grpSpPr bwMode="auto">
            <a:xfrm>
              <a:off x="900113" y="2564904"/>
              <a:ext cx="7416800" cy="3096344"/>
              <a:chOff x="900113" y="2564904"/>
              <a:chExt cx="7416800" cy="3096344"/>
            </a:xfrm>
          </p:grpSpPr>
          <p:grpSp>
            <p:nvGrpSpPr>
              <p:cNvPr id="18519" name="Grupo 54"/>
              <p:cNvGrpSpPr>
                <a:grpSpLocks/>
              </p:cNvGrpSpPr>
              <p:nvPr/>
            </p:nvGrpSpPr>
            <p:grpSpPr bwMode="auto">
              <a:xfrm>
                <a:off x="900113" y="2564904"/>
                <a:ext cx="7416800" cy="3096344"/>
                <a:chOff x="900113" y="2564904"/>
                <a:chExt cx="7416800" cy="3096344"/>
              </a:xfrm>
            </p:grpSpPr>
            <p:grpSp>
              <p:nvGrpSpPr>
                <p:cNvPr id="18547" name="Grupo 17"/>
                <p:cNvGrpSpPr>
                  <a:grpSpLocks/>
                </p:cNvGrpSpPr>
                <p:nvPr/>
              </p:nvGrpSpPr>
              <p:grpSpPr bwMode="auto">
                <a:xfrm>
                  <a:off x="900113" y="2565400"/>
                  <a:ext cx="7416800" cy="3095625"/>
                  <a:chOff x="899592" y="2564904"/>
                  <a:chExt cx="7416824" cy="3096344"/>
                </a:xfrm>
              </p:grpSpPr>
              <p:sp>
                <p:nvSpPr>
                  <p:cNvPr id="129" name="Fluxograma: Processo 128"/>
                  <p:cNvSpPr/>
                  <p:nvPr/>
                </p:nvSpPr>
                <p:spPr>
                  <a:xfrm>
                    <a:off x="3635896" y="2564904"/>
                    <a:ext cx="864096" cy="360040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Avaliação RI</a:t>
                    </a:r>
                  </a:p>
                </p:txBody>
              </p:sp>
              <p:sp>
                <p:nvSpPr>
                  <p:cNvPr id="130" name="Fluxograma: Processo 129"/>
                  <p:cNvSpPr/>
                  <p:nvPr/>
                </p:nvSpPr>
                <p:spPr>
                  <a:xfrm>
                    <a:off x="3635896" y="3284984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1" name="Fluxograma: Processo 130"/>
                  <p:cNvSpPr/>
                  <p:nvPr/>
                </p:nvSpPr>
                <p:spPr>
                  <a:xfrm>
                    <a:off x="3635896" y="35730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2" name="Fluxograma: Processo 131"/>
                  <p:cNvSpPr/>
                  <p:nvPr/>
                </p:nvSpPr>
                <p:spPr>
                  <a:xfrm>
                    <a:off x="3635896" y="393305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3" name="Fluxograma: Processo 132"/>
                  <p:cNvSpPr/>
                  <p:nvPr/>
                </p:nvSpPr>
                <p:spPr>
                  <a:xfrm>
                    <a:off x="3635896" y="429309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4" name="Fluxograma: Processo 133"/>
                  <p:cNvSpPr/>
                  <p:nvPr/>
                </p:nvSpPr>
                <p:spPr>
                  <a:xfrm>
                    <a:off x="3635896" y="465313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5" name="Fluxograma: Processo 134"/>
                  <p:cNvSpPr/>
                  <p:nvPr/>
                </p:nvSpPr>
                <p:spPr>
                  <a:xfrm>
                    <a:off x="3635896" y="501317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6" name="Fluxograma: Processo 135"/>
                  <p:cNvSpPr/>
                  <p:nvPr/>
                </p:nvSpPr>
                <p:spPr>
                  <a:xfrm>
                    <a:off x="3635896" y="53732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7" name="Fluxograma: Processo 136"/>
                  <p:cNvSpPr/>
                  <p:nvPr/>
                </p:nvSpPr>
                <p:spPr>
                  <a:xfrm>
                    <a:off x="4572000" y="2564904"/>
                    <a:ext cx="792088" cy="360040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Controles</a:t>
                    </a:r>
                  </a:p>
                </p:txBody>
              </p:sp>
              <p:sp>
                <p:nvSpPr>
                  <p:cNvPr id="138" name="Fluxograma: Processo 137"/>
                  <p:cNvSpPr/>
                  <p:nvPr/>
                </p:nvSpPr>
                <p:spPr>
                  <a:xfrm>
                    <a:off x="4572000" y="3284984"/>
                    <a:ext cx="792088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39" name="Fluxograma: Processo 138"/>
                  <p:cNvSpPr/>
                  <p:nvPr/>
                </p:nvSpPr>
                <p:spPr>
                  <a:xfrm>
                    <a:off x="4572000" y="3573016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0" name="Fluxograma: Processo 139"/>
                  <p:cNvSpPr/>
                  <p:nvPr/>
                </p:nvSpPr>
                <p:spPr>
                  <a:xfrm>
                    <a:off x="4572000" y="3942581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1" name="Fluxograma: Processo 140"/>
                  <p:cNvSpPr/>
                  <p:nvPr/>
                </p:nvSpPr>
                <p:spPr>
                  <a:xfrm>
                    <a:off x="4572000" y="4293096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2" name="Fluxograma: Processo 141"/>
                  <p:cNvSpPr/>
                  <p:nvPr/>
                </p:nvSpPr>
                <p:spPr>
                  <a:xfrm>
                    <a:off x="4572000" y="4653136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3" name="Fluxograma: Processo 142"/>
                  <p:cNvSpPr/>
                  <p:nvPr/>
                </p:nvSpPr>
                <p:spPr>
                  <a:xfrm>
                    <a:off x="4572000" y="5013176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4" name="Fluxograma: Processo 143"/>
                  <p:cNvSpPr/>
                  <p:nvPr/>
                </p:nvSpPr>
                <p:spPr>
                  <a:xfrm>
                    <a:off x="4572000" y="5373216"/>
                    <a:ext cx="792088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5" name="Fluxograma: Processo 144"/>
                  <p:cNvSpPr/>
                  <p:nvPr/>
                </p:nvSpPr>
                <p:spPr>
                  <a:xfrm>
                    <a:off x="5436096" y="2564904"/>
                    <a:ext cx="864096" cy="360040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Avaliação CI</a:t>
                    </a:r>
                  </a:p>
                </p:txBody>
              </p:sp>
              <p:sp>
                <p:nvSpPr>
                  <p:cNvPr id="146" name="Fluxograma: Processo 145"/>
                  <p:cNvSpPr/>
                  <p:nvPr/>
                </p:nvSpPr>
                <p:spPr>
                  <a:xfrm>
                    <a:off x="5436096" y="3284984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7" name="Fluxograma: Processo 146"/>
                  <p:cNvSpPr/>
                  <p:nvPr/>
                </p:nvSpPr>
                <p:spPr>
                  <a:xfrm>
                    <a:off x="5436096" y="35730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8" name="Fluxograma: Processo 147"/>
                  <p:cNvSpPr/>
                  <p:nvPr/>
                </p:nvSpPr>
                <p:spPr>
                  <a:xfrm>
                    <a:off x="5436096" y="393305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49" name="Fluxograma: Processo 148"/>
                  <p:cNvSpPr/>
                  <p:nvPr/>
                </p:nvSpPr>
                <p:spPr>
                  <a:xfrm>
                    <a:off x="5436096" y="429309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0" name="Fluxograma: Processo 149"/>
                  <p:cNvSpPr/>
                  <p:nvPr/>
                </p:nvSpPr>
                <p:spPr>
                  <a:xfrm>
                    <a:off x="5436096" y="465313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1" name="Fluxograma: Processo 150"/>
                  <p:cNvSpPr/>
                  <p:nvPr/>
                </p:nvSpPr>
                <p:spPr>
                  <a:xfrm>
                    <a:off x="5436096" y="501317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2" name="Fluxograma: Processo 151"/>
                  <p:cNvSpPr/>
                  <p:nvPr/>
                </p:nvSpPr>
                <p:spPr>
                  <a:xfrm>
                    <a:off x="5436096" y="53732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3" name="Fluxograma: Processo 152"/>
                  <p:cNvSpPr/>
                  <p:nvPr/>
                </p:nvSpPr>
                <p:spPr>
                  <a:xfrm>
                    <a:off x="6372200" y="2564904"/>
                    <a:ext cx="864096" cy="360040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Risco Residual</a:t>
                    </a:r>
                  </a:p>
                </p:txBody>
              </p:sp>
              <p:sp>
                <p:nvSpPr>
                  <p:cNvPr id="154" name="Fluxograma: Processo 153"/>
                  <p:cNvSpPr/>
                  <p:nvPr/>
                </p:nvSpPr>
                <p:spPr>
                  <a:xfrm>
                    <a:off x="6372200" y="3284984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5" name="Fluxograma: Processo 154"/>
                  <p:cNvSpPr/>
                  <p:nvPr/>
                </p:nvSpPr>
                <p:spPr>
                  <a:xfrm>
                    <a:off x="6372200" y="35730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6" name="Fluxograma: Processo 155"/>
                  <p:cNvSpPr/>
                  <p:nvPr/>
                </p:nvSpPr>
                <p:spPr>
                  <a:xfrm>
                    <a:off x="6372200" y="3942581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7" name="Fluxograma: Processo 156"/>
                  <p:cNvSpPr/>
                  <p:nvPr/>
                </p:nvSpPr>
                <p:spPr>
                  <a:xfrm>
                    <a:off x="6372200" y="429309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8" name="Fluxograma: Processo 157"/>
                  <p:cNvSpPr/>
                  <p:nvPr/>
                </p:nvSpPr>
                <p:spPr>
                  <a:xfrm>
                    <a:off x="6372200" y="465313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59" name="Fluxograma: Processo 158"/>
                  <p:cNvSpPr/>
                  <p:nvPr/>
                </p:nvSpPr>
                <p:spPr>
                  <a:xfrm>
                    <a:off x="6372200" y="501317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0" name="Fluxograma: Processo 159"/>
                  <p:cNvSpPr/>
                  <p:nvPr/>
                </p:nvSpPr>
                <p:spPr>
                  <a:xfrm>
                    <a:off x="6372200" y="5373216"/>
                    <a:ext cx="864096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1" name="Fluxograma: Processo 160"/>
                  <p:cNvSpPr/>
                  <p:nvPr/>
                </p:nvSpPr>
                <p:spPr>
                  <a:xfrm>
                    <a:off x="7308304" y="2564904"/>
                    <a:ext cx="1008112" cy="360040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Referência</a:t>
                    </a:r>
                  </a:p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Teste de CI</a:t>
                    </a:r>
                  </a:p>
                </p:txBody>
              </p:sp>
              <p:sp>
                <p:nvSpPr>
                  <p:cNvPr id="162" name="Fluxograma: Processo 161"/>
                  <p:cNvSpPr/>
                  <p:nvPr/>
                </p:nvSpPr>
                <p:spPr>
                  <a:xfrm>
                    <a:off x="7308304" y="3284984"/>
                    <a:ext cx="1008112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3" name="Fluxograma: Processo 162"/>
                  <p:cNvSpPr/>
                  <p:nvPr/>
                </p:nvSpPr>
                <p:spPr>
                  <a:xfrm>
                    <a:off x="7308304" y="357301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4" name="Fluxograma: Processo 163"/>
                  <p:cNvSpPr/>
                  <p:nvPr/>
                </p:nvSpPr>
                <p:spPr>
                  <a:xfrm>
                    <a:off x="7308304" y="393305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5" name="Fluxograma: Processo 164"/>
                  <p:cNvSpPr/>
                  <p:nvPr/>
                </p:nvSpPr>
                <p:spPr>
                  <a:xfrm>
                    <a:off x="7308304" y="429309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6" name="Fluxograma: Processo 165"/>
                  <p:cNvSpPr/>
                  <p:nvPr/>
                </p:nvSpPr>
                <p:spPr>
                  <a:xfrm>
                    <a:off x="7308304" y="465313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7" name="Fluxograma: Processo 166"/>
                  <p:cNvSpPr/>
                  <p:nvPr/>
                </p:nvSpPr>
                <p:spPr>
                  <a:xfrm>
                    <a:off x="7308304" y="501317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8" name="Fluxograma: Processo 167"/>
                  <p:cNvSpPr/>
                  <p:nvPr/>
                </p:nvSpPr>
                <p:spPr>
                  <a:xfrm>
                    <a:off x="7308304" y="5373216"/>
                    <a:ext cx="1008112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/>
                  </a:p>
                </p:txBody>
              </p:sp>
              <p:sp>
                <p:nvSpPr>
                  <p:cNvPr id="169" name="Fluxograma: Processo 168"/>
                  <p:cNvSpPr/>
                  <p:nvPr/>
                </p:nvSpPr>
                <p:spPr>
                  <a:xfrm>
                    <a:off x="899592" y="2564904"/>
                    <a:ext cx="936104" cy="3096344"/>
                  </a:xfrm>
                  <a:prstGeom prst="flowChartProcess">
                    <a:avLst/>
                  </a:prstGeom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vert="vert270" anchor="ctr"/>
                  <a:lstStyle/>
                  <a:p>
                    <a:pPr algn="ctr" eaLnBrk="1" hangingPunct="1">
                      <a:defRPr/>
                    </a:pPr>
                    <a:r>
                      <a:rPr lang="pt-BR" sz="3600" dirty="0"/>
                      <a:t>Objetivo</a:t>
                    </a:r>
                  </a:p>
                </p:txBody>
              </p:sp>
              <p:sp>
                <p:nvSpPr>
                  <p:cNvPr id="170" name="Retângulo 169"/>
                  <p:cNvSpPr/>
                  <p:nvPr/>
                </p:nvSpPr>
                <p:spPr>
                  <a:xfrm>
                    <a:off x="1907704" y="2564904"/>
                    <a:ext cx="936104" cy="936104"/>
                  </a:xfrm>
                  <a:prstGeom prst="rect">
                    <a:avLst/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dirty="0">
                        <a:solidFill>
                          <a:schemeClr val="tx1"/>
                        </a:solidFill>
                      </a:rPr>
                      <a:t>Fase 1</a:t>
                    </a:r>
                  </a:p>
                </p:txBody>
              </p:sp>
              <p:sp>
                <p:nvSpPr>
                  <p:cNvPr id="171" name="Retângulo 170"/>
                  <p:cNvSpPr/>
                  <p:nvPr/>
                </p:nvSpPr>
                <p:spPr>
                  <a:xfrm>
                    <a:off x="1907704" y="3573016"/>
                    <a:ext cx="936104" cy="1008112"/>
                  </a:xfrm>
                  <a:prstGeom prst="rect">
                    <a:avLst/>
                  </a:prstGeom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dirty="0">
                        <a:solidFill>
                          <a:schemeClr val="tx1"/>
                        </a:solidFill>
                      </a:rPr>
                      <a:t>Fase 2</a:t>
                    </a:r>
                  </a:p>
                </p:txBody>
              </p:sp>
              <p:sp>
                <p:nvSpPr>
                  <p:cNvPr id="172" name="Fluxograma: Processo 171"/>
                  <p:cNvSpPr/>
                  <p:nvPr/>
                </p:nvSpPr>
                <p:spPr>
                  <a:xfrm>
                    <a:off x="1907704" y="4653136"/>
                    <a:ext cx="936104" cy="1008112"/>
                  </a:xfrm>
                  <a:prstGeom prst="flowChartProcess">
                    <a:avLst/>
                  </a:prstGeom>
                </p:spPr>
                <p:style>
                  <a:lnRef idx="0">
                    <a:schemeClr val="accent5"/>
                  </a:lnRef>
                  <a:fillRef idx="1002">
                    <a:schemeClr val="dk2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dirty="0">
                        <a:solidFill>
                          <a:schemeClr val="tx1"/>
                        </a:solidFill>
                      </a:rPr>
                      <a:t>Fase n</a:t>
                    </a:r>
                  </a:p>
                </p:txBody>
              </p:sp>
              <p:sp>
                <p:nvSpPr>
                  <p:cNvPr id="173" name="Fluxograma: Processo 172"/>
                  <p:cNvSpPr/>
                  <p:nvPr/>
                </p:nvSpPr>
                <p:spPr>
                  <a:xfrm>
                    <a:off x="3635896" y="2996952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74" name="Fluxograma: Processo 173"/>
                  <p:cNvSpPr/>
                  <p:nvPr/>
                </p:nvSpPr>
                <p:spPr>
                  <a:xfrm>
                    <a:off x="4572000" y="2996952"/>
                    <a:ext cx="792088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75" name="Fluxograma: Processo 174"/>
                  <p:cNvSpPr/>
                  <p:nvPr/>
                </p:nvSpPr>
                <p:spPr>
                  <a:xfrm>
                    <a:off x="5436096" y="2996952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76" name="Fluxograma: Processo 175"/>
                  <p:cNvSpPr/>
                  <p:nvPr/>
                </p:nvSpPr>
                <p:spPr>
                  <a:xfrm>
                    <a:off x="6372200" y="2996952"/>
                    <a:ext cx="864096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ln>
                    <a:noFill/>
                  </a:ln>
                  <a:effectLst>
                    <a:outerShdw blurRad="50800" dist="50800" dir="5400000" sx="102000" sy="102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2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77" name="Fluxograma: Processo 176"/>
                  <p:cNvSpPr/>
                  <p:nvPr/>
                </p:nvSpPr>
                <p:spPr>
                  <a:xfrm>
                    <a:off x="7308304" y="2996952"/>
                    <a:ext cx="1008112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78" name="Fluxograma: Processo 177"/>
                  <p:cNvSpPr/>
                  <p:nvPr/>
                </p:nvSpPr>
                <p:spPr>
                  <a:xfrm>
                    <a:off x="2915816" y="2564904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r>
                      <a:rPr lang="pt-BR" sz="1200" dirty="0">
                        <a:solidFill>
                          <a:srgbClr val="C0C0C0"/>
                        </a:solidFill>
                      </a:rPr>
                      <a:t>Riscos</a:t>
                    </a:r>
                  </a:p>
                </p:txBody>
              </p:sp>
              <p:sp>
                <p:nvSpPr>
                  <p:cNvPr id="179" name="Fluxograma: Processo 178"/>
                  <p:cNvSpPr/>
                  <p:nvPr/>
                </p:nvSpPr>
                <p:spPr>
                  <a:xfrm>
                    <a:off x="2915816" y="3284984"/>
                    <a:ext cx="648071" cy="216024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0" name="Fluxograma: Processo 179"/>
                  <p:cNvSpPr/>
                  <p:nvPr/>
                </p:nvSpPr>
                <p:spPr>
                  <a:xfrm>
                    <a:off x="2915816" y="357301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1" name="Fluxograma: Processo 180"/>
                  <p:cNvSpPr/>
                  <p:nvPr/>
                </p:nvSpPr>
                <p:spPr>
                  <a:xfrm>
                    <a:off x="2915816" y="393305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2" name="Fluxograma: Processo 181"/>
                  <p:cNvSpPr/>
                  <p:nvPr/>
                </p:nvSpPr>
                <p:spPr>
                  <a:xfrm>
                    <a:off x="2915816" y="429309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3" name="Fluxograma: Processo 182"/>
                  <p:cNvSpPr/>
                  <p:nvPr/>
                </p:nvSpPr>
                <p:spPr>
                  <a:xfrm>
                    <a:off x="2915816" y="465313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4" name="Fluxograma: Processo 183"/>
                  <p:cNvSpPr/>
                  <p:nvPr/>
                </p:nvSpPr>
                <p:spPr>
                  <a:xfrm>
                    <a:off x="2915816" y="2924944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5" name="Fluxograma: Processo 184"/>
                  <p:cNvSpPr/>
                  <p:nvPr/>
                </p:nvSpPr>
                <p:spPr>
                  <a:xfrm>
                    <a:off x="2915816" y="501317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  <p:sp>
                <p:nvSpPr>
                  <p:cNvPr id="186" name="Fluxograma: Processo 185"/>
                  <p:cNvSpPr/>
                  <p:nvPr/>
                </p:nvSpPr>
                <p:spPr>
                  <a:xfrm>
                    <a:off x="2915816" y="5373216"/>
                    <a:ext cx="648071" cy="288032"/>
                  </a:xfrm>
                  <a:prstGeom prst="flowChartProcess">
                    <a:avLst/>
                  </a:prstGeom>
                  <a:solidFill>
                    <a:schemeClr val="bg2">
                      <a:lumMod val="25000"/>
                      <a:alpha val="10000"/>
                    </a:schemeClr>
                  </a:solidFill>
                  <a:effectLst>
                    <a:outerShdw blurRad="50800" dist="50800" dir="5400000" algn="ctr" rotWithShape="0">
                      <a:schemeClr val="bg1">
                        <a:lumMod val="85000"/>
                      </a:scheme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1003">
                    <a:schemeClr val="lt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pt-BR" sz="1400" dirty="0"/>
                  </a:p>
                </p:txBody>
              </p:sp>
            </p:grpSp>
            <p:sp>
              <p:nvSpPr>
                <p:cNvPr id="120" name="Fluxograma: Processo 119"/>
                <p:cNvSpPr/>
                <p:nvPr/>
              </p:nvSpPr>
              <p:spPr>
                <a:xfrm>
                  <a:off x="2915816" y="2564904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pt-BR" sz="1200" dirty="0">
                      <a:solidFill>
                        <a:schemeClr val="tx1"/>
                      </a:solidFill>
                    </a:rPr>
                    <a:t>Riscos</a:t>
                  </a:r>
                </a:p>
              </p:txBody>
            </p:sp>
            <p:sp>
              <p:nvSpPr>
                <p:cNvPr id="121" name="Fluxograma: Processo 120"/>
                <p:cNvSpPr/>
                <p:nvPr/>
              </p:nvSpPr>
              <p:spPr>
                <a:xfrm>
                  <a:off x="2915816" y="3284984"/>
                  <a:ext cx="648071" cy="216024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2" name="Fluxograma: Processo 121"/>
                <p:cNvSpPr/>
                <p:nvPr/>
              </p:nvSpPr>
              <p:spPr>
                <a:xfrm>
                  <a:off x="2915816" y="357301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3" name="Fluxograma: Processo 122"/>
                <p:cNvSpPr/>
                <p:nvPr/>
              </p:nvSpPr>
              <p:spPr>
                <a:xfrm>
                  <a:off x="2915816" y="393305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4" name="Fluxograma: Processo 123"/>
                <p:cNvSpPr/>
                <p:nvPr/>
              </p:nvSpPr>
              <p:spPr>
                <a:xfrm>
                  <a:off x="2915816" y="429309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5" name="Fluxograma: Processo 124"/>
                <p:cNvSpPr/>
                <p:nvPr/>
              </p:nvSpPr>
              <p:spPr>
                <a:xfrm>
                  <a:off x="2915816" y="465313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6" name="Fluxograma: Processo 125"/>
                <p:cNvSpPr/>
                <p:nvPr/>
              </p:nvSpPr>
              <p:spPr>
                <a:xfrm>
                  <a:off x="2915816" y="2924944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 sz="1400" dirty="0"/>
                </a:p>
              </p:txBody>
            </p:sp>
            <p:sp>
              <p:nvSpPr>
                <p:cNvPr id="127" name="Fluxograma: Processo 126"/>
                <p:cNvSpPr/>
                <p:nvPr/>
              </p:nvSpPr>
              <p:spPr>
                <a:xfrm>
                  <a:off x="2915816" y="501317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  <p:sp>
              <p:nvSpPr>
                <p:cNvPr id="128" name="Fluxograma: Processo 127"/>
                <p:cNvSpPr/>
                <p:nvPr/>
              </p:nvSpPr>
              <p:spPr>
                <a:xfrm>
                  <a:off x="2915816" y="5373216"/>
                  <a:ext cx="648071" cy="288032"/>
                </a:xfrm>
                <a:prstGeom prst="flowChartProcess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pt-BR"/>
                </a:p>
              </p:txBody>
            </p:sp>
          </p:grpSp>
          <p:sp>
            <p:nvSpPr>
              <p:cNvPr id="110" name="Fluxograma: Processo 109"/>
              <p:cNvSpPr/>
              <p:nvPr/>
            </p:nvSpPr>
            <p:spPr>
              <a:xfrm>
                <a:off x="3635896" y="2564904"/>
                <a:ext cx="864096" cy="360040"/>
              </a:xfrm>
              <a:prstGeom prst="flowChartProcess">
                <a:avLst/>
              </a:prstGeom>
              <a:solidFill>
                <a:srgbClr val="FF00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pt-BR" sz="1200" dirty="0">
                    <a:solidFill>
                      <a:schemeClr val="tx1"/>
                    </a:solidFill>
                  </a:rPr>
                  <a:t>Avaliação RI</a:t>
                </a:r>
              </a:p>
            </p:txBody>
          </p:sp>
          <p:sp>
            <p:nvSpPr>
              <p:cNvPr id="111" name="Fluxograma: Processo 110"/>
              <p:cNvSpPr/>
              <p:nvPr/>
            </p:nvSpPr>
            <p:spPr>
              <a:xfrm>
                <a:off x="3635896" y="3284984"/>
                <a:ext cx="864096" cy="216024"/>
              </a:xfrm>
              <a:prstGeom prst="flowChartProcess">
                <a:avLst/>
              </a:prstGeom>
              <a:solidFill>
                <a:srgbClr val="FFFF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2" name="Fluxograma: Processo 111"/>
              <p:cNvSpPr/>
              <p:nvPr/>
            </p:nvSpPr>
            <p:spPr>
              <a:xfrm>
                <a:off x="3635896" y="3573016"/>
                <a:ext cx="864096" cy="288032"/>
              </a:xfrm>
              <a:prstGeom prst="flowChartProcess">
                <a:avLst/>
              </a:prstGeom>
              <a:solidFill>
                <a:srgbClr val="CC99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3" name="Fluxograma: Processo 112"/>
              <p:cNvSpPr/>
              <p:nvPr/>
            </p:nvSpPr>
            <p:spPr>
              <a:xfrm>
                <a:off x="3635896" y="3933056"/>
                <a:ext cx="864096" cy="288032"/>
              </a:xfrm>
              <a:prstGeom prst="flowChartProcess">
                <a:avLst/>
              </a:prstGeom>
              <a:solidFill>
                <a:srgbClr val="FF00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4" name="Fluxograma: Processo 113"/>
              <p:cNvSpPr/>
              <p:nvPr/>
            </p:nvSpPr>
            <p:spPr>
              <a:xfrm>
                <a:off x="3635896" y="4293096"/>
                <a:ext cx="864096" cy="288032"/>
              </a:xfrm>
              <a:prstGeom prst="flowChartProcess">
                <a:avLst/>
              </a:prstGeom>
              <a:solidFill>
                <a:srgbClr val="FF00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5" name="Fluxograma: Processo 114"/>
              <p:cNvSpPr/>
              <p:nvPr/>
            </p:nvSpPr>
            <p:spPr>
              <a:xfrm>
                <a:off x="3635896" y="4653136"/>
                <a:ext cx="864096" cy="288032"/>
              </a:xfrm>
              <a:prstGeom prst="flowChartProcess">
                <a:avLst/>
              </a:prstGeom>
              <a:solidFill>
                <a:srgbClr val="FFFF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6" name="Fluxograma: Processo 115"/>
              <p:cNvSpPr/>
              <p:nvPr/>
            </p:nvSpPr>
            <p:spPr>
              <a:xfrm>
                <a:off x="3635896" y="2996952"/>
                <a:ext cx="864096" cy="216024"/>
              </a:xfrm>
              <a:prstGeom prst="flowChartProcess">
                <a:avLst/>
              </a:prstGeom>
              <a:solidFill>
                <a:srgbClr val="CC99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 sz="1400" dirty="0"/>
              </a:p>
            </p:txBody>
          </p:sp>
          <p:sp>
            <p:nvSpPr>
              <p:cNvPr id="117" name="Fluxograma: Processo 116"/>
              <p:cNvSpPr/>
              <p:nvPr/>
            </p:nvSpPr>
            <p:spPr>
              <a:xfrm>
                <a:off x="3635896" y="5013176"/>
                <a:ext cx="864096" cy="288032"/>
              </a:xfrm>
              <a:prstGeom prst="flowChartProcess">
                <a:avLst/>
              </a:prstGeom>
              <a:solidFill>
                <a:srgbClr val="CC99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/>
              </a:p>
            </p:txBody>
          </p:sp>
          <p:sp>
            <p:nvSpPr>
              <p:cNvPr id="118" name="Fluxograma: Processo 117"/>
              <p:cNvSpPr/>
              <p:nvPr/>
            </p:nvSpPr>
            <p:spPr>
              <a:xfrm>
                <a:off x="3635896" y="5373216"/>
                <a:ext cx="864096" cy="288032"/>
              </a:xfrm>
              <a:prstGeom prst="flowChartProcess">
                <a:avLst/>
              </a:prstGeom>
              <a:solidFill>
                <a:srgbClr val="FF0000"/>
              </a:solidFill>
            </p:spPr>
            <p:style>
              <a:lnRef idx="0">
                <a:schemeClr val="accent1"/>
              </a:lnRef>
              <a:fillRef idx="1003">
                <a:schemeClr val="lt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t-BR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87" name="Fluxograma: Processo 186"/>
            <p:cNvSpPr/>
            <p:nvPr/>
          </p:nvSpPr>
          <p:spPr>
            <a:xfrm>
              <a:off x="4572000" y="2564904"/>
              <a:ext cx="792088" cy="360040"/>
            </a:xfrm>
            <a:prstGeom prst="flowChartProcess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>
                  <a:solidFill>
                    <a:schemeClr val="tx1"/>
                  </a:solidFill>
                </a:rPr>
                <a:t>Controles</a:t>
              </a:r>
            </a:p>
          </p:txBody>
        </p:sp>
        <p:sp>
          <p:nvSpPr>
            <p:cNvPr id="188" name="Fluxograma: Processo 187"/>
            <p:cNvSpPr/>
            <p:nvPr/>
          </p:nvSpPr>
          <p:spPr>
            <a:xfrm>
              <a:off x="4572000" y="3284984"/>
              <a:ext cx="792088" cy="216024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9" name="Fluxograma: Processo 188"/>
            <p:cNvSpPr/>
            <p:nvPr/>
          </p:nvSpPr>
          <p:spPr>
            <a:xfrm>
              <a:off x="4572000" y="3573016"/>
              <a:ext cx="792088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0" name="Fluxograma: Processo 189"/>
            <p:cNvSpPr/>
            <p:nvPr/>
          </p:nvSpPr>
          <p:spPr>
            <a:xfrm>
              <a:off x="4572000" y="3933056"/>
              <a:ext cx="792088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1" name="Fluxograma: Processo 190"/>
            <p:cNvSpPr/>
            <p:nvPr/>
          </p:nvSpPr>
          <p:spPr>
            <a:xfrm>
              <a:off x="4572000" y="4293096"/>
              <a:ext cx="792088" cy="288032"/>
            </a:xfrm>
            <a:prstGeom prst="flowChartProcess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200" dirty="0" smtClean="0">
                  <a:solidFill>
                    <a:schemeClr val="tx1"/>
                  </a:solidFill>
                </a:rPr>
                <a:t>Não há</a:t>
              </a:r>
              <a:endParaRPr lang="pt-BR" sz="1050" dirty="0">
                <a:solidFill>
                  <a:schemeClr val="tx1"/>
                </a:solidFill>
              </a:endParaRPr>
            </a:p>
          </p:txBody>
        </p:sp>
        <p:sp>
          <p:nvSpPr>
            <p:cNvPr id="192" name="Fluxograma: Processo 191"/>
            <p:cNvSpPr/>
            <p:nvPr/>
          </p:nvSpPr>
          <p:spPr>
            <a:xfrm>
              <a:off x="4572000" y="4653136"/>
              <a:ext cx="792088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3" name="Fluxograma: Processo 192"/>
            <p:cNvSpPr/>
            <p:nvPr/>
          </p:nvSpPr>
          <p:spPr>
            <a:xfrm>
              <a:off x="4572000" y="2996952"/>
              <a:ext cx="792088" cy="216024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194" name="Fluxograma: Processo 193"/>
            <p:cNvSpPr/>
            <p:nvPr/>
          </p:nvSpPr>
          <p:spPr>
            <a:xfrm>
              <a:off x="4572000" y="5013176"/>
              <a:ext cx="792088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5" name="Fluxograma: Processo 194"/>
            <p:cNvSpPr/>
            <p:nvPr/>
          </p:nvSpPr>
          <p:spPr>
            <a:xfrm>
              <a:off x="4572000" y="5373216"/>
              <a:ext cx="792088" cy="28803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6" name="Fluxograma: Processo 195"/>
            <p:cNvSpPr/>
            <p:nvPr/>
          </p:nvSpPr>
          <p:spPr>
            <a:xfrm>
              <a:off x="5436096" y="2564904"/>
              <a:ext cx="864096" cy="360040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t-BR" sz="1100" dirty="0">
                  <a:solidFill>
                    <a:schemeClr val="tx1"/>
                  </a:solidFill>
                </a:rPr>
                <a:t>Avaliação </a:t>
              </a:r>
              <a:r>
                <a:rPr lang="pt-BR" sz="1100" dirty="0" smtClean="0">
                  <a:solidFill>
                    <a:schemeClr val="tx1"/>
                  </a:solidFill>
                </a:rPr>
                <a:t>Desenho CI</a:t>
              </a:r>
              <a:endParaRPr lang="pt-BR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Fluxograma: Processo 196"/>
            <p:cNvSpPr/>
            <p:nvPr/>
          </p:nvSpPr>
          <p:spPr>
            <a:xfrm>
              <a:off x="5436096" y="3284984"/>
              <a:ext cx="864096" cy="216024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8" name="Fluxograma: Processo 197"/>
            <p:cNvSpPr/>
            <p:nvPr/>
          </p:nvSpPr>
          <p:spPr>
            <a:xfrm>
              <a:off x="5436096" y="357301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9" name="Fluxograma: Processo 198"/>
            <p:cNvSpPr/>
            <p:nvPr/>
          </p:nvSpPr>
          <p:spPr>
            <a:xfrm>
              <a:off x="5436096" y="393305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0" name="Fluxograma: Processo 199"/>
            <p:cNvSpPr/>
            <p:nvPr/>
          </p:nvSpPr>
          <p:spPr>
            <a:xfrm>
              <a:off x="5436096" y="429309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1" name="Fluxograma: Processo 200"/>
            <p:cNvSpPr/>
            <p:nvPr/>
          </p:nvSpPr>
          <p:spPr>
            <a:xfrm>
              <a:off x="5436096" y="465313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2" name="Fluxograma: Processo 201"/>
            <p:cNvSpPr/>
            <p:nvPr/>
          </p:nvSpPr>
          <p:spPr>
            <a:xfrm>
              <a:off x="5436096" y="2996952"/>
              <a:ext cx="864096" cy="216024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1400" dirty="0"/>
            </a:p>
          </p:txBody>
        </p:sp>
        <p:sp>
          <p:nvSpPr>
            <p:cNvPr id="203" name="Fluxograma: Processo 202"/>
            <p:cNvSpPr/>
            <p:nvPr/>
          </p:nvSpPr>
          <p:spPr>
            <a:xfrm>
              <a:off x="5436096" y="501317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4" name="Fluxograma: Processo 203"/>
            <p:cNvSpPr/>
            <p:nvPr/>
          </p:nvSpPr>
          <p:spPr>
            <a:xfrm>
              <a:off x="5436096" y="5373216"/>
              <a:ext cx="864096" cy="288032"/>
            </a:xfrm>
            <a:prstGeom prst="flowChartProces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accent1"/>
            </a:lnRef>
            <a:fillRef idx="1002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/>
            </a:p>
          </p:txBody>
        </p:sp>
      </p:grpSp>
      <p:sp>
        <p:nvSpPr>
          <p:cNvPr id="46" name="Fluxograma: Processo 45"/>
          <p:cNvSpPr/>
          <p:nvPr/>
        </p:nvSpPr>
        <p:spPr>
          <a:xfrm>
            <a:off x="7896200" y="2564904"/>
            <a:ext cx="864096" cy="360040"/>
          </a:xfrm>
          <a:prstGeom prst="flowChartProcess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200" dirty="0">
                <a:solidFill>
                  <a:schemeClr val="tx1"/>
                </a:solidFill>
              </a:rPr>
              <a:t>Risco Residual</a:t>
            </a:r>
          </a:p>
        </p:txBody>
      </p:sp>
      <p:sp>
        <p:nvSpPr>
          <p:cNvPr id="47" name="Fluxograma: Processo 46"/>
          <p:cNvSpPr/>
          <p:nvPr/>
        </p:nvSpPr>
        <p:spPr>
          <a:xfrm>
            <a:off x="7896200" y="3284984"/>
            <a:ext cx="864096" cy="216024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8" name="Fluxograma: Processo 47"/>
          <p:cNvSpPr/>
          <p:nvPr/>
        </p:nvSpPr>
        <p:spPr>
          <a:xfrm>
            <a:off x="7896200" y="3573016"/>
            <a:ext cx="864096" cy="288032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49" name="Fluxograma: Processo 48"/>
          <p:cNvSpPr/>
          <p:nvPr/>
        </p:nvSpPr>
        <p:spPr>
          <a:xfrm>
            <a:off x="7896200" y="3933056"/>
            <a:ext cx="864096" cy="288032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50" name="Fluxograma: Processo 49"/>
          <p:cNvSpPr/>
          <p:nvPr/>
        </p:nvSpPr>
        <p:spPr>
          <a:xfrm>
            <a:off x="7896200" y="4293096"/>
            <a:ext cx="864096" cy="288032"/>
          </a:xfrm>
          <a:prstGeom prst="flowChartProcess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51" name="Fluxograma: Processo 50"/>
          <p:cNvSpPr/>
          <p:nvPr/>
        </p:nvSpPr>
        <p:spPr>
          <a:xfrm>
            <a:off x="7896200" y="4653136"/>
            <a:ext cx="864096" cy="288032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52" name="Fluxograma: Processo 51"/>
          <p:cNvSpPr/>
          <p:nvPr/>
        </p:nvSpPr>
        <p:spPr>
          <a:xfrm>
            <a:off x="7896200" y="2996952"/>
            <a:ext cx="864096" cy="216024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400" dirty="0"/>
          </a:p>
        </p:txBody>
      </p:sp>
      <p:sp>
        <p:nvSpPr>
          <p:cNvPr id="53" name="Fluxograma: Processo 52"/>
          <p:cNvSpPr/>
          <p:nvPr/>
        </p:nvSpPr>
        <p:spPr>
          <a:xfrm>
            <a:off x="7896200" y="5013176"/>
            <a:ext cx="864096" cy="288032"/>
          </a:xfrm>
          <a:prstGeom prst="flowChartProcess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54" name="Fluxograma: Processo 53"/>
          <p:cNvSpPr/>
          <p:nvPr/>
        </p:nvSpPr>
        <p:spPr>
          <a:xfrm>
            <a:off x="7896200" y="5373216"/>
            <a:ext cx="864096" cy="288032"/>
          </a:xfrm>
          <a:prstGeom prst="flowChartProcess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19" name="Fluxograma: Processo 118"/>
          <p:cNvSpPr/>
          <p:nvPr/>
        </p:nvSpPr>
        <p:spPr>
          <a:xfrm>
            <a:off x="8832801" y="2591145"/>
            <a:ext cx="1008112" cy="360040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kern="0" dirty="0" smtClean="0">
                <a:solidFill>
                  <a:sysClr val="windowText" lastClr="000000"/>
                </a:solidFill>
                <a:latin typeface="Arial Narrow"/>
                <a:cs typeface="Arial" pitchFamily="34" charset="0"/>
              </a:rPr>
              <a:t>Testes de Auditoria</a:t>
            </a:r>
            <a:endParaRPr lang="pt-BR" sz="1200" b="1" kern="0" dirty="0">
              <a:solidFill>
                <a:sysClr val="windowText" lastClr="000000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05" name="Fluxograma: Processo 204"/>
          <p:cNvSpPr/>
          <p:nvPr/>
        </p:nvSpPr>
        <p:spPr>
          <a:xfrm>
            <a:off x="8831793" y="3298104"/>
            <a:ext cx="1008112" cy="216024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06" name="Fluxograma: Processo 205"/>
          <p:cNvSpPr/>
          <p:nvPr/>
        </p:nvSpPr>
        <p:spPr>
          <a:xfrm>
            <a:off x="8831793" y="358613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07" name="Fluxograma: Processo 206"/>
          <p:cNvSpPr/>
          <p:nvPr/>
        </p:nvSpPr>
        <p:spPr>
          <a:xfrm>
            <a:off x="8831793" y="394617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08" name="Fluxograma: Processo 207"/>
          <p:cNvSpPr/>
          <p:nvPr/>
        </p:nvSpPr>
        <p:spPr>
          <a:xfrm>
            <a:off x="8831793" y="430621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09" name="Fluxograma: Processo 208"/>
          <p:cNvSpPr/>
          <p:nvPr/>
        </p:nvSpPr>
        <p:spPr>
          <a:xfrm>
            <a:off x="8831793" y="466625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10" name="Fluxograma: Processo 209"/>
          <p:cNvSpPr/>
          <p:nvPr/>
        </p:nvSpPr>
        <p:spPr>
          <a:xfrm>
            <a:off x="8831793" y="3010072"/>
            <a:ext cx="1008112" cy="216024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 dirty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11" name="Fluxograma: Processo 210"/>
          <p:cNvSpPr/>
          <p:nvPr/>
        </p:nvSpPr>
        <p:spPr>
          <a:xfrm>
            <a:off x="8831793" y="502629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  <p:sp>
        <p:nvSpPr>
          <p:cNvPr id="212" name="Fluxograma: Processo 211"/>
          <p:cNvSpPr/>
          <p:nvPr/>
        </p:nvSpPr>
        <p:spPr>
          <a:xfrm>
            <a:off x="8831793" y="5386336"/>
            <a:ext cx="1008112" cy="288032"/>
          </a:xfrm>
          <a:prstGeom prst="flowChartProcess">
            <a:avLst/>
          </a:prstGeom>
          <a:gradFill rotWithShape="1">
            <a:gsLst>
              <a:gs pos="0">
                <a:sysClr val="window" lastClr="FFFFFF">
                  <a:tint val="80000"/>
                  <a:satMod val="300000"/>
                </a:sysClr>
              </a:gs>
              <a:gs pos="100000">
                <a:sysClr val="window" lastClr="FFFFFF">
                  <a:shade val="30000"/>
                  <a:satMod val="200000"/>
                </a:sys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>
              <a:solidFill>
                <a:sysClr val="window" lastClr="FFFFFF"/>
              </a:solidFill>
              <a:latin typeface="Arial Narrow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69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Estratégia de Auditoria</a:t>
            </a:r>
            <a:endParaRPr lang="pt-BR" sz="3600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2238253" y="1508992"/>
            <a:ext cx="9073008" cy="444028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t-BR" altLang="pt-BR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grpSp>
        <p:nvGrpSpPr>
          <p:cNvPr id="11" name="Grupo 10"/>
          <p:cNvGrpSpPr/>
          <p:nvPr/>
        </p:nvGrpSpPr>
        <p:grpSpPr>
          <a:xfrm flipV="1">
            <a:off x="2162895" y="2767415"/>
            <a:ext cx="8316038" cy="2940063"/>
            <a:chOff x="2627801" y="2204867"/>
            <a:chExt cx="8051812" cy="2812710"/>
          </a:xfrm>
        </p:grpSpPr>
        <p:sp>
          <p:nvSpPr>
            <p:cNvPr id="22" name="Triângulo isósceles 21"/>
            <p:cNvSpPr/>
            <p:nvPr/>
          </p:nvSpPr>
          <p:spPr>
            <a:xfrm rot="5400000">
              <a:off x="5247352" y="-414684"/>
              <a:ext cx="2812710" cy="8051812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CaixaDeTexto 23"/>
            <p:cNvSpPr txBox="1"/>
            <p:nvPr/>
          </p:nvSpPr>
          <p:spPr>
            <a:xfrm rot="10800000">
              <a:off x="2964795" y="4090386"/>
              <a:ext cx="1309821" cy="677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 smtClean="0"/>
                <a:t>Teste de controles</a:t>
              </a:r>
              <a:endParaRPr lang="pt-BR" sz="2000" dirty="0"/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2162895" y="2952855"/>
            <a:ext cx="8301411" cy="2996425"/>
            <a:chOff x="2162895" y="2952855"/>
            <a:chExt cx="8301411" cy="2996425"/>
          </a:xfrm>
        </p:grpSpPr>
        <p:sp>
          <p:nvSpPr>
            <p:cNvPr id="8" name="Triângulo isósceles 7"/>
            <p:cNvSpPr/>
            <p:nvPr/>
          </p:nvSpPr>
          <p:spPr>
            <a:xfrm rot="16200000" flipH="1">
              <a:off x="4815388" y="300362"/>
              <a:ext cx="2996425" cy="8301411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8472264" y="5061148"/>
              <a:ext cx="173853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Testes</a:t>
              </a:r>
              <a:r>
                <a:rPr lang="pt-BR" dirty="0"/>
                <a:t> </a:t>
              </a:r>
              <a:r>
                <a:rPr lang="pt-BR" sz="2000" dirty="0" smtClean="0"/>
                <a:t>Substantivos</a:t>
              </a:r>
              <a:endParaRPr lang="pt-BR" dirty="0" smtClean="0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2162894" y="1382415"/>
            <a:ext cx="8316041" cy="374031"/>
            <a:chOff x="2207568" y="1584432"/>
            <a:chExt cx="8256902" cy="374031"/>
          </a:xfrm>
        </p:grpSpPr>
        <p:cxnSp>
          <p:nvCxnSpPr>
            <p:cNvPr id="16" name="Conector de seta reta 15"/>
            <p:cNvCxnSpPr/>
            <p:nvPr/>
          </p:nvCxnSpPr>
          <p:spPr>
            <a:xfrm>
              <a:off x="2207568" y="1944856"/>
              <a:ext cx="8256902" cy="0"/>
            </a:xfrm>
            <a:prstGeom prst="straightConnector1">
              <a:avLst/>
            </a:prstGeom>
            <a:ln w="635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ixaDeTexto 22"/>
            <p:cNvSpPr txBox="1"/>
            <p:nvPr/>
          </p:nvSpPr>
          <p:spPr>
            <a:xfrm>
              <a:off x="5187042" y="1584432"/>
              <a:ext cx="22412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solidFill>
                    <a:srgbClr val="00B0F0"/>
                  </a:solidFill>
                </a:rPr>
                <a:t>Risco de Detecção</a:t>
              </a:r>
              <a:endParaRPr lang="pt-BR" dirty="0">
                <a:solidFill>
                  <a:srgbClr val="00B0F0"/>
                </a:solidFill>
              </a:endParaRP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9460311" y="1589131"/>
              <a:ext cx="832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>
                  <a:solidFill>
                    <a:srgbClr val="00B0F0"/>
                  </a:solidFill>
                </a:rPr>
                <a:t>Baixo</a:t>
              </a:r>
              <a:endParaRPr lang="pt-BR" dirty="0">
                <a:solidFill>
                  <a:srgbClr val="00B0F0"/>
                </a:solidFill>
              </a:endParaRPr>
            </a:p>
          </p:txBody>
        </p:sp>
        <p:sp>
          <p:nvSpPr>
            <p:cNvPr id="33" name="CaixaDeTexto 32"/>
            <p:cNvSpPr txBox="1"/>
            <p:nvPr/>
          </p:nvSpPr>
          <p:spPr>
            <a:xfrm>
              <a:off x="2415793" y="1584432"/>
              <a:ext cx="799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>
                  <a:solidFill>
                    <a:srgbClr val="00B0F0"/>
                  </a:solidFill>
                </a:rPr>
                <a:t>Alto</a:t>
              </a:r>
              <a:endParaRPr lang="pt-BR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2162894" y="2193527"/>
            <a:ext cx="8316040" cy="402589"/>
            <a:chOff x="2207568" y="1557561"/>
            <a:chExt cx="8256902" cy="402589"/>
          </a:xfrm>
        </p:grpSpPr>
        <p:cxnSp>
          <p:nvCxnSpPr>
            <p:cNvPr id="38" name="Conector de seta reta 37"/>
            <p:cNvCxnSpPr/>
            <p:nvPr/>
          </p:nvCxnSpPr>
          <p:spPr>
            <a:xfrm>
              <a:off x="2207568" y="1944856"/>
              <a:ext cx="8256902" cy="0"/>
            </a:xfrm>
            <a:prstGeom prst="straightConnector1">
              <a:avLst/>
            </a:prstGeom>
            <a:ln w="635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aixaDeTexto 38"/>
            <p:cNvSpPr txBox="1"/>
            <p:nvPr/>
          </p:nvSpPr>
          <p:spPr>
            <a:xfrm>
              <a:off x="5286564" y="1575524"/>
              <a:ext cx="2037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solidFill>
                    <a:srgbClr val="FF0000"/>
                  </a:solidFill>
                </a:rPr>
                <a:t>Risco de controle</a:t>
              </a:r>
              <a:endParaRPr lang="pt-BR" dirty="0">
                <a:solidFill>
                  <a:srgbClr val="FF0000"/>
                </a:solidFill>
              </a:endParaRPr>
            </a:p>
          </p:txBody>
        </p:sp>
        <p:sp>
          <p:nvSpPr>
            <p:cNvPr id="40" name="CaixaDeTexto 39"/>
            <p:cNvSpPr txBox="1"/>
            <p:nvPr/>
          </p:nvSpPr>
          <p:spPr>
            <a:xfrm>
              <a:off x="9523365" y="1590818"/>
              <a:ext cx="604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>
                  <a:solidFill>
                    <a:srgbClr val="FF0000"/>
                  </a:solidFill>
                </a:rPr>
                <a:t>Alto</a:t>
              </a:r>
              <a:endParaRPr lang="pt-BR" dirty="0">
                <a:solidFill>
                  <a:srgbClr val="FF0000"/>
                </a:solidFill>
              </a:endParaRPr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2367108" y="1557561"/>
              <a:ext cx="79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>
                  <a:solidFill>
                    <a:srgbClr val="FF0000"/>
                  </a:solidFill>
                </a:rPr>
                <a:t>Baixo</a:t>
              </a:r>
              <a:endParaRPr lang="pt-BR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Seta para baixo 29"/>
          <p:cNvSpPr/>
          <p:nvPr/>
        </p:nvSpPr>
        <p:spPr>
          <a:xfrm flipV="1">
            <a:off x="2510948" y="1803592"/>
            <a:ext cx="378287" cy="40784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92D050"/>
              </a:solidFill>
            </a:endParaRPr>
          </a:p>
        </p:txBody>
      </p:sp>
      <p:sp>
        <p:nvSpPr>
          <p:cNvPr id="44" name="Seta para baixo 43"/>
          <p:cNvSpPr/>
          <p:nvPr/>
        </p:nvSpPr>
        <p:spPr>
          <a:xfrm flipV="1">
            <a:off x="9707291" y="1807703"/>
            <a:ext cx="378287" cy="40784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09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44" grpId="0" animBg="1"/>
      <p:bldP spid="4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199456" y="3877262"/>
            <a:ext cx="8496944" cy="1983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1343472" y="1733551"/>
            <a:ext cx="9793088" cy="4287737"/>
          </a:xfrm>
        </p:spPr>
        <p:txBody>
          <a:bodyPr>
            <a:normAutofit fontScale="92500" lnSpcReduction="20000"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Identificação dos riscos inerentes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Análise dos riscos inerentes (RI = I x P)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Identificação dos controles que mitigam os riscos inerentes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Avaliação do desenho dos controles e dos riscos residuais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Elaboração do Programa de Auditoria Baseado em Risco</a:t>
            </a:r>
          </a:p>
          <a:p>
            <a:pPr marL="731520" lvl="1" indent="-216000" fontAlgn="auto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pt-BR" sz="2200" dirty="0">
                <a:solidFill>
                  <a:srgbClr val="002060"/>
                </a:solidFill>
              </a:rPr>
              <a:t>Procedimentos de auditoria (testes de controles e </a:t>
            </a:r>
            <a:r>
              <a:rPr lang="pt-BR" sz="2200" dirty="0" smtClean="0">
                <a:solidFill>
                  <a:srgbClr val="002060"/>
                </a:solidFill>
              </a:rPr>
              <a:t>testes substantivos</a:t>
            </a:r>
            <a:r>
              <a:rPr lang="pt-BR" sz="2200" dirty="0">
                <a:solidFill>
                  <a:srgbClr val="002060"/>
                </a:solidFill>
              </a:rPr>
              <a:t>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Fase Execução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pt-BR" sz="2400" dirty="0">
                <a:solidFill>
                  <a:srgbClr val="002060"/>
                </a:solidFill>
              </a:rPr>
              <a:t>Fase Relatório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23392" y="404813"/>
            <a:ext cx="10945216" cy="1008062"/>
          </a:xfrm>
        </p:spPr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Procedimentos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670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/>
          <p:cNvSpPr txBox="1">
            <a:spLocks/>
          </p:cNvSpPr>
          <p:nvPr/>
        </p:nvSpPr>
        <p:spPr bwMode="auto">
          <a:xfrm>
            <a:off x="2063552" y="404665"/>
            <a:ext cx="82296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Resultados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1040632" y="1124744"/>
            <a:ext cx="10352896" cy="4948310"/>
            <a:chOff x="-4201144" y="248999"/>
            <a:chExt cx="20576046" cy="14859564"/>
          </a:xfrm>
          <a:effectLst>
            <a:outerShdw blurRad="50800" dist="50800" dir="5400000" algn="ctr" rotWithShape="0">
              <a:schemeClr val="tx2"/>
            </a:outerShdw>
          </a:effectLst>
        </p:grpSpPr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182902" y="248999"/>
              <a:ext cx="20557804" cy="6360001"/>
            </a:xfrm>
            <a:prstGeom prst="rect">
              <a:avLst/>
            </a:prstGeom>
          </p:spPr>
        </p:pic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01144" y="6609000"/>
              <a:ext cx="20557804" cy="6360001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201144" y="12831683"/>
              <a:ext cx="20557804" cy="2276880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9529" y="971436"/>
            <a:ext cx="111351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7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/>
          <p:cNvSpPr txBox="1">
            <a:spLocks/>
          </p:cNvSpPr>
          <p:nvPr/>
        </p:nvSpPr>
        <p:spPr bwMode="auto">
          <a:xfrm>
            <a:off x="2063552" y="404665"/>
            <a:ext cx="82296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>
              <a:defRPr/>
            </a:pPr>
            <a:r>
              <a:rPr lang="pt-BR" sz="3600" b="1" spc="150" dirty="0" smtClean="0">
                <a:ln w="11430"/>
                <a:effectLst>
                  <a:outerShdw blurRad="76200" dist="635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Arial" charset="0"/>
              </a:rPr>
              <a:t>Resultados</a:t>
            </a:r>
            <a:endParaRPr lang="pt-BR" sz="3600" b="1" spc="150" dirty="0">
              <a:ln w="11430"/>
              <a:effectLst>
                <a:outerShdw blurRad="76200" dist="63500" dir="8100000" algn="tr" rotWithShape="0">
                  <a:prstClr val="black">
                    <a:alpha val="40000"/>
                  </a:prstClr>
                </a:outerShdw>
              </a:effectLst>
              <a:ea typeface="+mj-ea"/>
              <a:cs typeface="Arial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484784"/>
            <a:ext cx="7301188" cy="476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7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9416" y="764705"/>
            <a:ext cx="10513168" cy="5361459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marL="0" lvl="5" indent="0" algn="ctr">
              <a:buNone/>
              <a:defRPr/>
            </a:pPr>
            <a:endParaRPr lang="pt-BR" sz="3200" dirty="0"/>
          </a:p>
          <a:p>
            <a:pPr marL="0" lvl="5" indent="0" algn="ctr">
              <a:buNone/>
              <a:defRPr/>
            </a:pPr>
            <a:endParaRPr lang="pt-BR" sz="3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5" indent="0" algn="ctr">
              <a:buNone/>
              <a:defRPr/>
            </a:pPr>
            <a:endParaRPr lang="pt-BR" sz="3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5" indent="0" algn="ctr">
              <a:spcBef>
                <a:spcPts val="600"/>
              </a:spcBef>
              <a:spcAft>
                <a:spcPts val="1200"/>
              </a:spcAft>
              <a:buNone/>
              <a:defRPr/>
            </a:pPr>
            <a:r>
              <a:rPr lang="pt-BR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Obrigado!</a:t>
            </a:r>
          </a:p>
          <a:p>
            <a:pPr marL="0" lvl="5" indent="0" algn="ctr">
              <a:buNone/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Secretaria </a:t>
            </a: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Métodos e Suporte ao Controle Externo</a:t>
            </a:r>
          </a:p>
          <a:p>
            <a:pPr marL="0" lvl="5" indent="0" algn="ctr">
              <a:buNone/>
              <a:defRPr/>
            </a:pP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Semec</a:t>
            </a:r>
          </a:p>
          <a:p>
            <a:pPr marL="342900" lvl="4" indent="-342900" algn="ctr">
              <a:buNone/>
              <a:defRPr/>
            </a:pPr>
            <a:r>
              <a:rPr lang="pt-BR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Arnaldo </a:t>
            </a:r>
            <a:r>
              <a:rPr lang="pt-BR" sz="2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Ribeiro Gomes, CCSA</a:t>
            </a:r>
            <a:endParaRPr lang="pt-BR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Telefone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(61) 3316.5927</a:t>
            </a:r>
            <a:endParaRPr lang="pt-BR" sz="20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marL="90900" indent="0" algn="ctr">
              <a:spcBef>
                <a:spcPts val="1200"/>
              </a:spcBef>
              <a:buNone/>
              <a:defRPr/>
            </a:pPr>
            <a:r>
              <a:rPr lang="pt-BR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arnaldorg@tcu.gov.br</a:t>
            </a:r>
            <a:endParaRPr lang="pt-BR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4" indent="0" algn="ctr">
              <a:buNone/>
              <a:defRPr/>
            </a:pPr>
            <a:endParaRPr lang="pt-BR" dirty="0" smtClean="0"/>
          </a:p>
          <a:p>
            <a:pPr lvl="4" algn="ctr" eaLnBrk="1" hangingPunct="1">
              <a:buFont typeface="Arial" charset="0"/>
              <a:buNone/>
              <a:defRPr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404664"/>
            <a:ext cx="1440160" cy="123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22438</TotalTime>
  <Words>1681</Words>
  <Application>Microsoft Office PowerPoint</Application>
  <PresentationFormat>Widescreen</PresentationFormat>
  <Paragraphs>339</Paragraphs>
  <Slides>27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7" baseType="lpstr">
      <vt:lpstr>Arial</vt:lpstr>
      <vt:lpstr>Arial Black</vt:lpstr>
      <vt:lpstr>Arial Narrow</vt:lpstr>
      <vt:lpstr>Calibri</vt:lpstr>
      <vt:lpstr>Lucida Sans</vt:lpstr>
      <vt:lpstr>Times New Roman</vt:lpstr>
      <vt:lpstr>Verdana</vt:lpstr>
      <vt:lpstr>Wingdings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O Modelo de Risco em Auditoria</vt:lpstr>
      <vt:lpstr>Apresentação do PowerPoint</vt:lpstr>
      <vt:lpstr>Apresentação do PowerPoint</vt:lpstr>
      <vt:lpstr>Apresentação do PowerPoint</vt:lpstr>
      <vt:lpstr>Documentação do entendimento Mapa de processo</vt:lpstr>
      <vt:lpstr>Documentação do entendimento</vt:lpstr>
      <vt:lpstr>Elaboração da Matriz de Avaliação de Riscos</vt:lpstr>
      <vt:lpstr>Identificação dos riscos inerentes</vt:lpstr>
      <vt:lpstr>Componentes do risco</vt:lpstr>
      <vt:lpstr>Causa = fonte + vulnerabilidade</vt:lpstr>
      <vt:lpstr>Sintaxe para descrição de um risco</vt:lpstr>
      <vt:lpstr>Avaliação dos riscos inerentes</vt:lpstr>
      <vt:lpstr>Matriz Impacto x Probabilidade</vt:lpstr>
      <vt:lpstr>Escala de Probabilidades</vt:lpstr>
      <vt:lpstr>Identificação e avaliação das respostas aos riscos inerentes</vt:lpstr>
      <vt:lpstr>Escala para avaliação de desenho e implementação de Controles</vt:lpstr>
      <vt:lpstr>Escala para avaliação do Risco de Controle</vt:lpstr>
      <vt:lpstr>Avaliação dos Riscos residuais</vt:lpstr>
      <vt:lpstr>Estratégia de Auditoria</vt:lpstr>
      <vt:lpstr>Procedimentos</vt:lpstr>
      <vt:lpstr>Apresentação do PowerPoint</vt:lpstr>
      <vt:lpstr>Apresentação do PowerPoint</vt:lpstr>
      <vt:lpstr>Apresentação do PowerPoint</vt:lpstr>
    </vt:vector>
  </TitlesOfParts>
  <Company>TCU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malvim</dc:creator>
  <cp:lastModifiedBy>Arnaldo Ribeiro Gomes</cp:lastModifiedBy>
  <cp:revision>662</cp:revision>
  <dcterms:created xsi:type="dcterms:W3CDTF">2012-01-19T13:05:04Z</dcterms:created>
  <dcterms:modified xsi:type="dcterms:W3CDTF">2016-06-08T21:07:29Z</dcterms:modified>
</cp:coreProperties>
</file>