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1"/>
  </p:notesMasterIdLst>
  <p:handoutMasterIdLst>
    <p:handoutMasterId r:id="rId32"/>
  </p:handoutMasterIdLst>
  <p:sldIdLst>
    <p:sldId id="450" r:id="rId2"/>
    <p:sldId id="369" r:id="rId3"/>
    <p:sldId id="420" r:id="rId4"/>
    <p:sldId id="433" r:id="rId5"/>
    <p:sldId id="431" r:id="rId6"/>
    <p:sldId id="429" r:id="rId7"/>
    <p:sldId id="448" r:id="rId8"/>
    <p:sldId id="437" r:id="rId9"/>
    <p:sldId id="446" r:id="rId10"/>
    <p:sldId id="374" r:id="rId11"/>
    <p:sldId id="377" r:id="rId12"/>
    <p:sldId id="389" r:id="rId13"/>
    <p:sldId id="380" r:id="rId14"/>
    <p:sldId id="384" r:id="rId15"/>
    <p:sldId id="381" r:id="rId16"/>
    <p:sldId id="435" r:id="rId17"/>
    <p:sldId id="395" r:id="rId18"/>
    <p:sldId id="396" r:id="rId19"/>
    <p:sldId id="397" r:id="rId20"/>
    <p:sldId id="401" r:id="rId21"/>
    <p:sldId id="402" r:id="rId22"/>
    <p:sldId id="444" r:id="rId23"/>
    <p:sldId id="398" r:id="rId24"/>
    <p:sldId id="405" r:id="rId25"/>
    <p:sldId id="403" r:id="rId26"/>
    <p:sldId id="407" r:id="rId27"/>
    <p:sldId id="388" r:id="rId28"/>
    <p:sldId id="387" r:id="rId29"/>
    <p:sldId id="414" r:id="rId30"/>
  </p:sldIdLst>
  <p:sldSz cx="9144000" cy="6858000" type="screen4x3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3B39"/>
    <a:srgbClr val="BE1274"/>
    <a:srgbClr val="B24340"/>
    <a:srgbClr val="2F7F95"/>
    <a:srgbClr val="FF8585"/>
    <a:srgbClr val="97C1FF"/>
    <a:srgbClr val="FFFF85"/>
    <a:srgbClr val="C5DCFF"/>
    <a:srgbClr val="6B95C7"/>
    <a:srgbClr val="E6ED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2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4EF58B-DE62-434F-B241-CE49F4276AA2}" type="doc">
      <dgm:prSet loTypeId="urn:microsoft.com/office/officeart/2005/8/layout/hProcess11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F9DA60A1-E3E9-461D-8B78-BBE6DDCC544F}" type="pres">
      <dgm:prSet presAssocID="{764EF58B-DE62-434F-B241-CE49F4276AA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C982B47-EB45-4421-A87B-BAC630F908F9}" type="pres">
      <dgm:prSet presAssocID="{764EF58B-DE62-434F-B241-CE49F4276AA2}" presName="arrow" presStyleLbl="bgShp" presStyleIdx="0" presStyleCnt="1" custScaleY="134297"/>
      <dgm:spPr/>
      <dgm:t>
        <a:bodyPr/>
        <a:lstStyle/>
        <a:p>
          <a:endParaRPr lang="pt-BR"/>
        </a:p>
      </dgm:t>
    </dgm:pt>
    <dgm:pt modelId="{EF783674-0CFC-4080-A01B-691708B87C5E}" type="pres">
      <dgm:prSet presAssocID="{764EF58B-DE62-434F-B241-CE49F4276AA2}" presName="points" presStyleCnt="0"/>
      <dgm:spPr/>
      <dgm:t>
        <a:bodyPr/>
        <a:lstStyle/>
        <a:p>
          <a:endParaRPr lang="pt-BR"/>
        </a:p>
      </dgm:t>
    </dgm:pt>
  </dgm:ptLst>
  <dgm:cxnLst>
    <dgm:cxn modelId="{82248746-0CFD-42EE-8A83-BCE5C0BE1446}" type="presOf" srcId="{764EF58B-DE62-434F-B241-CE49F4276AA2}" destId="{F9DA60A1-E3E9-461D-8B78-BBE6DDCC544F}" srcOrd="0" destOrd="0" presId="urn:microsoft.com/office/officeart/2005/8/layout/hProcess11"/>
    <dgm:cxn modelId="{822C8664-1244-4B13-98BE-672CB1001F0F}" type="presParOf" srcId="{F9DA60A1-E3E9-461D-8B78-BBE6DDCC544F}" destId="{1C982B47-EB45-4421-A87B-BAC630F908F9}" srcOrd="0" destOrd="0" presId="urn:microsoft.com/office/officeart/2005/8/layout/hProcess11"/>
    <dgm:cxn modelId="{C6067953-E0B5-498D-9B56-8E8369D78A79}" type="presParOf" srcId="{F9DA60A1-E3E9-461D-8B78-BBE6DDCC544F}" destId="{EF783674-0CFC-4080-A01B-691708B87C5E}" srcOrd="1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82B47-EB45-4421-A87B-BAC630F908F9}">
      <dsp:nvSpPr>
        <dsp:cNvPr id="0" name=""/>
        <dsp:cNvSpPr/>
      </dsp:nvSpPr>
      <dsp:spPr>
        <a:xfrm>
          <a:off x="0" y="733175"/>
          <a:ext cx="8607871" cy="1702000"/>
        </a:xfrm>
        <a:prstGeom prst="notched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90665" cy="496888"/>
          </a:xfrm>
          <a:prstGeom prst="rect">
            <a:avLst/>
          </a:prstGeom>
        </p:spPr>
        <p:txBody>
          <a:bodyPr vert="horz" lIns="91769" tIns="45883" rIns="91769" bIns="45883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6869" y="1"/>
            <a:ext cx="2890665" cy="496888"/>
          </a:xfrm>
          <a:prstGeom prst="rect">
            <a:avLst/>
          </a:prstGeom>
        </p:spPr>
        <p:txBody>
          <a:bodyPr vert="horz" lIns="91769" tIns="45883" rIns="91769" bIns="45883" rtlCol="0"/>
          <a:lstStyle>
            <a:lvl1pPr algn="r">
              <a:defRPr sz="1200"/>
            </a:lvl1pPr>
          </a:lstStyle>
          <a:p>
            <a:fld id="{6CD0D07F-5CD2-46FE-8750-C65BE17BF410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428167"/>
            <a:ext cx="2890665" cy="496887"/>
          </a:xfrm>
          <a:prstGeom prst="rect">
            <a:avLst/>
          </a:prstGeom>
        </p:spPr>
        <p:txBody>
          <a:bodyPr vert="horz" lIns="91769" tIns="45883" rIns="91769" bIns="45883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6869" y="9428167"/>
            <a:ext cx="2890665" cy="496887"/>
          </a:xfrm>
          <a:prstGeom prst="rect">
            <a:avLst/>
          </a:prstGeom>
        </p:spPr>
        <p:txBody>
          <a:bodyPr vert="horz" lIns="91769" tIns="45883" rIns="91769" bIns="45883" rtlCol="0" anchor="b"/>
          <a:lstStyle>
            <a:lvl1pPr algn="r">
              <a:defRPr sz="1200"/>
            </a:lvl1pPr>
          </a:lstStyle>
          <a:p>
            <a:fld id="{04789CDE-5DA1-4495-A6FB-8AA38652C2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9767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889938" cy="496332"/>
          </a:xfrm>
          <a:prstGeom prst="rect">
            <a:avLst/>
          </a:prstGeom>
        </p:spPr>
        <p:txBody>
          <a:bodyPr vert="horz" lIns="91769" tIns="45883" rIns="91769" bIns="45883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10" y="3"/>
            <a:ext cx="2889938" cy="496332"/>
          </a:xfrm>
          <a:prstGeom prst="rect">
            <a:avLst/>
          </a:prstGeom>
        </p:spPr>
        <p:txBody>
          <a:bodyPr vert="horz" lIns="91769" tIns="45883" rIns="91769" bIns="45883" rtlCol="0"/>
          <a:lstStyle>
            <a:lvl1pPr algn="r">
              <a:defRPr sz="1200"/>
            </a:lvl1pPr>
          </a:lstStyle>
          <a:p>
            <a:fld id="{4E6FF3C7-2918-4767-BE7E-C06DF38762BD}" type="datetimeFigureOut">
              <a:rPr lang="pt-BR" smtClean="0"/>
              <a:t>07/06/2016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69" tIns="45883" rIns="91769" bIns="45883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15157"/>
            <a:ext cx="5335270" cy="4466987"/>
          </a:xfrm>
          <a:prstGeom prst="rect">
            <a:avLst/>
          </a:prstGeom>
        </p:spPr>
        <p:txBody>
          <a:bodyPr vert="horz" lIns="91769" tIns="45883" rIns="91769" bIns="45883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4" y="9428585"/>
            <a:ext cx="2889938" cy="496332"/>
          </a:xfrm>
          <a:prstGeom prst="rect">
            <a:avLst/>
          </a:prstGeom>
        </p:spPr>
        <p:txBody>
          <a:bodyPr vert="horz" lIns="91769" tIns="45883" rIns="91769" bIns="45883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10" y="9428585"/>
            <a:ext cx="2889938" cy="496332"/>
          </a:xfrm>
          <a:prstGeom prst="rect">
            <a:avLst/>
          </a:prstGeom>
        </p:spPr>
        <p:txBody>
          <a:bodyPr vert="horz" lIns="91769" tIns="45883" rIns="91769" bIns="45883" rtlCol="0" anchor="b"/>
          <a:lstStyle>
            <a:lvl1pPr algn="r">
              <a:defRPr sz="1200"/>
            </a:lvl1pPr>
          </a:lstStyle>
          <a:p>
            <a:fld id="{443226BA-DCAD-4ABB-B92F-FF6E418A5F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2884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619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450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919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66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558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237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52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279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C8B50-6FD5-42E6-867A-3D5595BF7C3F}" type="datetime1">
              <a:rPr lang="pt-BR" smtClean="0"/>
              <a:t>07/06/2016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D447-AE51-497F-9211-3F2615FB0E53}" type="datetime1">
              <a:rPr lang="pt-BR" smtClean="0"/>
              <a:t>07/06/2016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9FDB4-37D8-445D-B96A-0A98CF3D74CB}" type="datetime1">
              <a:rPr lang="pt-BR" smtClean="0"/>
              <a:t>07/06/2016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BC690-42BC-4A0D-ACFF-3568399460FF}" type="datetime1">
              <a:rPr lang="pt-BR" smtClean="0"/>
              <a:t>07/06/2016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B17E-4383-44A4-9999-34E13BF12BE9}" type="datetime1">
              <a:rPr lang="pt-BR" smtClean="0"/>
              <a:t>07/06/2016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1A2-FC70-4E6D-A65B-8C6D8CD64010}" type="datetime1">
              <a:rPr lang="pt-BR" smtClean="0"/>
              <a:t>07/06/2016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93054-09D0-435E-AD84-D0327DD92651}" type="datetime1">
              <a:rPr lang="pt-BR" smtClean="0"/>
              <a:t>07/06/2016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E4A88-1E5F-496E-855C-B64E1EF54C41}" type="datetime1">
              <a:rPr lang="pt-BR" smtClean="0"/>
              <a:t>07/06/2016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A582-E800-40D3-A18D-CDEDA697BB28}" type="datetime1">
              <a:rPr lang="pt-BR" smtClean="0"/>
              <a:t>07/06/2016</a:t>
            </a:fld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5C5F-F157-476D-A32D-E4C540BD017E}" type="datetime1">
              <a:rPr lang="pt-BR" smtClean="0"/>
              <a:t>07/06/2016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EC56C-8436-4344-AEC0-98A1A4CB28B1}" type="datetime1">
              <a:rPr lang="pt-BR" smtClean="0"/>
              <a:t>07/06/2016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E59DF37-D9D8-4660-8B95-6712D2A870E3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7C8163E-05E2-4A3A-8E4F-E49885C0AA56}" type="datetime1">
              <a:rPr lang="pt-BR" smtClean="0"/>
              <a:t>07/06/2016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sefoc@stf.jus.br" TargetMode="External"/><Relationship Id="rId2" Type="http://schemas.openxmlformats.org/officeDocument/2006/relationships/hyperlink" Target="mailto:Tiago.rodrigues@stf.jus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" y="2150"/>
            <a:ext cx="8460432" cy="68580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28" y="2150"/>
            <a:ext cx="846043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224" y="620688"/>
            <a:ext cx="8271497" cy="1800200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pt-BR" sz="43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Avaliação de Controles Internos em nível de atividade</a:t>
            </a:r>
            <a:br>
              <a:rPr lang="pt-BR" sz="43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20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pt-BR" sz="4300" b="1" dirty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</a:t>
            </a:fld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74800" y="4590149"/>
            <a:ext cx="8136904" cy="19302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6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Tiago Rodrigues – Analista Judiciário da Secretaria de Controle Interno do STF.</a:t>
            </a:r>
            <a:endParaRPr lang="pt-BR" sz="2600" b="1" dirty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pt-BR" sz="2600" b="1" dirty="0" smtClean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6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Brasília, junho de 2016.</a:t>
            </a:r>
            <a:endParaRPr lang="pt-BR" sz="26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09393" y="2581868"/>
            <a:ext cx="800231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300" b="1" spc="-100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experiência do Supremo Tribunal Federal - STF</a:t>
            </a:r>
            <a:r>
              <a:rPr lang="pt-BR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-108520" y="2150"/>
            <a:ext cx="9279142" cy="68558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713" y="243846"/>
            <a:ext cx="8016378" cy="6368813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5306174" y="1005846"/>
            <a:ext cx="2016224" cy="201622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55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6" grpId="0"/>
      <p:bldP spid="9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edondar Retângulo em um Canto Diagonal 12"/>
          <p:cNvSpPr/>
          <p:nvPr/>
        </p:nvSpPr>
        <p:spPr>
          <a:xfrm>
            <a:off x="462644" y="4590437"/>
            <a:ext cx="6413612" cy="68393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Arredondar Retângulo em um Canto Diagonal 9"/>
          <p:cNvSpPr/>
          <p:nvPr/>
        </p:nvSpPr>
        <p:spPr>
          <a:xfrm>
            <a:off x="436004" y="3251711"/>
            <a:ext cx="4042792" cy="68393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Arredondar Retângulo em um Canto Diagonal 8"/>
          <p:cNvSpPr/>
          <p:nvPr/>
        </p:nvSpPr>
        <p:spPr>
          <a:xfrm>
            <a:off x="457200" y="1816058"/>
            <a:ext cx="2962672" cy="68393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Programação</a:t>
            </a:r>
            <a:endParaRPr lang="pt-BR" sz="4000" dirty="0">
              <a:latin typeface="+mn-lt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7620000" cy="583156"/>
          </a:xfrm>
        </p:spPr>
        <p:txBody>
          <a:bodyPr>
            <a:noAutofit/>
          </a:bodyPr>
          <a:lstStyle/>
          <a:p>
            <a:pPr algn="just" hangingPunct="0">
              <a:spcBef>
                <a:spcPts val="0"/>
              </a:spcBef>
              <a:spcAft>
                <a:spcPts val="600"/>
              </a:spcAft>
            </a:pPr>
            <a:r>
              <a:rPr lang="pt-BR" sz="2800" b="1" dirty="0" smtClean="0">
                <a:solidFill>
                  <a:schemeClr val="tx2"/>
                </a:solidFill>
              </a:rPr>
              <a:t>Breve histórico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48422" y="3287415"/>
            <a:ext cx="762000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hangingPunct="0">
              <a:spcBef>
                <a:spcPts val="0"/>
              </a:spcBef>
              <a:spcAft>
                <a:spcPts val="600"/>
              </a:spcAft>
            </a:pPr>
            <a:r>
              <a:rPr lang="pt-BR" sz="2800" b="1" dirty="0" smtClean="0">
                <a:solidFill>
                  <a:schemeClr val="tx2"/>
                </a:solidFill>
              </a:rPr>
              <a:t>Revisão de conceitos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48422" y="4650906"/>
            <a:ext cx="7620000" cy="5629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hangingPunct="0">
              <a:spcBef>
                <a:spcPts val="0"/>
              </a:spcBef>
              <a:spcAft>
                <a:spcPts val="600"/>
              </a:spcAft>
            </a:pPr>
            <a:r>
              <a:rPr lang="pt-BR" sz="2800" b="1" dirty="0" smtClean="0">
                <a:solidFill>
                  <a:schemeClr val="tx2"/>
                </a:solidFill>
              </a:rPr>
              <a:t>Avaliação de Controles Internos no STF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13868"/>
            <a:ext cx="1902773" cy="198061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02" y="1090551"/>
            <a:ext cx="2404082" cy="221272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772" y="1043109"/>
            <a:ext cx="2536051" cy="232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52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9" grpId="0" animBg="1"/>
      <p:bldP spid="3" grpId="0" build="p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89179" y="1268760"/>
            <a:ext cx="7620000" cy="4848448"/>
          </a:xfrm>
        </p:spPr>
        <p:txBody>
          <a:bodyPr>
            <a:noAutofit/>
          </a:bodyPr>
          <a:lstStyle/>
          <a:p>
            <a:pPr algn="just" hangingPunct="0"/>
            <a:r>
              <a:rPr lang="pt-BR" sz="2800" dirty="0" smtClean="0"/>
              <a:t>Em 2011, o Tribunal de Contas da União – TCU </a:t>
            </a:r>
            <a:r>
              <a:rPr lang="pt-BR" sz="2800" dirty="0"/>
              <a:t>estabeleceu o seguinte objetivo no Plano Estratégico para o quinquênio </a:t>
            </a:r>
            <a:r>
              <a:rPr lang="pt-BR" sz="2800" dirty="0" smtClean="0"/>
              <a:t>2011-2015: </a:t>
            </a:r>
          </a:p>
          <a:p>
            <a:pPr algn="just" hangingPunct="0"/>
            <a:endParaRPr lang="pt-BR" sz="2800" dirty="0"/>
          </a:p>
          <a:p>
            <a:pPr marL="777240" lvl="2" indent="0" algn="r">
              <a:buNone/>
            </a:pPr>
            <a:r>
              <a:rPr lang="pt-BR" sz="3200" b="1" dirty="0">
                <a:solidFill>
                  <a:srgbClr val="0070C0"/>
                </a:solidFill>
              </a:rPr>
              <a:t>“Intensificar ações que promovam a melhoria da gestão de riscos e de controles internos da Administração Pública.” </a:t>
            </a:r>
            <a:endParaRPr lang="pt-BR" sz="3200" i="1" dirty="0" smtClean="0">
              <a:solidFill>
                <a:srgbClr val="0070C0"/>
              </a:solidFill>
            </a:endParaRPr>
          </a:p>
          <a:p>
            <a:pPr marL="114300" indent="0" algn="just" hangingPunct="0">
              <a:buNone/>
            </a:pPr>
            <a:r>
              <a:rPr lang="pt-BR" sz="2800" i="1" dirty="0"/>
              <a:t>	</a:t>
            </a:r>
            <a:endParaRPr lang="pt-BR" sz="2800" dirty="0"/>
          </a:p>
        </p:txBody>
      </p:sp>
      <p:sp>
        <p:nvSpPr>
          <p:cNvPr id="12" name="Retângulo 11"/>
          <p:cNvSpPr/>
          <p:nvPr/>
        </p:nvSpPr>
        <p:spPr>
          <a:xfrm>
            <a:off x="564968" y="1196752"/>
            <a:ext cx="7704855" cy="530466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Breve histórico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3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Hexágono 6"/>
          <p:cNvSpPr/>
          <p:nvPr/>
        </p:nvSpPr>
        <p:spPr>
          <a:xfrm>
            <a:off x="249652" y="1268760"/>
            <a:ext cx="3084943" cy="2659434"/>
          </a:xfrm>
          <a:prstGeom prst="hexag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r>
              <a:rPr lang="pt-BR" sz="2400" i="1" dirty="0"/>
              <a:t>Ações de capacitação</a:t>
            </a:r>
          </a:p>
        </p:txBody>
      </p:sp>
      <p:sp>
        <p:nvSpPr>
          <p:cNvPr id="8" name="Hexágono 7"/>
          <p:cNvSpPr/>
          <p:nvPr/>
        </p:nvSpPr>
        <p:spPr>
          <a:xfrm>
            <a:off x="2778078" y="2670485"/>
            <a:ext cx="3084943" cy="265943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r>
              <a:rPr lang="pt-BR" sz="2400" i="1" dirty="0"/>
              <a:t>Elaboração de estudo e anteprojeto de proposta </a:t>
            </a:r>
            <a:r>
              <a:rPr lang="pt-BR" sz="2400" i="1" dirty="0" smtClean="0"/>
              <a:t>legislativa</a:t>
            </a:r>
            <a:endParaRPr lang="pt-BR" sz="2400" i="1" dirty="0"/>
          </a:p>
        </p:txBody>
      </p:sp>
      <p:sp>
        <p:nvSpPr>
          <p:cNvPr id="9" name="Hexágono 8"/>
          <p:cNvSpPr/>
          <p:nvPr/>
        </p:nvSpPr>
        <p:spPr>
          <a:xfrm>
            <a:off x="5329525" y="1268760"/>
            <a:ext cx="3084943" cy="2659434"/>
          </a:xfrm>
          <a:prstGeom prst="hexag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r>
              <a:rPr lang="pt-BR" sz="2400" i="1" dirty="0" smtClean="0">
                <a:solidFill>
                  <a:schemeClr val="bg1"/>
                </a:solidFill>
              </a:rPr>
              <a:t>Relatórios </a:t>
            </a:r>
            <a:r>
              <a:rPr lang="pt-BR" sz="2400" i="1" dirty="0">
                <a:solidFill>
                  <a:schemeClr val="bg1"/>
                </a:solidFill>
              </a:rPr>
              <a:t>de Gestão </a:t>
            </a:r>
            <a:r>
              <a:rPr lang="pt-BR" sz="2400" i="1" dirty="0" smtClean="0">
                <a:solidFill>
                  <a:schemeClr val="bg1"/>
                </a:solidFill>
              </a:rPr>
              <a:t>com informações sobre o </a:t>
            </a:r>
            <a:r>
              <a:rPr lang="pt-BR" sz="2400" i="1" dirty="0">
                <a:solidFill>
                  <a:schemeClr val="bg1"/>
                </a:solidFill>
              </a:rPr>
              <a:t>sistema de controle interno</a:t>
            </a:r>
          </a:p>
        </p:txBody>
      </p:sp>
      <p:sp>
        <p:nvSpPr>
          <p:cNvPr id="10" name="Hexágono 9"/>
          <p:cNvSpPr/>
          <p:nvPr/>
        </p:nvSpPr>
        <p:spPr>
          <a:xfrm>
            <a:off x="249653" y="4086629"/>
            <a:ext cx="3084943" cy="2659434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r>
              <a:rPr lang="pt-BR" sz="2400" i="1" dirty="0"/>
              <a:t>Relatórios de Auditoria de </a:t>
            </a:r>
            <a:r>
              <a:rPr lang="pt-BR" sz="2400" i="1" dirty="0" smtClean="0"/>
              <a:t>Gestão com avaliação do </a:t>
            </a:r>
            <a:r>
              <a:rPr lang="pt-BR" sz="2400" i="1" dirty="0"/>
              <a:t>sistema de controle interno</a:t>
            </a:r>
          </a:p>
        </p:txBody>
      </p:sp>
      <p:sp>
        <p:nvSpPr>
          <p:cNvPr id="11" name="Hexágono 10"/>
          <p:cNvSpPr/>
          <p:nvPr/>
        </p:nvSpPr>
        <p:spPr>
          <a:xfrm>
            <a:off x="5327192" y="4086629"/>
            <a:ext cx="3084943" cy="2659434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r>
              <a:rPr lang="pt-BR" sz="2400" i="1" dirty="0" smtClean="0">
                <a:solidFill>
                  <a:schemeClr val="bg1"/>
                </a:solidFill>
              </a:rPr>
              <a:t>Prioridade </a:t>
            </a:r>
            <a:r>
              <a:rPr lang="pt-BR" sz="2400" i="1" dirty="0">
                <a:solidFill>
                  <a:schemeClr val="bg1"/>
                </a:solidFill>
              </a:rPr>
              <a:t>da gestão de riscos e de controles </a:t>
            </a:r>
            <a:r>
              <a:rPr lang="pt-BR" sz="2400" i="1" dirty="0" smtClean="0">
                <a:solidFill>
                  <a:schemeClr val="bg1"/>
                </a:solidFill>
              </a:rPr>
              <a:t>internos nas Auditorias</a:t>
            </a:r>
            <a:endParaRPr lang="pt-BR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20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hangingPunct="0"/>
            <a:r>
              <a:rPr lang="pt-BR" sz="2400" u="sng" dirty="0" smtClean="0"/>
              <a:t>O STF editou a Resolução STF n.º 542</a:t>
            </a:r>
            <a:r>
              <a:rPr lang="pt-BR" sz="2400" dirty="0"/>
              <a:t>, que dispõe sobre as prerrogativas, as responsabilidades, a competência e a atuação da Secretaria de Controle </a:t>
            </a:r>
            <a:r>
              <a:rPr lang="pt-BR" sz="2400" dirty="0" smtClean="0"/>
              <a:t>Interno. </a:t>
            </a:r>
            <a:r>
              <a:rPr lang="pt-BR" sz="2400" u="sng" dirty="0" smtClean="0"/>
              <a:t>Essa norma </a:t>
            </a:r>
            <a:r>
              <a:rPr lang="pt-BR" sz="2400" u="sng" dirty="0"/>
              <a:t>foi instituída com o objetivo de alinhar a atuação da Secretaria de Controle </a:t>
            </a:r>
            <a:r>
              <a:rPr lang="pt-BR" sz="2400" u="sng" dirty="0" smtClean="0"/>
              <a:t>Interno </a:t>
            </a:r>
            <a:r>
              <a:rPr lang="pt-BR" sz="2400" u="sng" dirty="0"/>
              <a:t>às recomendações do </a:t>
            </a:r>
            <a:r>
              <a:rPr lang="pt-BR" sz="2400" u="sng" dirty="0" smtClean="0"/>
              <a:t>Acórdão TCU n.º 1.074/2009 </a:t>
            </a:r>
            <a:r>
              <a:rPr lang="pt-BR" sz="2400" dirty="0" smtClean="0"/>
              <a:t>tendo em vista contribuir para </a:t>
            </a:r>
            <a:r>
              <a:rPr lang="pt-BR" sz="2400" dirty="0"/>
              <a:t>a melhoria dos controles internos administrativos do Tribunal</a:t>
            </a:r>
            <a:r>
              <a:rPr lang="pt-BR" sz="2400" dirty="0" smtClean="0"/>
              <a:t>. 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461651" y="1096137"/>
            <a:ext cx="7704855" cy="530466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65350"/>
            <a:ext cx="7812623" cy="1384374"/>
          </a:xfrm>
        </p:spPr>
        <p:txBody>
          <a:bodyPr/>
          <a:lstStyle/>
          <a:p>
            <a:r>
              <a:rPr lang="pt-BR" sz="4000" dirty="0" smtClean="0">
                <a:latin typeface="+mn-lt"/>
              </a:rPr>
              <a:t>Breve histórico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4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Hexágono 18"/>
          <p:cNvSpPr/>
          <p:nvPr/>
        </p:nvSpPr>
        <p:spPr>
          <a:xfrm>
            <a:off x="2224721" y="1360862"/>
            <a:ext cx="3084943" cy="2659434"/>
          </a:xfrm>
          <a:prstGeom prst="hexag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r>
              <a:rPr lang="pt-BR" sz="2400" i="1" dirty="0"/>
              <a:t>Capacitação dos servidores da Secretaria de Controle Interno – </a:t>
            </a:r>
            <a:r>
              <a:rPr lang="pt-BR" sz="2400" i="1" dirty="0" smtClean="0"/>
              <a:t>SCI</a:t>
            </a:r>
            <a:endParaRPr lang="pt-BR" sz="2400" i="1" dirty="0"/>
          </a:p>
        </p:txBody>
      </p:sp>
      <p:sp>
        <p:nvSpPr>
          <p:cNvPr id="20" name="Hexágono 19"/>
          <p:cNvSpPr/>
          <p:nvPr/>
        </p:nvSpPr>
        <p:spPr>
          <a:xfrm>
            <a:off x="4716016" y="2747628"/>
            <a:ext cx="3084943" cy="2659434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i="1" dirty="0"/>
              <a:t>Benchmarking com </a:t>
            </a:r>
            <a:r>
              <a:rPr lang="pt-BR" sz="2400" i="1" dirty="0" smtClean="0"/>
              <a:t>outros Órgãos</a:t>
            </a:r>
            <a:endParaRPr lang="pt-BR" sz="2400" i="1" dirty="0"/>
          </a:p>
        </p:txBody>
      </p:sp>
      <p:sp>
        <p:nvSpPr>
          <p:cNvPr id="21" name="Hexágono 20"/>
          <p:cNvSpPr/>
          <p:nvPr/>
        </p:nvSpPr>
        <p:spPr>
          <a:xfrm>
            <a:off x="2224720" y="4103494"/>
            <a:ext cx="3084943" cy="2659434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i="1" dirty="0"/>
              <a:t>Elaboração de Ferramentas e Matrizes</a:t>
            </a:r>
          </a:p>
        </p:txBody>
      </p:sp>
    </p:spTree>
    <p:extLst>
      <p:ext uri="{BB962C8B-B14F-4D97-AF65-F5344CB8AC3E}">
        <p14:creationId xmlns:p14="http://schemas.microsoft.com/office/powerpoint/2010/main" val="29383563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Revisão de Conceitos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5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Espaço Reservado para Conteúdo 5"/>
          <p:cNvGraphicFramePr>
            <a:graphicFrameLocks noGrp="1"/>
          </p:cNvGraphicFramePr>
          <p:nvPr>
            <p:ph idx="1"/>
            <p:extLst/>
          </p:nvPr>
        </p:nvGraphicFramePr>
        <p:xfrm>
          <a:off x="143284" y="3159484"/>
          <a:ext cx="8607871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Elipse 3"/>
          <p:cNvSpPr/>
          <p:nvPr/>
        </p:nvSpPr>
        <p:spPr>
          <a:xfrm>
            <a:off x="1115616" y="4563640"/>
            <a:ext cx="360040" cy="360040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3782832" y="4568593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/>
          <p:cNvSpPr/>
          <p:nvPr/>
        </p:nvSpPr>
        <p:spPr>
          <a:xfrm>
            <a:off x="6266993" y="4558557"/>
            <a:ext cx="360040" cy="360040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181372" y="1689575"/>
            <a:ext cx="7620000" cy="1430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 hangingPunct="0">
              <a:buNone/>
            </a:pPr>
            <a:r>
              <a:rPr lang="pt-BR" dirty="0" smtClean="0"/>
              <a:t>A </a:t>
            </a:r>
            <a:r>
              <a:rPr lang="pt-BR" dirty="0"/>
              <a:t>“Avaliação de Controles Internos</a:t>
            </a:r>
            <a:r>
              <a:rPr lang="pt-BR" dirty="0" smtClean="0"/>
              <a:t>” fundamenta-se </a:t>
            </a:r>
            <a:r>
              <a:rPr lang="pt-BR" dirty="0"/>
              <a:t>em </a:t>
            </a:r>
            <a:r>
              <a:rPr lang="pt-BR" b="1" dirty="0"/>
              <a:t>três conceitos </a:t>
            </a:r>
            <a:r>
              <a:rPr lang="pt-BR" b="1" dirty="0" smtClean="0"/>
              <a:t>elementares</a:t>
            </a:r>
            <a:r>
              <a:rPr lang="pt-BR" dirty="0" smtClean="0"/>
              <a:t>:</a:t>
            </a:r>
            <a:endParaRPr lang="pt-BR" dirty="0">
              <a:solidFill>
                <a:srgbClr val="0070C0"/>
              </a:solidFill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323528" y="2086959"/>
            <a:ext cx="2814151" cy="2096095"/>
            <a:chOff x="362095" y="0"/>
            <a:chExt cx="1570478" cy="2096095"/>
          </a:xfrm>
        </p:grpSpPr>
        <p:sp>
          <p:nvSpPr>
            <p:cNvPr id="12" name="Retângulo 11"/>
            <p:cNvSpPr/>
            <p:nvPr/>
          </p:nvSpPr>
          <p:spPr>
            <a:xfrm>
              <a:off x="362095" y="0"/>
              <a:ext cx="1570478" cy="209609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tângulo 12"/>
            <p:cNvSpPr/>
            <p:nvPr/>
          </p:nvSpPr>
          <p:spPr>
            <a:xfrm>
              <a:off x="362095" y="0"/>
              <a:ext cx="1570478" cy="20960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1">
              <a:noAutofit/>
            </a:bodyPr>
            <a:lstStyle/>
            <a:p>
              <a:pPr lvl="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b="1" kern="1200" dirty="0" smtClean="0">
                  <a:solidFill>
                    <a:schemeClr val="tx2"/>
                  </a:solidFill>
                  <a:latin typeface="Arial Narrow" pitchFamily="34" charset="0"/>
                </a:rPr>
                <a:t>1 - Objetivos</a:t>
              </a:r>
              <a:endParaRPr lang="pt-BR" sz="2000" b="1" kern="1200" dirty="0">
                <a:solidFill>
                  <a:schemeClr val="tx2"/>
                </a:solidFill>
                <a:latin typeface="Arial Narrow" pitchFamily="34" charset="0"/>
              </a:endParaRPr>
            </a:p>
            <a:p>
              <a:pPr marL="171450" lvl="1" indent="-17145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BR" sz="1800" b="1" kern="1200" dirty="0" smtClean="0">
                  <a:solidFill>
                    <a:schemeClr val="tx2">
                      <a:lumMod val="50000"/>
                    </a:schemeClr>
                  </a:solidFill>
                  <a:latin typeface="Arial Narrow" pitchFamily="34" charset="0"/>
                </a:rPr>
                <a:t>O que se estabelece para ser alcançado.</a:t>
              </a:r>
              <a:endParaRPr lang="pt-BR" sz="1800" b="1" kern="12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</p:grpSp>
      <p:sp>
        <p:nvSpPr>
          <p:cNvPr id="14" name="Retângulo 13"/>
          <p:cNvSpPr/>
          <p:nvPr/>
        </p:nvSpPr>
        <p:spPr>
          <a:xfrm>
            <a:off x="2771800" y="5246176"/>
            <a:ext cx="331236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solidFill>
                  <a:srgbClr val="FF0000"/>
                </a:solidFill>
                <a:latin typeface="Arial Narrow" pitchFamily="34" charset="0"/>
              </a:rPr>
              <a:t>2 - Riscos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Quaisquer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eventos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em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potencial que possam impactar o alcance de objetivos.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4572000" y="2488118"/>
            <a:ext cx="36978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solidFill>
                  <a:srgbClr val="00B050"/>
                </a:solidFill>
                <a:latin typeface="Arial Narrow" pitchFamily="34" charset="0"/>
              </a:rPr>
              <a:t>3 - Controles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É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 que se faz para mitigar riscos, assegurando,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assim, com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certa razoabilidade, que objetivos sejam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alcançados.</a:t>
            </a:r>
            <a:endParaRPr lang="pt-BR" b="1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4140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4" grpId="0" animBg="1"/>
      <p:bldP spid="8" grpId="0" animBg="1"/>
      <p:bldP spid="9" grpId="0" animBg="1"/>
      <p:bldP spid="10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Revisão de Conceitos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6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Espaço Reservado para Conteúdo 2"/>
          <p:cNvSpPr txBox="1">
            <a:spLocks/>
          </p:cNvSpPr>
          <p:nvPr/>
        </p:nvSpPr>
        <p:spPr>
          <a:xfrm>
            <a:off x="299208" y="1189214"/>
            <a:ext cx="7802279" cy="419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hangingPunct="0">
              <a:buNone/>
            </a:pPr>
            <a:r>
              <a:rPr lang="pt-BR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</a:t>
            </a: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controle interno? </a:t>
            </a:r>
            <a:endParaRPr lang="pt-BR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467527" y="4293095"/>
            <a:ext cx="7465640" cy="1800000"/>
          </a:xfrm>
          <a:prstGeom prst="roundRect">
            <a:avLst/>
          </a:prstGeom>
          <a:solidFill>
            <a:srgbClr val="A13B39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u="sng" dirty="0"/>
              <a:t>A auditoria interna tem a responsabilidade </a:t>
            </a:r>
            <a:r>
              <a:rPr lang="pt-BR" sz="2200" dirty="0"/>
              <a:t>precípua </a:t>
            </a:r>
            <a:r>
              <a:rPr lang="pt-BR" sz="2200" u="sng" dirty="0"/>
              <a:t>de auxiliar a monitorar a eficácia do controle interno mediante avaliações e recomendações </a:t>
            </a:r>
            <a:r>
              <a:rPr lang="pt-BR" sz="2200" dirty="0" smtClean="0"/>
              <a:t>dirigidas  </a:t>
            </a:r>
            <a:r>
              <a:rPr lang="pt-BR" sz="2200" dirty="0"/>
              <a:t>à administração. </a:t>
            </a:r>
          </a:p>
        </p:txBody>
      </p:sp>
      <p:sp>
        <p:nvSpPr>
          <p:cNvPr id="31" name="Retângulo de cantos arredondados 30"/>
          <p:cNvSpPr/>
          <p:nvPr/>
        </p:nvSpPr>
        <p:spPr>
          <a:xfrm>
            <a:off x="442649" y="1729372"/>
            <a:ext cx="7465640" cy="1800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u="sng" dirty="0" smtClean="0"/>
              <a:t>Controle </a:t>
            </a:r>
            <a:r>
              <a:rPr lang="pt-BR" sz="2200" u="sng" dirty="0"/>
              <a:t>interno </a:t>
            </a:r>
            <a:r>
              <a:rPr lang="pt-BR" sz="2200" u="sng" dirty="0" smtClean="0"/>
              <a:t>é um processo de gestão que visa mitigar riscos</a:t>
            </a:r>
            <a:r>
              <a:rPr lang="pt-BR" sz="2200" dirty="0" smtClean="0"/>
              <a:t> para assegurar alcance dos objetivos.</a:t>
            </a:r>
          </a:p>
          <a:p>
            <a:pPr algn="ctr"/>
            <a:r>
              <a:rPr lang="pt-BR" sz="2200" u="sng" dirty="0" smtClean="0"/>
              <a:t>A </a:t>
            </a:r>
            <a:r>
              <a:rPr lang="pt-BR" sz="2200" u="sng" dirty="0"/>
              <a:t>responsabilidade</a:t>
            </a:r>
            <a:r>
              <a:rPr lang="pt-BR" sz="2200" dirty="0"/>
              <a:t> </a:t>
            </a:r>
            <a:r>
              <a:rPr lang="pt-BR" sz="2200" dirty="0" smtClean="0"/>
              <a:t>por </a:t>
            </a:r>
            <a:r>
              <a:rPr lang="pt-BR" sz="2200" dirty="0"/>
              <a:t>conceber, implantar, manter e monitorar </a:t>
            </a:r>
            <a:r>
              <a:rPr lang="pt-BR" sz="2200" dirty="0" smtClean="0"/>
              <a:t>os </a:t>
            </a:r>
            <a:r>
              <a:rPr lang="pt-BR" sz="2200" dirty="0"/>
              <a:t>controles internos </a:t>
            </a:r>
            <a:r>
              <a:rPr lang="pt-BR" sz="2200" u="sng" dirty="0"/>
              <a:t>é da administração </a:t>
            </a:r>
            <a:r>
              <a:rPr lang="pt-BR" sz="2200" dirty="0" smtClean="0"/>
              <a:t>da </a:t>
            </a:r>
            <a:r>
              <a:rPr lang="pt-BR" sz="2200" dirty="0"/>
              <a:t>entidade. </a:t>
            </a: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274921" y="3759695"/>
            <a:ext cx="7802279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hangingPunct="0">
              <a:buNone/>
            </a:pP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 o papel da Auditoria Interna?</a:t>
            </a:r>
            <a:endParaRPr lang="pt-B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177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animBg="1"/>
      <p:bldP spid="31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Revisão de Conceitos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7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tângulo de cantos arredondados 31"/>
          <p:cNvSpPr/>
          <p:nvPr/>
        </p:nvSpPr>
        <p:spPr>
          <a:xfrm>
            <a:off x="436537" y="1988840"/>
            <a:ext cx="7465640" cy="18000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u="sng" dirty="0" smtClean="0"/>
              <a:t>Avaliar </a:t>
            </a:r>
            <a:r>
              <a:rPr lang="pt-BR" sz="2200" u="sng" dirty="0"/>
              <a:t>em nível de </a:t>
            </a:r>
            <a:r>
              <a:rPr lang="pt-BR" sz="2200" u="sng" dirty="0" smtClean="0"/>
              <a:t>atividades significa </a:t>
            </a:r>
            <a:r>
              <a:rPr lang="pt-BR" sz="2200" u="sng" dirty="0"/>
              <a:t>verificar se </a:t>
            </a:r>
            <a:r>
              <a:rPr lang="pt-BR" sz="2200" u="sng" dirty="0" smtClean="0"/>
              <a:t>os controles</a:t>
            </a:r>
            <a:r>
              <a:rPr lang="pt-BR" sz="2200" dirty="0"/>
              <a:t> </a:t>
            </a:r>
            <a:r>
              <a:rPr lang="pt-BR" sz="2200" dirty="0" smtClean="0"/>
              <a:t>de </a:t>
            </a:r>
            <a:r>
              <a:rPr lang="pt-BR" sz="2200" dirty="0"/>
              <a:t>processos ou operações </a:t>
            </a:r>
            <a:r>
              <a:rPr lang="pt-BR" sz="2200" dirty="0" smtClean="0"/>
              <a:t>específicos </a:t>
            </a:r>
            <a:r>
              <a:rPr lang="pt-BR" sz="2200" u="sng" dirty="0"/>
              <a:t>estão apropriadamente concebidos e se funcionam</a:t>
            </a:r>
            <a:r>
              <a:rPr lang="pt-BR" sz="2200" dirty="0"/>
              <a:t> de forma eficaz, de maneira contínua e coerente. </a:t>
            </a:r>
          </a:p>
        </p:txBody>
      </p:sp>
      <p:sp>
        <p:nvSpPr>
          <p:cNvPr id="33" name="Retângulo de cantos arredondados 32"/>
          <p:cNvSpPr/>
          <p:nvPr/>
        </p:nvSpPr>
        <p:spPr>
          <a:xfrm>
            <a:off x="470934" y="4512004"/>
            <a:ext cx="7465640" cy="18000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dirty="0" smtClean="0"/>
              <a:t>A </a:t>
            </a:r>
            <a:r>
              <a:rPr lang="pt-BR" sz="2200" u="sng" dirty="0" smtClean="0"/>
              <a:t>Avaliação </a:t>
            </a:r>
            <a:r>
              <a:rPr lang="pt-BR" sz="2200" u="sng" dirty="0"/>
              <a:t>de </a:t>
            </a:r>
            <a:r>
              <a:rPr lang="pt-BR" sz="2200" u="sng" dirty="0" smtClean="0"/>
              <a:t>Controles Internos visa contribuir </a:t>
            </a:r>
            <a:r>
              <a:rPr lang="pt-BR" sz="2200" u="sng" dirty="0"/>
              <a:t>para a melhoria da gestão e da </a:t>
            </a:r>
            <a:r>
              <a:rPr lang="pt-BR" sz="2200" u="sng" dirty="0" smtClean="0"/>
              <a:t>governança</a:t>
            </a:r>
            <a:r>
              <a:rPr lang="pt-BR" sz="2200" dirty="0" smtClean="0"/>
              <a:t>, de modo a assegurar </a:t>
            </a:r>
            <a:r>
              <a:rPr lang="pt-BR" sz="2200" dirty="0"/>
              <a:t>a conformidade, </a:t>
            </a:r>
            <a:r>
              <a:rPr lang="pt-BR" sz="2200" dirty="0" smtClean="0"/>
              <a:t>aprimorar a eficiência, coibir </a:t>
            </a:r>
            <a:r>
              <a:rPr lang="pt-BR" sz="2200" dirty="0"/>
              <a:t>fraudes e desvios de </a:t>
            </a:r>
            <a:r>
              <a:rPr lang="pt-BR" sz="2200" dirty="0" smtClean="0"/>
              <a:t>recursos. </a:t>
            </a:r>
            <a:endParaRPr lang="pt-BR" sz="2200" dirty="0"/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366060" y="1400135"/>
            <a:ext cx="7802279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hangingPunct="0">
              <a:buNone/>
            </a:pPr>
            <a:r>
              <a:rPr lang="pt-BR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Avaliação em nível de atividades?</a:t>
            </a:r>
            <a:endParaRPr lang="pt-BR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Espaço Reservado para Conteúdo 2"/>
          <p:cNvSpPr txBox="1">
            <a:spLocks/>
          </p:cNvSpPr>
          <p:nvPr/>
        </p:nvSpPr>
        <p:spPr>
          <a:xfrm>
            <a:off x="302615" y="3987515"/>
            <a:ext cx="7802279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hangingPunct="0">
              <a:buNone/>
            </a:pPr>
            <a:r>
              <a:rPr lang="pt-BR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 a importância disso?</a:t>
            </a:r>
            <a:endParaRPr lang="pt-B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841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449942"/>
            <a:ext cx="7812623" cy="1143000"/>
          </a:xfrm>
        </p:spPr>
        <p:txBody>
          <a:bodyPr/>
          <a:lstStyle/>
          <a:p>
            <a:r>
              <a:rPr lang="pt-BR" sz="4000" dirty="0" smtClean="0">
                <a:latin typeface="+mn-lt"/>
              </a:rPr>
              <a:t>Avaliação de Controles Internos no STF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8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99" y="1762124"/>
            <a:ext cx="7587164" cy="428307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99" y="1766005"/>
            <a:ext cx="7587164" cy="4283076"/>
          </a:xfrm>
          <a:prstGeom prst="rect">
            <a:avLst/>
          </a:prstGeom>
        </p:spPr>
      </p:pic>
      <p:sp>
        <p:nvSpPr>
          <p:cNvPr id="13" name="Arredondar Retângulo em um Canto Diagonal 12"/>
          <p:cNvSpPr/>
          <p:nvPr/>
        </p:nvSpPr>
        <p:spPr>
          <a:xfrm>
            <a:off x="638587" y="3019796"/>
            <a:ext cx="4842430" cy="68393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Arredondar Retângulo em um Canto Diagonal 6"/>
          <p:cNvSpPr/>
          <p:nvPr/>
        </p:nvSpPr>
        <p:spPr>
          <a:xfrm>
            <a:off x="669328" y="1592942"/>
            <a:ext cx="2966568" cy="68393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669328" y="1677230"/>
            <a:ext cx="7557335" cy="629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hangingPunct="0">
              <a:spcBef>
                <a:spcPts val="1200"/>
              </a:spcBef>
              <a:spcAft>
                <a:spcPts val="1200"/>
              </a:spcAft>
            </a:pPr>
            <a:r>
              <a:rPr lang="pt-BR" sz="2800" b="1" dirty="0" smtClean="0">
                <a:ln>
                  <a:solidFill>
                    <a:schemeClr val="bg1"/>
                  </a:solidFill>
                </a:ln>
                <a:solidFill>
                  <a:schemeClr val="tx2"/>
                </a:solidFill>
              </a:rPr>
              <a:t>Teoria x Prática</a:t>
            </a: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639499" y="3074506"/>
            <a:ext cx="7620000" cy="629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hangingPunct="0">
              <a:spcBef>
                <a:spcPts val="1200"/>
              </a:spcBef>
              <a:spcAft>
                <a:spcPts val="1200"/>
              </a:spcAft>
            </a:pPr>
            <a:r>
              <a:rPr lang="pt-BR" sz="2800" b="1" dirty="0" smtClean="0">
                <a:ln>
                  <a:solidFill>
                    <a:schemeClr val="bg1"/>
                  </a:solidFill>
                </a:ln>
                <a:solidFill>
                  <a:schemeClr val="tx2"/>
                </a:solidFill>
              </a:rPr>
              <a:t>Gestão de Riscos Incipiente</a:t>
            </a:r>
          </a:p>
        </p:txBody>
      </p:sp>
      <p:sp>
        <p:nvSpPr>
          <p:cNvPr id="14" name="Arredondar Retângulo em um Canto Diagonal 13"/>
          <p:cNvSpPr/>
          <p:nvPr/>
        </p:nvSpPr>
        <p:spPr>
          <a:xfrm>
            <a:off x="673628" y="4615552"/>
            <a:ext cx="5986604" cy="68393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Conteúdo 2"/>
          <p:cNvSpPr>
            <a:spLocks noGrp="1"/>
          </p:cNvSpPr>
          <p:nvPr>
            <p:ph idx="1"/>
          </p:nvPr>
        </p:nvSpPr>
        <p:spPr>
          <a:xfrm>
            <a:off x="669328" y="4697617"/>
            <a:ext cx="7620000" cy="629220"/>
          </a:xfrm>
        </p:spPr>
        <p:txBody>
          <a:bodyPr>
            <a:noAutofit/>
          </a:bodyPr>
          <a:lstStyle/>
          <a:p>
            <a:pPr algn="just" hangingPunct="0">
              <a:spcBef>
                <a:spcPts val="1200"/>
              </a:spcBef>
              <a:spcAft>
                <a:spcPts val="1200"/>
              </a:spcAft>
            </a:pPr>
            <a:r>
              <a:rPr lang="pt-BR" sz="2800" b="1" dirty="0" smtClean="0">
                <a:ln>
                  <a:solidFill>
                    <a:schemeClr val="bg1"/>
                  </a:solidFill>
                </a:ln>
                <a:solidFill>
                  <a:schemeClr val="tx2"/>
                </a:solidFill>
              </a:rPr>
              <a:t>Processos não Mapeados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351" y="711245"/>
            <a:ext cx="8119977" cy="5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220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  <p:bldP spid="12" grpId="0"/>
      <p:bldP spid="11" grpId="0"/>
      <p:bldP spid="14" grpId="0" animBg="1"/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edondar Retângulo no Mesmo Canto Lateral 3"/>
          <p:cNvSpPr/>
          <p:nvPr/>
        </p:nvSpPr>
        <p:spPr>
          <a:xfrm flipV="1">
            <a:off x="4142195" y="3508126"/>
            <a:ext cx="2520280" cy="3233241"/>
          </a:xfrm>
          <a:prstGeom prst="round2SameRect">
            <a:avLst>
              <a:gd name="adj1" fmla="val 6613"/>
              <a:gd name="adj2" fmla="val 0"/>
            </a:avLst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5978" y="499395"/>
            <a:ext cx="7931224" cy="1143000"/>
          </a:xfrm>
        </p:spPr>
        <p:txBody>
          <a:bodyPr/>
          <a:lstStyle/>
          <a:p>
            <a:r>
              <a:rPr lang="pt-BR" sz="4000" dirty="0" smtClean="0">
                <a:latin typeface="+mn-lt"/>
              </a:rPr>
              <a:t>Avaliação </a:t>
            </a:r>
            <a:r>
              <a:rPr lang="pt-BR" sz="4000" dirty="0">
                <a:latin typeface="+mn-lt"/>
              </a:rPr>
              <a:t>de Controles Internos no </a:t>
            </a:r>
            <a:r>
              <a:rPr lang="pt-BR" sz="4000" dirty="0" smtClean="0">
                <a:latin typeface="+mn-lt"/>
              </a:rPr>
              <a:t>STF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9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3774738" y="3600190"/>
            <a:ext cx="2722673" cy="585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hangingPunct="0">
              <a:spcBef>
                <a:spcPts val="0"/>
              </a:spcBef>
              <a:spcAft>
                <a:spcPts val="600"/>
              </a:spcAft>
            </a:pPr>
            <a:r>
              <a:rPr lang="pt-BR" b="1" dirty="0" smtClean="0">
                <a:solidFill>
                  <a:schemeClr val="bg1"/>
                </a:solidFill>
              </a:rPr>
              <a:t>Matriz de Riscos e Controles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3774738" y="4356496"/>
            <a:ext cx="3101518" cy="948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hangingPunct="0">
              <a:spcBef>
                <a:spcPts val="0"/>
              </a:spcBef>
              <a:spcAft>
                <a:spcPts val="600"/>
              </a:spcAft>
            </a:pPr>
            <a:r>
              <a:rPr lang="pt-BR" b="1" dirty="0" smtClean="0">
                <a:solidFill>
                  <a:schemeClr val="bg1"/>
                </a:solidFill>
              </a:rPr>
              <a:t>Matriz de Planejamento da Avaliação de Controles</a:t>
            </a: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3851919" y="5683774"/>
            <a:ext cx="2736305" cy="686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hangingPunct="0">
              <a:spcBef>
                <a:spcPts val="0"/>
              </a:spcBef>
              <a:spcAft>
                <a:spcPts val="600"/>
              </a:spcAft>
            </a:pPr>
            <a:r>
              <a:rPr lang="pt-BR" b="1" dirty="0" smtClean="0">
                <a:solidFill>
                  <a:schemeClr val="bg1"/>
                </a:solidFill>
              </a:rPr>
              <a:t>Matriz de Deficiências de Controles</a:t>
            </a:r>
            <a:endParaRPr lang="pt-BR" dirty="0" smtClean="0">
              <a:solidFill>
                <a:schemeClr val="bg1"/>
              </a:solidFill>
            </a:endParaRPr>
          </a:p>
        </p:txBody>
      </p:sp>
      <p:sp>
        <p:nvSpPr>
          <p:cNvPr id="3" name="Fluxograma: Dados armazenados 2"/>
          <p:cNvSpPr/>
          <p:nvPr/>
        </p:nvSpPr>
        <p:spPr>
          <a:xfrm flipH="1">
            <a:off x="101927" y="1453826"/>
            <a:ext cx="2232248" cy="1989396"/>
          </a:xfrm>
          <a:prstGeom prst="flowChartOnlineStorage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Apresentação da Avaliação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6" name="Fluxograma: Dados armazenados 15"/>
          <p:cNvSpPr/>
          <p:nvPr/>
        </p:nvSpPr>
        <p:spPr>
          <a:xfrm flipH="1">
            <a:off x="2011304" y="1442706"/>
            <a:ext cx="2664297" cy="1989396"/>
          </a:xfrm>
          <a:prstGeom prst="flowChartOnlineStorage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Levantamento e Documentação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17" name="Fluxograma: Dados armazenados 16"/>
          <p:cNvSpPr/>
          <p:nvPr/>
        </p:nvSpPr>
        <p:spPr>
          <a:xfrm flipH="1">
            <a:off x="4334620" y="1453826"/>
            <a:ext cx="2448272" cy="1989396"/>
          </a:xfrm>
          <a:prstGeom prst="flowChartOnlineStorag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Elaboração das Matrizes de Avaliação de Controles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18" name="Fluxograma: Dados armazenados 17"/>
          <p:cNvSpPr/>
          <p:nvPr/>
        </p:nvSpPr>
        <p:spPr>
          <a:xfrm flipH="1">
            <a:off x="6497411" y="1453826"/>
            <a:ext cx="2232248" cy="1989396"/>
          </a:xfrm>
          <a:prstGeom prst="flowChartOnlineStorage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Relatório Final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0503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  <p:bldP spid="12" grpId="0"/>
      <p:bldP spid="3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Apresentação da Avaliação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10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3463" y="1320445"/>
            <a:ext cx="7620000" cy="1531124"/>
          </a:xfrm>
        </p:spPr>
        <p:txBody>
          <a:bodyPr>
            <a:normAutofit/>
          </a:bodyPr>
          <a:lstStyle/>
          <a:p>
            <a:pPr lvl="1" algn="just"/>
            <a:r>
              <a:rPr lang="pt-BR" sz="2400" dirty="0" smtClean="0"/>
              <a:t>Apresentação aos gestores: da “Evolução do Paradigma da Auditoria”, do “Papel da Auditoria Interna” e da “Avaliação dos Controles”.</a:t>
            </a:r>
          </a:p>
          <a:p>
            <a:pPr marL="411480" lvl="1" indent="0">
              <a:buNone/>
            </a:pPr>
            <a:endParaRPr lang="pt-BR" sz="2400" dirty="0" smtClean="0"/>
          </a:p>
          <a:p>
            <a:pPr marL="411480" lvl="1" indent="0">
              <a:buNone/>
            </a:pPr>
            <a:endParaRPr lang="pt-BR" sz="2400" dirty="0" smtClean="0"/>
          </a:p>
        </p:txBody>
      </p:sp>
      <p:sp>
        <p:nvSpPr>
          <p:cNvPr id="9" name="Retângulo 8"/>
          <p:cNvSpPr/>
          <p:nvPr/>
        </p:nvSpPr>
        <p:spPr>
          <a:xfrm>
            <a:off x="443463" y="1124744"/>
            <a:ext cx="7704855" cy="530466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80" y="1277561"/>
            <a:ext cx="6761072" cy="508035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302" y="1421482"/>
            <a:ext cx="6767685" cy="50796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108" y="1599062"/>
            <a:ext cx="6770250" cy="50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909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Levantamento e Documentação</a:t>
            </a:r>
            <a:endParaRPr lang="pt-BR" sz="4000" dirty="0">
              <a:latin typeface="+mn-lt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7638"/>
            <a:ext cx="7620000" cy="499194"/>
          </a:xfrm>
        </p:spPr>
        <p:txBody>
          <a:bodyPr>
            <a:noAutofit/>
          </a:bodyPr>
          <a:lstStyle/>
          <a:p>
            <a:pPr lvl="1" algn="just" hangingPunct="0"/>
            <a:r>
              <a:rPr lang="pt-BR" sz="2600" dirty="0" smtClean="0"/>
              <a:t>Exame documental dos processos administrativos;</a:t>
            </a:r>
            <a:endParaRPr lang="pt-BR" sz="2600" dirty="0"/>
          </a:p>
          <a:p>
            <a:pPr algn="just" hangingPunct="0"/>
            <a:endParaRPr lang="pt-BR" sz="2800" i="1" dirty="0" smtClean="0"/>
          </a:p>
          <a:p>
            <a:pPr marL="114300" indent="0" algn="just" hangingPunct="0">
              <a:buNone/>
            </a:pPr>
            <a:r>
              <a:rPr lang="pt-BR" sz="2800" i="1" dirty="0"/>
              <a:t>	</a:t>
            </a:r>
          </a:p>
          <a:p>
            <a:pPr marL="114300" indent="0" algn="just" hangingPunct="0">
              <a:buNone/>
            </a:pPr>
            <a:endParaRPr lang="pt-BR" sz="28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11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048" y="2900502"/>
            <a:ext cx="6647680" cy="3744000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77888" y="1874434"/>
            <a:ext cx="7620000" cy="4991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hangingPunct="0"/>
            <a:r>
              <a:rPr lang="pt-BR" sz="2600" dirty="0" smtClean="0"/>
              <a:t>Análise da legislação;</a:t>
            </a:r>
          </a:p>
          <a:p>
            <a:pPr algn="just" hangingPunct="0"/>
            <a:endParaRPr lang="pt-BR" sz="2800" i="1" dirty="0" smtClean="0"/>
          </a:p>
          <a:p>
            <a:pPr marL="114300" indent="0" algn="just" hangingPunct="0">
              <a:buFont typeface="Arial" pitchFamily="34" charset="0"/>
              <a:buNone/>
            </a:pPr>
            <a:r>
              <a:rPr lang="pt-BR" sz="2800" i="1" dirty="0" smtClean="0"/>
              <a:t>	</a:t>
            </a:r>
          </a:p>
          <a:p>
            <a:pPr marL="114300" indent="0" algn="just" hangingPunct="0">
              <a:buFont typeface="Arial" pitchFamily="34" charset="0"/>
              <a:buNone/>
            </a:pPr>
            <a:endParaRPr lang="pt-BR" sz="2800" dirty="0"/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57200" y="2372069"/>
            <a:ext cx="7620000" cy="4991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hangingPunct="0"/>
            <a:r>
              <a:rPr lang="pt-BR" sz="2600" dirty="0" smtClean="0"/>
              <a:t>Mapeamento do processo segundo as normas;</a:t>
            </a:r>
          </a:p>
          <a:p>
            <a:pPr lvl="1" algn="just" hangingPunct="0"/>
            <a:endParaRPr lang="pt-BR" sz="2600" dirty="0" smtClean="0"/>
          </a:p>
          <a:p>
            <a:pPr algn="just" hangingPunct="0"/>
            <a:endParaRPr lang="pt-BR" sz="2800" i="1" dirty="0" smtClean="0"/>
          </a:p>
          <a:p>
            <a:pPr marL="114300" indent="0" algn="just" hangingPunct="0">
              <a:buFont typeface="Arial" pitchFamily="34" charset="0"/>
              <a:buNone/>
            </a:pPr>
            <a:r>
              <a:rPr lang="pt-BR" sz="2800" i="1" dirty="0" smtClean="0"/>
              <a:t>	</a:t>
            </a:r>
          </a:p>
          <a:p>
            <a:pPr marL="114300" indent="0" algn="just" hangingPunct="0">
              <a:buFont typeface="Arial" pitchFamily="34" charset="0"/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6754771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Levantamento e Documentação</a:t>
            </a:r>
            <a:endParaRPr lang="pt-BR" sz="4000" dirty="0">
              <a:latin typeface="+mn-lt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7620000" cy="504056"/>
          </a:xfrm>
        </p:spPr>
        <p:txBody>
          <a:bodyPr>
            <a:noAutofit/>
          </a:bodyPr>
          <a:lstStyle/>
          <a:p>
            <a:pPr lvl="1" algn="just" hangingPunct="0"/>
            <a:r>
              <a:rPr lang="pt-BR" sz="2600" dirty="0" smtClean="0"/>
              <a:t>Entrevistas </a:t>
            </a:r>
            <a:r>
              <a:rPr lang="pt-BR" sz="2600" dirty="0"/>
              <a:t>com os </a:t>
            </a:r>
            <a:r>
              <a:rPr lang="pt-BR" sz="2600" dirty="0" smtClean="0"/>
              <a:t>gestores;</a:t>
            </a:r>
            <a:endParaRPr lang="pt-BR" sz="28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12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678" y="2780928"/>
            <a:ext cx="6649043" cy="3744000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77888" y="1663637"/>
            <a:ext cx="7620000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hangingPunct="0"/>
            <a:r>
              <a:rPr lang="pt-BR" sz="2600" dirty="0" smtClean="0"/>
              <a:t>Reunião de desenho do processo;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67543" y="2118866"/>
            <a:ext cx="7620000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hangingPunct="0"/>
            <a:r>
              <a:rPr lang="pt-BR" sz="2600" dirty="0" smtClean="0"/>
              <a:t>Validação formal.</a:t>
            </a:r>
          </a:p>
          <a:p>
            <a:pPr marL="114300" indent="0" algn="just" hangingPunct="0">
              <a:buFont typeface="Arial" pitchFamily="34" charset="0"/>
              <a:buNone/>
            </a:pPr>
            <a:endParaRPr lang="pt-BR" sz="28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171" y="1196752"/>
            <a:ext cx="7763807" cy="547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0131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Riscos e Controles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13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299695"/>
              </p:ext>
            </p:extLst>
          </p:nvPr>
        </p:nvGraphicFramePr>
        <p:xfrm>
          <a:off x="179512" y="1556792"/>
          <a:ext cx="8090310" cy="42484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08112"/>
                <a:gridCol w="918080"/>
                <a:gridCol w="1158127"/>
                <a:gridCol w="1345373"/>
                <a:gridCol w="284136"/>
                <a:gridCol w="309234"/>
                <a:gridCol w="267569"/>
                <a:gridCol w="1310736"/>
                <a:gridCol w="815457"/>
                <a:gridCol w="673486"/>
              </a:tblGrid>
              <a:tr h="425168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ATIVIDADE DE EXECUÇÃO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</a:rPr>
                        <a:t>RISCOS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ATIVIDADES DE CONTROLE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TESTAR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+mn-ea"/>
                        </a:rPr>
                        <a:t>?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</a:tr>
              <a:tr h="38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Descrição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</a:rPr>
                        <a:t>Responsável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</a:rPr>
                        <a:t>Objetivo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</a:rPr>
                        <a:t>Descrição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</a:rPr>
                        <a:t>P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</a:rPr>
                        <a:t>G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</a:rPr>
                        <a:t>Descrição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</a:rPr>
                        <a:t>Responsável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39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</a:rPr>
                        <a:t>Descrição </a:t>
                      </a:r>
                      <a:r>
                        <a:rPr lang="pt-BR" sz="1600" dirty="0">
                          <a:effectLst/>
                        </a:rPr>
                        <a:t>da </a:t>
                      </a:r>
                      <a:r>
                        <a:rPr lang="pt-BR" sz="1600" dirty="0" smtClean="0">
                          <a:effectLst/>
                        </a:rPr>
                        <a:t>atividade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ctr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600" dirty="0" smtClean="0">
                          <a:effectLst/>
                        </a:rPr>
                        <a:t>Setor </a:t>
                      </a:r>
                      <a:r>
                        <a:rPr lang="pt-BR" sz="1600" dirty="0">
                          <a:effectLst/>
                        </a:rPr>
                        <a:t>ou pessoa </a:t>
                      </a:r>
                      <a:r>
                        <a:rPr lang="pt-BR" sz="1600" dirty="0" smtClean="0">
                          <a:effectLst/>
                        </a:rPr>
                        <a:t>responsável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ctr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600" dirty="0" smtClean="0">
                          <a:effectLst/>
                        </a:rPr>
                        <a:t>Descrição </a:t>
                      </a:r>
                      <a:r>
                        <a:rPr lang="pt-BR" sz="1600" dirty="0">
                          <a:effectLst/>
                        </a:rPr>
                        <a:t>dos objetivos-chave da </a:t>
                      </a:r>
                      <a:r>
                        <a:rPr lang="pt-BR" sz="1600" dirty="0" smtClean="0">
                          <a:effectLst/>
                        </a:rPr>
                        <a:t>atividade</a:t>
                      </a:r>
                      <a:endParaRPr lang="pt-BR" sz="1600" dirty="0">
                        <a:effectLst/>
                      </a:endParaRPr>
                    </a:p>
                    <a:p>
                      <a:pPr marL="15875" algn="ctr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600" dirty="0">
                          <a:effectLst/>
                        </a:rPr>
                        <a:t> 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ctr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600" dirty="0" smtClean="0">
                          <a:effectLst/>
                        </a:rPr>
                        <a:t>Descrição </a:t>
                      </a:r>
                      <a:r>
                        <a:rPr lang="pt-BR" sz="1600" dirty="0">
                          <a:effectLst/>
                        </a:rPr>
                        <a:t>dos eventos de risco que podem impedir ou dificultar o alcance dos objetivos-chave da </a:t>
                      </a:r>
                      <a:r>
                        <a:rPr lang="pt-BR" sz="1600" dirty="0" smtClean="0">
                          <a:effectLst/>
                        </a:rPr>
                        <a:t>atividade </a:t>
                      </a:r>
                      <a:endParaRPr lang="pt-BR" sz="1600" dirty="0">
                        <a:effectLst/>
                        <a:latin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marR="71755" algn="ctr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600" dirty="0">
                          <a:effectLst/>
                        </a:rPr>
                        <a:t>Probabilidade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vert="vert270" anchor="ctr"/>
                </a:tc>
                <a:tc>
                  <a:txBody>
                    <a:bodyPr/>
                    <a:lstStyle/>
                    <a:p>
                      <a:pPr marL="15875" marR="71755" algn="ctr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600" dirty="0">
                          <a:effectLst/>
                        </a:rPr>
                        <a:t>Impacto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vert="vert270" anchor="ctr"/>
                </a:tc>
                <a:tc>
                  <a:txBody>
                    <a:bodyPr/>
                    <a:lstStyle/>
                    <a:p>
                      <a:pPr marL="15875" marR="71755" algn="ctr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600" dirty="0">
                          <a:effectLst/>
                        </a:rPr>
                        <a:t>Grau de Risco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</a:rPr>
                        <a:t>Descrição </a:t>
                      </a:r>
                      <a:r>
                        <a:rPr lang="pt-BR" sz="1600" dirty="0">
                          <a:effectLst/>
                        </a:rPr>
                        <a:t>das atividades de controle existentes para prevenir ou detectar a mate­rialização dos eventos de risco </a:t>
                      </a:r>
                      <a:r>
                        <a:rPr lang="pt-BR" sz="1600" dirty="0" smtClean="0">
                          <a:effectLst/>
                        </a:rPr>
                        <a:t>identificados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ctr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600" dirty="0" smtClean="0">
                          <a:effectLst/>
                        </a:rPr>
                        <a:t>Setor </a:t>
                      </a:r>
                      <a:r>
                        <a:rPr lang="pt-BR" sz="1600" dirty="0">
                          <a:effectLst/>
                        </a:rPr>
                        <a:t>ou pessoa responsável pela aplicação do </a:t>
                      </a:r>
                      <a:r>
                        <a:rPr lang="pt-BR" sz="1600" dirty="0" smtClean="0">
                          <a:effectLst/>
                        </a:rPr>
                        <a:t>controle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</a:rPr>
                        <a:t>Sim </a:t>
                      </a:r>
                      <a:r>
                        <a:rPr lang="pt-BR" sz="1600" dirty="0">
                          <a:effectLst/>
                        </a:rPr>
                        <a:t>ou Não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592" marR="35592" marT="0" marB="0" anchor="ctr"/>
                </a:tc>
              </a:tr>
            </a:tbl>
          </a:graphicData>
        </a:graphic>
      </p:graphicFrame>
      <p:sp>
        <p:nvSpPr>
          <p:cNvPr id="3" name="Retângulo de cantos arredondados 2"/>
          <p:cNvSpPr/>
          <p:nvPr/>
        </p:nvSpPr>
        <p:spPr>
          <a:xfrm>
            <a:off x="2123728" y="3068960"/>
            <a:ext cx="1080120" cy="1944216"/>
          </a:xfrm>
          <a:prstGeom prst="roundRect">
            <a:avLst/>
          </a:prstGeom>
          <a:noFill/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3275856" y="2708920"/>
            <a:ext cx="1296144" cy="2736304"/>
          </a:xfrm>
          <a:prstGeom prst="roundRect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622771" y="3212976"/>
            <a:ext cx="813325" cy="1800200"/>
          </a:xfrm>
          <a:prstGeom prst="roundRect">
            <a:avLst/>
          </a:prstGeom>
          <a:noFill/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5486867" y="2780928"/>
            <a:ext cx="1317381" cy="2664296"/>
          </a:xfrm>
          <a:prstGeom prst="roundRect">
            <a:avLst/>
          </a:prstGeom>
          <a:noFill/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195234" y="1224028"/>
            <a:ext cx="1645537" cy="665527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2053312" y="1224027"/>
            <a:ext cx="1645537" cy="665527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3960815" y="1224026"/>
            <a:ext cx="1645537" cy="665527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5932500" y="1224026"/>
            <a:ext cx="1645537" cy="66552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cxnSp>
        <p:nvCxnSpPr>
          <p:cNvPr id="16" name="Conector de seta reta 15"/>
          <p:cNvCxnSpPr/>
          <p:nvPr/>
        </p:nvCxnSpPr>
        <p:spPr>
          <a:xfrm>
            <a:off x="1758114" y="1865410"/>
            <a:ext cx="892982" cy="1203550"/>
          </a:xfrm>
          <a:prstGeom prst="straightConnector1">
            <a:avLst/>
          </a:prstGeom>
          <a:ln w="666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>
            <a:off x="3376015" y="1879050"/>
            <a:ext cx="573909" cy="82987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>
            <a:endCxn id="9" idx="0"/>
          </p:cNvCxnSpPr>
          <p:nvPr/>
        </p:nvCxnSpPr>
        <p:spPr>
          <a:xfrm>
            <a:off x="5013272" y="1865410"/>
            <a:ext cx="16162" cy="1347566"/>
          </a:xfrm>
          <a:prstGeom prst="straightConnector1">
            <a:avLst/>
          </a:prstGeom>
          <a:ln w="666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>
            <a:endCxn id="10" idx="0"/>
          </p:cNvCxnSpPr>
          <p:nvPr/>
        </p:nvCxnSpPr>
        <p:spPr>
          <a:xfrm flipH="1">
            <a:off x="6145558" y="1865410"/>
            <a:ext cx="553826" cy="915518"/>
          </a:xfrm>
          <a:prstGeom prst="straightConnector1">
            <a:avLst/>
          </a:prstGeom>
          <a:ln w="666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4528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Riscos e Controles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14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348880"/>
            <a:ext cx="7620000" cy="4051920"/>
          </a:xfrm>
        </p:spPr>
        <p:txBody>
          <a:bodyPr>
            <a:normAutofit/>
          </a:bodyPr>
          <a:lstStyle/>
          <a:p>
            <a:pPr lvl="1" algn="just" hangingPunct="0">
              <a:buClr>
                <a:schemeClr val="tx2"/>
              </a:buClr>
            </a:pPr>
            <a:r>
              <a:rPr lang="pt-BR" sz="2400" dirty="0" smtClean="0"/>
              <a:t>Antes </a:t>
            </a:r>
            <a:r>
              <a:rPr lang="pt-BR" sz="2400" dirty="0"/>
              <a:t>de partir para a identificação de riscos, deve-se </a:t>
            </a:r>
            <a:r>
              <a:rPr lang="pt-BR" sz="2400" b="1" dirty="0"/>
              <a:t>ter em mente o objetivo que </a:t>
            </a:r>
            <a:r>
              <a:rPr lang="pt-BR" sz="2400" b="1" dirty="0" smtClean="0"/>
              <a:t>cada atividade deseja </a:t>
            </a:r>
            <a:r>
              <a:rPr lang="pt-BR" sz="2400" b="1" dirty="0"/>
              <a:t>alcançar</a:t>
            </a:r>
            <a:r>
              <a:rPr lang="pt-BR" sz="2400" dirty="0" smtClean="0"/>
              <a:t>!</a:t>
            </a:r>
          </a:p>
          <a:p>
            <a:pPr lvl="1" algn="just" hangingPunct="0">
              <a:buClr>
                <a:schemeClr val="tx2"/>
              </a:buClr>
            </a:pPr>
            <a:r>
              <a:rPr lang="pt-BR" sz="2400" dirty="0" smtClean="0"/>
              <a:t>Esses objetivos-chave do processo </a:t>
            </a:r>
            <a:r>
              <a:rPr lang="pt-BR" sz="2400" dirty="0"/>
              <a:t>são importantes para se entender </a:t>
            </a:r>
            <a:r>
              <a:rPr lang="pt-BR" sz="2400" dirty="0" smtClean="0"/>
              <a:t>o </a:t>
            </a:r>
            <a:r>
              <a:rPr lang="pt-BR" sz="2400" dirty="0"/>
              <a:t>porquê dos controles internos </a:t>
            </a:r>
            <a:r>
              <a:rPr lang="pt-BR" sz="2400" dirty="0" smtClean="0"/>
              <a:t>relacionados a eles.  </a:t>
            </a:r>
            <a:endParaRPr lang="pt-BR" sz="2400" dirty="0"/>
          </a:p>
          <a:p>
            <a:endParaRPr lang="pt-BR" dirty="0"/>
          </a:p>
        </p:txBody>
      </p:sp>
      <p:sp>
        <p:nvSpPr>
          <p:cNvPr id="9" name="Retângulo de cantos arredondados 8"/>
          <p:cNvSpPr/>
          <p:nvPr/>
        </p:nvSpPr>
        <p:spPr>
          <a:xfrm>
            <a:off x="519551" y="2116320"/>
            <a:ext cx="7620000" cy="4536504"/>
          </a:xfrm>
          <a:prstGeom prst="roundRect">
            <a:avLst>
              <a:gd name="adj" fmla="val 98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pt-BR" sz="2400" b="1" dirty="0" smtClean="0"/>
              <a:t>Objetivos – </a:t>
            </a:r>
            <a:r>
              <a:rPr lang="pt-BR" sz="2400" b="1" i="1" dirty="0" smtClean="0"/>
              <a:t>“O </a:t>
            </a:r>
            <a:r>
              <a:rPr lang="pt-BR" sz="2400" b="1" i="1" dirty="0"/>
              <a:t>que se estabelece para ser alcançado</a:t>
            </a:r>
            <a:r>
              <a:rPr lang="pt-BR" sz="2400" b="1" i="1" dirty="0" smtClean="0"/>
              <a:t>.”</a:t>
            </a:r>
          </a:p>
          <a:p>
            <a:pPr marL="0" lvl="1" algn="just"/>
            <a:endParaRPr lang="pt-BR" i="1" dirty="0"/>
          </a:p>
          <a:p>
            <a:pPr marL="0" lvl="1" algn="just"/>
            <a:r>
              <a:rPr lang="pt-BR" dirty="0" smtClean="0"/>
              <a:t>O </a:t>
            </a:r>
            <a:r>
              <a:rPr lang="pt-BR" dirty="0"/>
              <a:t>modelo </a:t>
            </a:r>
            <a:r>
              <a:rPr lang="pt-BR" dirty="0" smtClean="0"/>
              <a:t>COSO definiu </a:t>
            </a:r>
            <a:r>
              <a:rPr lang="pt-BR" dirty="0"/>
              <a:t>quatro categorias de objetivos </a:t>
            </a:r>
            <a:r>
              <a:rPr lang="pt-BR" dirty="0" smtClean="0"/>
              <a:t>gerais:</a:t>
            </a:r>
          </a:p>
          <a:p>
            <a:pPr marL="0" lvl="1" algn="just"/>
            <a:endParaRPr lang="pt-BR" dirty="0"/>
          </a:p>
          <a:p>
            <a:pPr marL="0" lvl="1" algn="just"/>
            <a:endParaRPr lang="pt-BR" dirty="0" smtClean="0"/>
          </a:p>
          <a:p>
            <a:pPr marL="0" lvl="1" algn="just"/>
            <a:endParaRPr lang="pt-BR" dirty="0"/>
          </a:p>
          <a:p>
            <a:pPr marL="0" lvl="1" algn="just"/>
            <a:endParaRPr lang="pt-BR" dirty="0" smtClean="0"/>
          </a:p>
          <a:p>
            <a:pPr marL="0" lvl="1"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688518" y="3805411"/>
            <a:ext cx="3600400" cy="118116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/>
              <a:t>Estratégico </a:t>
            </a:r>
            <a:r>
              <a:rPr lang="pt-BR" dirty="0" smtClean="0"/>
              <a:t>- Refere-se </a:t>
            </a:r>
            <a:r>
              <a:rPr lang="pt-BR" dirty="0"/>
              <a:t>às </a:t>
            </a:r>
            <a:r>
              <a:rPr lang="pt-BR" u="sng" dirty="0"/>
              <a:t>metas de alto-nível</a:t>
            </a:r>
            <a:r>
              <a:rPr lang="pt-BR" dirty="0"/>
              <a:t>, alinhadas e servindo de suporte à missão.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446618" y="3805411"/>
            <a:ext cx="3442700" cy="118116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/>
              <a:t>Operacional </a:t>
            </a:r>
            <a:r>
              <a:rPr lang="pt-BR" dirty="0" smtClean="0"/>
              <a:t>- </a:t>
            </a:r>
            <a:r>
              <a:rPr lang="pt-BR" u="sng" dirty="0" smtClean="0"/>
              <a:t>efetividade </a:t>
            </a:r>
            <a:r>
              <a:rPr lang="pt-BR" u="sng" dirty="0"/>
              <a:t>e</a:t>
            </a:r>
            <a:r>
              <a:rPr lang="pt-BR" dirty="0"/>
              <a:t> </a:t>
            </a:r>
            <a:r>
              <a:rPr lang="pt-BR" u="sng" dirty="0"/>
              <a:t>eficiência das operações</a:t>
            </a:r>
            <a:r>
              <a:rPr lang="pt-BR" dirty="0"/>
              <a:t> </a:t>
            </a:r>
            <a:r>
              <a:rPr lang="pt-BR" u="sng" dirty="0"/>
              <a:t>e</a:t>
            </a:r>
            <a:r>
              <a:rPr lang="pt-BR" dirty="0"/>
              <a:t> </a:t>
            </a:r>
            <a:r>
              <a:rPr lang="pt-BR" dirty="0" smtClean="0"/>
              <a:t>adequada </a:t>
            </a:r>
            <a:r>
              <a:rPr lang="pt-BR" u="sng" dirty="0" smtClean="0"/>
              <a:t>salvaguarda </a:t>
            </a:r>
            <a:r>
              <a:rPr lang="pt-BR" u="sng" dirty="0"/>
              <a:t>de ativos </a:t>
            </a:r>
            <a:r>
              <a:rPr lang="pt-BR" dirty="0"/>
              <a:t>e </a:t>
            </a:r>
            <a:r>
              <a:rPr lang="pt-BR" dirty="0" smtClean="0"/>
              <a:t>recursos.</a:t>
            </a:r>
            <a:endParaRPr lang="pt-BR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688518" y="5123719"/>
            <a:ext cx="3600400" cy="122413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/>
              <a:t>Comunicação </a:t>
            </a:r>
            <a:r>
              <a:rPr lang="pt-BR" dirty="0" smtClean="0"/>
              <a:t>- </a:t>
            </a:r>
            <a:r>
              <a:rPr lang="pt-BR" dirty="0"/>
              <a:t>confiabilidade da </a:t>
            </a:r>
            <a:r>
              <a:rPr lang="pt-BR" u="sng" dirty="0"/>
              <a:t>informação</a:t>
            </a:r>
            <a:r>
              <a:rPr lang="pt-BR" dirty="0"/>
              <a:t> produzida e </a:t>
            </a:r>
            <a:r>
              <a:rPr lang="pt-BR" dirty="0" smtClean="0"/>
              <a:t>sua disponibilidade para </a:t>
            </a:r>
            <a:r>
              <a:rPr lang="pt-BR" i="1" u="sng" dirty="0" err="1" smtClean="0"/>
              <a:t>accountability</a:t>
            </a:r>
            <a:r>
              <a:rPr lang="pt-BR" i="1" dirty="0" smtClean="0"/>
              <a:t>.</a:t>
            </a:r>
            <a:endParaRPr lang="pt-BR" i="1" dirty="0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4446618" y="5123719"/>
            <a:ext cx="3442700" cy="118116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/>
              <a:t>Conformidade </a:t>
            </a:r>
            <a:r>
              <a:rPr lang="pt-BR" dirty="0" smtClean="0"/>
              <a:t>- aderência </a:t>
            </a:r>
            <a:r>
              <a:rPr lang="pt-BR" dirty="0"/>
              <a:t>às </a:t>
            </a:r>
            <a:r>
              <a:rPr lang="pt-BR" dirty="0" smtClean="0"/>
              <a:t>leis, regulamentações, </a:t>
            </a:r>
            <a:r>
              <a:rPr lang="pt-BR" u="sng" dirty="0"/>
              <a:t>normas</a:t>
            </a:r>
            <a:r>
              <a:rPr lang="pt-BR" dirty="0"/>
              <a:t>, políticas, </a:t>
            </a:r>
            <a:r>
              <a:rPr lang="pt-BR" dirty="0" smtClean="0"/>
              <a:t>planos </a:t>
            </a:r>
            <a:r>
              <a:rPr lang="pt-BR" dirty="0"/>
              <a:t>e procedimentos </a:t>
            </a:r>
            <a:r>
              <a:rPr lang="pt-BR" dirty="0" smtClean="0"/>
              <a:t>da entidade.</a:t>
            </a:r>
            <a:endParaRPr lang="pt-BR" dirty="0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4448699" y="3805411"/>
            <a:ext cx="3442700" cy="1181160"/>
          </a:xfrm>
          <a:prstGeom prst="roundRect">
            <a:avLst/>
          </a:prstGeom>
          <a:solidFill>
            <a:srgbClr val="2F7F95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/>
              <a:t>Operacional </a:t>
            </a:r>
            <a:r>
              <a:rPr lang="pt-BR" dirty="0" smtClean="0"/>
              <a:t>- </a:t>
            </a:r>
            <a:r>
              <a:rPr lang="pt-BR" u="sng" dirty="0" smtClean="0"/>
              <a:t>efetividade </a:t>
            </a:r>
            <a:r>
              <a:rPr lang="pt-BR" u="sng" dirty="0"/>
              <a:t>e</a:t>
            </a:r>
            <a:r>
              <a:rPr lang="pt-BR" dirty="0"/>
              <a:t> </a:t>
            </a:r>
            <a:r>
              <a:rPr lang="pt-BR" u="sng" dirty="0"/>
              <a:t>eficiência das operações</a:t>
            </a:r>
            <a:r>
              <a:rPr lang="pt-BR" dirty="0"/>
              <a:t> </a:t>
            </a:r>
            <a:r>
              <a:rPr lang="pt-BR" u="sng" dirty="0"/>
              <a:t>e</a:t>
            </a:r>
            <a:r>
              <a:rPr lang="pt-BR" dirty="0"/>
              <a:t> </a:t>
            </a:r>
            <a:r>
              <a:rPr lang="pt-BR" dirty="0" smtClean="0"/>
              <a:t>adequada </a:t>
            </a:r>
            <a:r>
              <a:rPr lang="pt-BR" u="sng" dirty="0" smtClean="0"/>
              <a:t>salvaguarda </a:t>
            </a:r>
            <a:r>
              <a:rPr lang="pt-BR" u="sng" dirty="0"/>
              <a:t>de ativos </a:t>
            </a:r>
            <a:r>
              <a:rPr lang="pt-BR" dirty="0"/>
              <a:t>e </a:t>
            </a:r>
            <a:r>
              <a:rPr lang="pt-BR" dirty="0" smtClean="0"/>
              <a:t>recursos.</a:t>
            </a:r>
            <a:endParaRPr lang="pt-BR" dirty="0"/>
          </a:p>
        </p:txBody>
      </p:sp>
      <p:sp>
        <p:nvSpPr>
          <p:cNvPr id="15" name="Retângulo de cantos arredondados 14"/>
          <p:cNvSpPr/>
          <p:nvPr/>
        </p:nvSpPr>
        <p:spPr>
          <a:xfrm>
            <a:off x="688518" y="5123719"/>
            <a:ext cx="3600400" cy="1224136"/>
          </a:xfrm>
          <a:prstGeom prst="roundRect">
            <a:avLst/>
          </a:prstGeom>
          <a:solidFill>
            <a:srgbClr val="2F7F95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/>
              <a:t>Comunicação </a:t>
            </a:r>
            <a:r>
              <a:rPr lang="pt-BR" dirty="0" smtClean="0"/>
              <a:t>- </a:t>
            </a:r>
            <a:r>
              <a:rPr lang="pt-BR" dirty="0"/>
              <a:t>confiabilidade da </a:t>
            </a:r>
            <a:r>
              <a:rPr lang="pt-BR" u="sng" dirty="0"/>
              <a:t>informação</a:t>
            </a:r>
            <a:r>
              <a:rPr lang="pt-BR" dirty="0"/>
              <a:t> produzida e </a:t>
            </a:r>
            <a:r>
              <a:rPr lang="pt-BR" dirty="0" smtClean="0"/>
              <a:t>sua disponibilidade para </a:t>
            </a:r>
            <a:r>
              <a:rPr lang="pt-BR" i="1" u="sng" dirty="0" err="1" smtClean="0"/>
              <a:t>accountability</a:t>
            </a:r>
            <a:r>
              <a:rPr lang="pt-BR" i="1" dirty="0" smtClean="0"/>
              <a:t>.</a:t>
            </a:r>
            <a:endParaRPr lang="pt-BR" i="1" dirty="0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4446618" y="5123719"/>
            <a:ext cx="3442700" cy="1181160"/>
          </a:xfrm>
          <a:prstGeom prst="roundRect">
            <a:avLst/>
          </a:prstGeom>
          <a:solidFill>
            <a:srgbClr val="2F7F95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/>
              <a:t>Conformidade </a:t>
            </a:r>
            <a:r>
              <a:rPr lang="pt-BR" dirty="0" smtClean="0"/>
              <a:t>- aderência </a:t>
            </a:r>
            <a:r>
              <a:rPr lang="pt-BR" dirty="0"/>
              <a:t>às </a:t>
            </a:r>
            <a:r>
              <a:rPr lang="pt-BR" dirty="0" smtClean="0"/>
              <a:t>leis, regulamentações, </a:t>
            </a:r>
            <a:r>
              <a:rPr lang="pt-BR" u="sng" dirty="0"/>
              <a:t>normas</a:t>
            </a:r>
            <a:r>
              <a:rPr lang="pt-BR" dirty="0"/>
              <a:t>, políticas, </a:t>
            </a:r>
            <a:r>
              <a:rPr lang="pt-BR" dirty="0" smtClean="0"/>
              <a:t>planos </a:t>
            </a:r>
            <a:r>
              <a:rPr lang="pt-BR" dirty="0"/>
              <a:t>e procedimentos </a:t>
            </a:r>
            <a:r>
              <a:rPr lang="pt-BR" dirty="0" smtClean="0"/>
              <a:t>da entidade.</a:t>
            </a:r>
            <a:endParaRPr lang="pt-BR" dirty="0"/>
          </a:p>
        </p:txBody>
      </p:sp>
      <p:sp>
        <p:nvSpPr>
          <p:cNvPr id="17" name="Retângulo de cantos arredondados 16"/>
          <p:cNvSpPr/>
          <p:nvPr/>
        </p:nvSpPr>
        <p:spPr>
          <a:xfrm>
            <a:off x="671435" y="3804045"/>
            <a:ext cx="3600400" cy="1181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/>
              <a:t>Estratégico </a:t>
            </a:r>
            <a:r>
              <a:rPr lang="pt-BR" dirty="0" smtClean="0"/>
              <a:t>- Refere-se </a:t>
            </a:r>
            <a:r>
              <a:rPr lang="pt-BR" dirty="0"/>
              <a:t>às </a:t>
            </a:r>
            <a:r>
              <a:rPr lang="pt-BR" u="sng" dirty="0"/>
              <a:t>metas de alto-nível</a:t>
            </a:r>
            <a:r>
              <a:rPr lang="pt-BR" dirty="0"/>
              <a:t>, alinhadas e servindo de suporte à missão.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19" name="Retângulo de cantos arredondados 18"/>
          <p:cNvSpPr/>
          <p:nvPr/>
        </p:nvSpPr>
        <p:spPr>
          <a:xfrm>
            <a:off x="285210" y="1223220"/>
            <a:ext cx="1645537" cy="504000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0" name="Retângulo de cantos arredondados 19"/>
          <p:cNvSpPr/>
          <p:nvPr/>
        </p:nvSpPr>
        <p:spPr>
          <a:xfrm>
            <a:off x="2143288" y="1223219"/>
            <a:ext cx="1645537" cy="504000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25" name="Retângulo de cantos arredondados 24"/>
          <p:cNvSpPr/>
          <p:nvPr/>
        </p:nvSpPr>
        <p:spPr>
          <a:xfrm>
            <a:off x="4050791" y="1223218"/>
            <a:ext cx="1645537" cy="504000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26" name="Retângulo de cantos arredondados 25"/>
          <p:cNvSpPr/>
          <p:nvPr/>
        </p:nvSpPr>
        <p:spPr>
          <a:xfrm>
            <a:off x="6022476" y="1223218"/>
            <a:ext cx="1645537" cy="504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sp>
        <p:nvSpPr>
          <p:cNvPr id="27" name="Retângulo 26"/>
          <p:cNvSpPr/>
          <p:nvPr/>
        </p:nvSpPr>
        <p:spPr>
          <a:xfrm>
            <a:off x="2031619" y="1149496"/>
            <a:ext cx="6045581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2171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5" grpId="0" animBg="1"/>
      <p:bldP spid="26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Riscos e Controles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15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00600"/>
          </a:xfrm>
        </p:spPr>
        <p:txBody>
          <a:bodyPr>
            <a:normAutofit/>
          </a:bodyPr>
          <a:lstStyle/>
          <a:p>
            <a:pPr algn="just" hangingPunct="0"/>
            <a:endParaRPr lang="pt-BR" sz="26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hangingPunct="0"/>
            <a:r>
              <a:rPr lang="pt-BR" sz="2400" dirty="0" smtClean="0"/>
              <a:t>Reuniões com os Gestores para identificação dos objetivos de cada atividade;</a:t>
            </a:r>
          </a:p>
          <a:p>
            <a:pPr algn="just" hangingPunct="0"/>
            <a:r>
              <a:rPr lang="pt-BR" sz="2400" dirty="0" smtClean="0"/>
              <a:t>Validação dos Objetivos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16" y="2290152"/>
            <a:ext cx="7778768" cy="342069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21" y="1886654"/>
            <a:ext cx="7843263" cy="4701124"/>
          </a:xfrm>
          <a:prstGeom prst="rect">
            <a:avLst/>
          </a:prstGeom>
        </p:spPr>
      </p:pic>
      <p:sp>
        <p:nvSpPr>
          <p:cNvPr id="10" name="Retângulo de cantos arredondados 9"/>
          <p:cNvSpPr/>
          <p:nvPr/>
        </p:nvSpPr>
        <p:spPr>
          <a:xfrm>
            <a:off x="285210" y="1223220"/>
            <a:ext cx="1645537" cy="504000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2143288" y="1223219"/>
            <a:ext cx="1645537" cy="504000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4050791" y="1223218"/>
            <a:ext cx="1645537" cy="504000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6022476" y="1223218"/>
            <a:ext cx="1645537" cy="504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sp>
        <p:nvSpPr>
          <p:cNvPr id="14" name="Retângulo 13"/>
          <p:cNvSpPr/>
          <p:nvPr/>
        </p:nvSpPr>
        <p:spPr>
          <a:xfrm>
            <a:off x="2031619" y="1133544"/>
            <a:ext cx="6045581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56089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132856"/>
            <a:ext cx="7620000" cy="3588736"/>
          </a:xfrm>
        </p:spPr>
        <p:txBody>
          <a:bodyPr>
            <a:normAutofit/>
          </a:bodyPr>
          <a:lstStyle/>
          <a:p>
            <a:pPr lvl="1" algn="just" hangingPunct="0">
              <a:buClr>
                <a:schemeClr val="tx2"/>
              </a:buClr>
            </a:pPr>
            <a:r>
              <a:rPr lang="pt-BR" sz="2600" dirty="0" smtClean="0"/>
              <a:t>Após a identificação dos </a:t>
            </a:r>
            <a:r>
              <a:rPr lang="pt-BR" sz="2600" b="1" dirty="0" smtClean="0"/>
              <a:t>objetivos-chave</a:t>
            </a:r>
            <a:r>
              <a:rPr lang="pt-BR" sz="2600" dirty="0" smtClean="0"/>
              <a:t> de cada atividade, O </a:t>
            </a:r>
            <a:r>
              <a:rPr lang="pt-BR" sz="2600" dirty="0"/>
              <a:t>trabalho da equipe consiste em </a:t>
            </a:r>
            <a:r>
              <a:rPr lang="pt-BR" sz="2600" u="sng" dirty="0"/>
              <a:t>identificar os </a:t>
            </a:r>
            <a:r>
              <a:rPr lang="pt-BR" sz="2600" b="1" u="sng" dirty="0"/>
              <a:t>riscos-chave</a:t>
            </a:r>
            <a:r>
              <a:rPr lang="pt-BR" sz="2600" u="sng" dirty="0"/>
              <a:t> relacionados ao atingimento desses objetivos </a:t>
            </a:r>
            <a:r>
              <a:rPr lang="pt-BR" sz="2600" dirty="0"/>
              <a:t>e os respectivos controles adotados pela gestão com o intuito de administrá-los. </a:t>
            </a:r>
          </a:p>
          <a:p>
            <a:pPr lvl="1" algn="just" hangingPunct="0">
              <a:buClr>
                <a:schemeClr val="tx2"/>
              </a:buClr>
            </a:pPr>
            <a:endParaRPr lang="pt-BR" sz="2600" i="1" dirty="0">
              <a:solidFill>
                <a:schemeClr val="tx2"/>
              </a:solidFill>
            </a:endParaRPr>
          </a:p>
        </p:txBody>
      </p:sp>
      <p:sp>
        <p:nvSpPr>
          <p:cNvPr id="16" name="Espaço Reservado para Conteúdo 2"/>
          <p:cNvSpPr txBox="1">
            <a:spLocks/>
          </p:cNvSpPr>
          <p:nvPr/>
        </p:nvSpPr>
        <p:spPr>
          <a:xfrm>
            <a:off x="450359" y="2996952"/>
            <a:ext cx="7620000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400" dirty="0" smtClean="0"/>
          </a:p>
          <a:p>
            <a:pPr lvl="1"/>
            <a:endParaRPr lang="pt-BR" sz="2400" i="1" dirty="0">
              <a:solidFill>
                <a:schemeClr val="tx2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0413" y="238063"/>
            <a:ext cx="7620000" cy="1143000"/>
          </a:xfrm>
        </p:spPr>
        <p:txBody>
          <a:bodyPr/>
          <a:lstStyle/>
          <a:p>
            <a:r>
              <a:rPr lang="pt-BR" sz="4000" dirty="0">
                <a:latin typeface="+mn-lt"/>
              </a:rPr>
              <a:t>Matriz de Riscos e Controles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16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tângulo 11"/>
          <p:cNvSpPr/>
          <p:nvPr/>
        </p:nvSpPr>
        <p:spPr>
          <a:xfrm>
            <a:off x="323528" y="2780928"/>
            <a:ext cx="2814151" cy="209609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tângulo de cantos arredondados 16"/>
          <p:cNvSpPr/>
          <p:nvPr/>
        </p:nvSpPr>
        <p:spPr>
          <a:xfrm>
            <a:off x="479701" y="1921108"/>
            <a:ext cx="7620000" cy="4536504"/>
          </a:xfrm>
          <a:prstGeom prst="roundRect">
            <a:avLst>
              <a:gd name="adj" fmla="val 98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pt-BR" sz="2400" b="1" dirty="0" smtClean="0"/>
              <a:t>Riscos – </a:t>
            </a:r>
            <a:r>
              <a:rPr lang="pt-BR" sz="2400" b="1" i="1" dirty="0"/>
              <a:t>“Quaisquer eventos em potencial que possam impactar o alcance de objetivos</a:t>
            </a:r>
            <a:r>
              <a:rPr lang="pt-BR" sz="2400" b="1" i="1" dirty="0" smtClean="0"/>
              <a:t>.”</a:t>
            </a:r>
          </a:p>
          <a:p>
            <a:pPr marL="0" lvl="1" algn="just"/>
            <a:endParaRPr lang="pt-BR" sz="2400" b="1" i="1" dirty="0"/>
          </a:p>
          <a:p>
            <a:pPr marL="0" lvl="1" algn="just"/>
            <a:endParaRPr lang="pt-BR" sz="2400" b="1" i="1" dirty="0" smtClean="0"/>
          </a:p>
          <a:p>
            <a:pPr marL="0" lvl="1" algn="just"/>
            <a:endParaRPr lang="pt-BR" sz="2400" b="1" i="1" dirty="0"/>
          </a:p>
          <a:p>
            <a:pPr marL="0" lvl="1" algn="just"/>
            <a:endParaRPr lang="pt-BR" sz="2400" b="1" i="1" dirty="0" smtClean="0"/>
          </a:p>
          <a:p>
            <a:pPr marL="0" lvl="1" algn="just"/>
            <a:endParaRPr lang="pt-BR" sz="2400" b="1" i="1" dirty="0"/>
          </a:p>
          <a:p>
            <a:pPr marL="0" lvl="1" algn="just"/>
            <a:endParaRPr lang="pt-BR" sz="2400" b="1" i="1" dirty="0" smtClean="0"/>
          </a:p>
          <a:p>
            <a:pPr marL="0" lvl="1" algn="just"/>
            <a:endParaRPr lang="pt-BR" sz="2400" b="1" i="1" dirty="0"/>
          </a:p>
          <a:p>
            <a:pPr marL="0" lvl="1" algn="just"/>
            <a:endParaRPr lang="pt-BR" sz="2400" b="1" i="1" dirty="0" smtClean="0"/>
          </a:p>
          <a:p>
            <a:pPr marL="0" lvl="1" algn="just"/>
            <a:endParaRPr lang="pt-BR" sz="2400" b="1" i="1" dirty="0" smtClean="0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670229" y="3319966"/>
            <a:ext cx="7180259" cy="1157808"/>
          </a:xfrm>
          <a:prstGeom prst="roundRect">
            <a:avLst>
              <a:gd name="adj" fmla="val 98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pt-BR" dirty="0" smtClean="0"/>
              <a:t>Segundo o TCU – IN 63/2010, Art. 1º, Inciso V, “Risco é a Possibilidade </a:t>
            </a:r>
            <a:r>
              <a:rPr lang="pt-BR" dirty="0"/>
              <a:t>de algo acontecer e ter impacto nos objetivos, sendo medido em termos de consequências e probabilidades</a:t>
            </a:r>
            <a:r>
              <a:rPr lang="pt-BR" dirty="0" smtClean="0"/>
              <a:t>.”</a:t>
            </a:r>
          </a:p>
        </p:txBody>
      </p:sp>
      <p:sp>
        <p:nvSpPr>
          <p:cNvPr id="19" name="Retângulo de cantos arredondados 18"/>
          <p:cNvSpPr/>
          <p:nvPr/>
        </p:nvSpPr>
        <p:spPr>
          <a:xfrm>
            <a:off x="666235" y="4695285"/>
            <a:ext cx="7182000" cy="1159200"/>
          </a:xfrm>
          <a:prstGeom prst="roundRect">
            <a:avLst>
              <a:gd name="adj" fmla="val 9867"/>
            </a:avLst>
          </a:prstGeom>
          <a:solidFill>
            <a:srgbClr val="B2434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pt-BR" dirty="0" smtClean="0"/>
              <a:t>O Risco pode ser descrito utilizando-se a Sintaxe: </a:t>
            </a:r>
            <a:r>
              <a:rPr lang="pt-BR" dirty="0"/>
              <a:t>Devido a &lt;CAUSA/FONTE&gt;, pode acontecer &lt;EVENTO&gt; o que poderá levar a &lt;EFEITO&gt; impactando na/no &lt;DIMENSÃO</a:t>
            </a:r>
            <a:r>
              <a:rPr lang="pt-BR" dirty="0" smtClean="0"/>
              <a:t>&gt;.</a:t>
            </a:r>
            <a:endParaRPr lang="pt-BR" dirty="0"/>
          </a:p>
        </p:txBody>
      </p:sp>
      <p:sp>
        <p:nvSpPr>
          <p:cNvPr id="13" name="Seta para a direita 12"/>
          <p:cNvSpPr/>
          <p:nvPr/>
        </p:nvSpPr>
        <p:spPr>
          <a:xfrm>
            <a:off x="198547" y="2448272"/>
            <a:ext cx="8833969" cy="4221088"/>
          </a:xfrm>
          <a:prstGeom prst="rightArrow">
            <a:avLst>
              <a:gd name="adj1" fmla="val 50000"/>
              <a:gd name="adj2" fmla="val 36058"/>
            </a:avLst>
          </a:prstGeom>
          <a:solidFill>
            <a:srgbClr val="FF0000">
              <a:alpha val="50000"/>
            </a:srgbClr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Retângulo de cantos arredondados 23"/>
          <p:cNvSpPr/>
          <p:nvPr/>
        </p:nvSpPr>
        <p:spPr>
          <a:xfrm>
            <a:off x="2993009" y="3002868"/>
            <a:ext cx="2611933" cy="3399656"/>
          </a:xfrm>
          <a:prstGeom prst="roundRect">
            <a:avLst>
              <a:gd name="adj" fmla="val 1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pt-BR" sz="2000" b="1" dirty="0" smtClean="0"/>
              <a:t>EVENTO</a:t>
            </a:r>
          </a:p>
          <a:p>
            <a:pPr algn="ctr">
              <a:spcAft>
                <a:spcPts val="600"/>
              </a:spcAft>
            </a:pPr>
            <a:r>
              <a:rPr lang="pt-BR" sz="2000" u="sng" dirty="0" smtClean="0"/>
              <a:t>Situações </a:t>
            </a:r>
            <a:r>
              <a:rPr lang="pt-BR" sz="2000" u="sng" dirty="0"/>
              <a:t>que</a:t>
            </a:r>
            <a:r>
              <a:rPr lang="pt-BR" sz="2000" dirty="0"/>
              <a:t> </a:t>
            </a:r>
            <a:r>
              <a:rPr lang="pt-BR" sz="2000" u="sng" dirty="0"/>
              <a:t>possam impedir</a:t>
            </a:r>
            <a:r>
              <a:rPr lang="pt-BR" sz="2000" dirty="0"/>
              <a:t> ou a ausência de situações </a:t>
            </a:r>
            <a:r>
              <a:rPr lang="pt-BR" sz="2000" dirty="0" smtClean="0"/>
              <a:t>necessárias </a:t>
            </a:r>
            <a:r>
              <a:rPr lang="pt-BR" sz="2000" u="sng" dirty="0"/>
              <a:t>ao alcance dos </a:t>
            </a:r>
            <a:r>
              <a:rPr lang="pt-BR" sz="2000" u="sng" dirty="0" smtClean="0"/>
              <a:t>objetivos</a:t>
            </a:r>
            <a:r>
              <a:rPr lang="pt-BR" sz="2000" dirty="0" smtClean="0"/>
              <a:t>, </a:t>
            </a:r>
            <a:r>
              <a:rPr lang="pt-BR" sz="2000" dirty="0"/>
              <a:t>tanto em nível da organização </a:t>
            </a:r>
            <a:r>
              <a:rPr lang="pt-BR" sz="2000" dirty="0" smtClean="0"/>
              <a:t>como </a:t>
            </a:r>
            <a:r>
              <a:rPr lang="pt-BR" sz="2000" dirty="0"/>
              <a:t>em cada </a:t>
            </a:r>
            <a:r>
              <a:rPr lang="pt-BR" sz="2000" dirty="0" smtClean="0"/>
              <a:t>nível de </a:t>
            </a:r>
            <a:r>
              <a:rPr lang="pt-BR" sz="2000" dirty="0"/>
              <a:t>suas </a:t>
            </a:r>
            <a:r>
              <a:rPr lang="pt-BR" sz="2000" dirty="0" smtClean="0"/>
              <a:t>atividades. 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29" name="Retângulo de cantos arredondados 28"/>
          <p:cNvSpPr/>
          <p:nvPr/>
        </p:nvSpPr>
        <p:spPr>
          <a:xfrm>
            <a:off x="292144" y="3002868"/>
            <a:ext cx="2611933" cy="3399656"/>
          </a:xfrm>
          <a:prstGeom prst="roundRect">
            <a:avLst>
              <a:gd name="adj" fmla="val 1000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pt-BR" sz="2000" b="1" dirty="0" smtClean="0"/>
              <a:t>CAUSA</a:t>
            </a:r>
          </a:p>
          <a:p>
            <a:pPr algn="ctr">
              <a:spcAft>
                <a:spcPts val="600"/>
              </a:spcAft>
            </a:pPr>
            <a:r>
              <a:rPr lang="pt-BR" sz="2000" dirty="0" smtClean="0"/>
              <a:t>Associação de </a:t>
            </a:r>
            <a:r>
              <a:rPr lang="pt-BR" sz="2000" u="sng" dirty="0"/>
              <a:t>vulnerabilidades</a:t>
            </a:r>
            <a:r>
              <a:rPr lang="pt-BR" sz="2000" dirty="0"/>
              <a:t> </a:t>
            </a:r>
            <a:r>
              <a:rPr lang="pt-BR" sz="2000" dirty="0" smtClean="0"/>
              <a:t>a uma </a:t>
            </a:r>
            <a:r>
              <a:rPr lang="pt-BR" sz="2000" u="sng" dirty="0"/>
              <a:t>fonte de risco</a:t>
            </a:r>
            <a:r>
              <a:rPr lang="pt-BR" sz="2000" dirty="0"/>
              <a:t>. </a:t>
            </a:r>
            <a:r>
              <a:rPr lang="pt-BR" sz="2000" dirty="0" smtClean="0"/>
              <a:t>Exemplos: insuficiência de pessoal, </a:t>
            </a:r>
            <a:r>
              <a:rPr lang="pt-BR" sz="2000" dirty="0"/>
              <a:t>processos mal </a:t>
            </a:r>
            <a:r>
              <a:rPr lang="pt-BR" sz="2000" dirty="0" smtClean="0"/>
              <a:t>concebidos, instalações inadequadas, etc. </a:t>
            </a:r>
            <a:endParaRPr lang="pt-BR" sz="2000" dirty="0"/>
          </a:p>
          <a:p>
            <a:endParaRPr lang="pt-BR" dirty="0"/>
          </a:p>
        </p:txBody>
      </p:sp>
      <p:sp>
        <p:nvSpPr>
          <p:cNvPr id="30" name="Retângulo de cantos arredondados 29"/>
          <p:cNvSpPr/>
          <p:nvPr/>
        </p:nvSpPr>
        <p:spPr>
          <a:xfrm>
            <a:off x="5693874" y="3002868"/>
            <a:ext cx="2611933" cy="3399656"/>
          </a:xfrm>
          <a:prstGeom prst="roundRect">
            <a:avLst>
              <a:gd name="adj" fmla="val 10000"/>
            </a:avLst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pt-BR" sz="2000" b="1" dirty="0" smtClean="0"/>
              <a:t>CONSEQUÊNCIA</a:t>
            </a:r>
          </a:p>
          <a:p>
            <a:pPr algn="ctr">
              <a:spcAft>
                <a:spcPts val="600"/>
              </a:spcAft>
            </a:pPr>
            <a:r>
              <a:rPr lang="pt-BR" sz="2000" dirty="0"/>
              <a:t>R</a:t>
            </a:r>
            <a:r>
              <a:rPr lang="pt-BR" sz="2000" dirty="0" smtClean="0"/>
              <a:t>esultado </a:t>
            </a:r>
            <a:r>
              <a:rPr lang="pt-BR" sz="2000" dirty="0"/>
              <a:t>de um evento que </a:t>
            </a:r>
            <a:r>
              <a:rPr lang="pt-BR" sz="2000" u="sng" dirty="0"/>
              <a:t>afeta os </a:t>
            </a:r>
            <a:r>
              <a:rPr lang="pt-BR" sz="2000" u="sng" dirty="0" smtClean="0"/>
              <a:t>objetivos</a:t>
            </a:r>
            <a:r>
              <a:rPr lang="pt-BR" sz="2000" dirty="0" smtClean="0"/>
              <a:t>, </a:t>
            </a:r>
            <a:r>
              <a:rPr lang="pt-BR" sz="2000" dirty="0"/>
              <a:t>causando impacto </a:t>
            </a:r>
            <a:r>
              <a:rPr lang="pt-BR" sz="2000" dirty="0" smtClean="0"/>
              <a:t>em suas </a:t>
            </a:r>
            <a:r>
              <a:rPr lang="pt-BR" sz="2000" dirty="0"/>
              <a:t>dimensões: Escopo, Tempo, Custo, Qualidade, etc</a:t>
            </a:r>
            <a:r>
              <a:rPr lang="pt-BR" sz="2000" dirty="0" smtClean="0"/>
              <a:t>.</a:t>
            </a:r>
            <a:endParaRPr lang="pt-BR" dirty="0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285210" y="1223220"/>
            <a:ext cx="1645537" cy="504000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2143288" y="1223219"/>
            <a:ext cx="1645537" cy="504000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22" name="Retângulo de cantos arredondados 21"/>
          <p:cNvSpPr/>
          <p:nvPr/>
        </p:nvSpPr>
        <p:spPr>
          <a:xfrm>
            <a:off x="4050791" y="1223218"/>
            <a:ext cx="1645537" cy="504000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23" name="Retângulo de cantos arredondados 22"/>
          <p:cNvSpPr/>
          <p:nvPr/>
        </p:nvSpPr>
        <p:spPr>
          <a:xfrm>
            <a:off x="6022476" y="1223218"/>
            <a:ext cx="1645537" cy="504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sp>
        <p:nvSpPr>
          <p:cNvPr id="25" name="Retângulo 24"/>
          <p:cNvSpPr/>
          <p:nvPr/>
        </p:nvSpPr>
        <p:spPr>
          <a:xfrm>
            <a:off x="3978163" y="1097393"/>
            <a:ext cx="4071893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204454" y="1100960"/>
            <a:ext cx="1835982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6991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7" grpId="0" animBg="1"/>
      <p:bldP spid="18" grpId="0" animBg="1"/>
      <p:bldP spid="19" grpId="0" animBg="1"/>
      <p:bldP spid="24" grpId="0" animBg="1"/>
      <p:bldP spid="29" grpId="0" animBg="1"/>
      <p:bldP spid="30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de cantos arredondados 12"/>
          <p:cNvSpPr/>
          <p:nvPr/>
        </p:nvSpPr>
        <p:spPr>
          <a:xfrm>
            <a:off x="285210" y="1223220"/>
            <a:ext cx="1645537" cy="504000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2143288" y="1223219"/>
            <a:ext cx="1645537" cy="504000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15" name="Retângulo de cantos arredondados 14"/>
          <p:cNvSpPr/>
          <p:nvPr/>
        </p:nvSpPr>
        <p:spPr>
          <a:xfrm>
            <a:off x="4050791" y="1223218"/>
            <a:ext cx="1645537" cy="504000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6022476" y="1223218"/>
            <a:ext cx="1645537" cy="504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456404" y="2580040"/>
            <a:ext cx="7620000" cy="631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hangingPunct="0"/>
            <a:r>
              <a:rPr lang="pt-BR" sz="2400" dirty="0" smtClean="0"/>
              <a:t>Relação de Causas (Fonte e Vulnerabilidades):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Riscos e Controles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17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456404" y="2032463"/>
            <a:ext cx="7620000" cy="631806"/>
          </a:xfrm>
        </p:spPr>
        <p:txBody>
          <a:bodyPr>
            <a:normAutofit/>
          </a:bodyPr>
          <a:lstStyle/>
          <a:p>
            <a:pPr lvl="1" algn="just" hangingPunct="0"/>
            <a:r>
              <a:rPr lang="pt-BR" sz="2400" dirty="0" smtClean="0"/>
              <a:t>Identificação dos Eventos de Riscos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57" y="1877106"/>
            <a:ext cx="7007480" cy="396997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49" y="2032463"/>
            <a:ext cx="6976079" cy="3960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48" y="2186686"/>
            <a:ext cx="7018218" cy="3960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66" y="2335830"/>
            <a:ext cx="6987250" cy="3960000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>
          <a:xfrm>
            <a:off x="3970856" y="1144957"/>
            <a:ext cx="4071893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197147" y="1148524"/>
            <a:ext cx="1835982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91498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7620000" cy="4800600"/>
          </a:xfrm>
        </p:spPr>
        <p:txBody>
          <a:bodyPr>
            <a:normAutofit/>
          </a:bodyPr>
          <a:lstStyle/>
          <a:p>
            <a:pPr algn="just" hangingPunct="0"/>
            <a:endParaRPr lang="pt-BR" sz="26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 hangingPunct="0"/>
            <a:r>
              <a:rPr lang="pt-BR" sz="2400" dirty="0" smtClean="0"/>
              <a:t>Relação de Consequências (Impacto no Objetivo)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276519" y="1124744"/>
            <a:ext cx="7993304" cy="532859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Riscos e Controles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18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6" y="1804712"/>
            <a:ext cx="7206849" cy="3960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152" y="2199728"/>
            <a:ext cx="7026894" cy="39600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540" y="2741256"/>
            <a:ext cx="7015660" cy="3960000"/>
          </a:xfrm>
          <a:prstGeom prst="rect">
            <a:avLst/>
          </a:prstGeom>
        </p:spPr>
      </p:pic>
      <p:sp>
        <p:nvSpPr>
          <p:cNvPr id="14" name="Retângulo de cantos arredondados 13"/>
          <p:cNvSpPr/>
          <p:nvPr/>
        </p:nvSpPr>
        <p:spPr>
          <a:xfrm>
            <a:off x="285210" y="1223220"/>
            <a:ext cx="1645537" cy="504000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2143288" y="1223219"/>
            <a:ext cx="1645537" cy="504000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4050791" y="1223218"/>
            <a:ext cx="1645537" cy="504000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17" name="Retângulo de cantos arredondados 16"/>
          <p:cNvSpPr/>
          <p:nvPr/>
        </p:nvSpPr>
        <p:spPr>
          <a:xfrm>
            <a:off x="6022476" y="1223218"/>
            <a:ext cx="1645537" cy="504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sp>
        <p:nvSpPr>
          <p:cNvPr id="19" name="Retângulo 18"/>
          <p:cNvSpPr/>
          <p:nvPr/>
        </p:nvSpPr>
        <p:spPr>
          <a:xfrm>
            <a:off x="4005307" y="1124744"/>
            <a:ext cx="4071893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231598" y="1128311"/>
            <a:ext cx="1835982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6671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16"/>
          <p:cNvSpPr/>
          <p:nvPr/>
        </p:nvSpPr>
        <p:spPr>
          <a:xfrm>
            <a:off x="285210" y="1223220"/>
            <a:ext cx="1645537" cy="504000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8" name="Retângulo de cantos arredondados 17"/>
          <p:cNvSpPr/>
          <p:nvPr/>
        </p:nvSpPr>
        <p:spPr>
          <a:xfrm>
            <a:off x="2143288" y="1223219"/>
            <a:ext cx="1645537" cy="504000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19" name="Retângulo de cantos arredondados 18"/>
          <p:cNvSpPr/>
          <p:nvPr/>
        </p:nvSpPr>
        <p:spPr>
          <a:xfrm>
            <a:off x="4050791" y="1223218"/>
            <a:ext cx="1645537" cy="504000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6022476" y="1223218"/>
            <a:ext cx="1645537" cy="504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sp>
        <p:nvSpPr>
          <p:cNvPr id="22" name="Retângulo 21"/>
          <p:cNvSpPr/>
          <p:nvPr/>
        </p:nvSpPr>
        <p:spPr>
          <a:xfrm>
            <a:off x="3986529" y="1097113"/>
            <a:ext cx="4071893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189987" y="1168084"/>
            <a:ext cx="1835982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Riscos e Controles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19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240791" y="1811361"/>
            <a:ext cx="7620000" cy="4800600"/>
          </a:xfrm>
        </p:spPr>
        <p:txBody>
          <a:bodyPr>
            <a:normAutofit/>
          </a:bodyPr>
          <a:lstStyle/>
          <a:p>
            <a:pPr marL="114300" indent="0" algn="just" hangingPunct="0">
              <a:buNone/>
            </a:pPr>
            <a:endParaRPr lang="pt-BR" sz="2600" i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 hangingPunct="0"/>
            <a:r>
              <a:rPr lang="pt-BR" sz="2400" dirty="0" smtClean="0"/>
              <a:t>Utilização da Técnica </a:t>
            </a:r>
            <a:r>
              <a:rPr lang="pt-BR" sz="2400" i="1" dirty="0" err="1" smtClean="0"/>
              <a:t>Bow</a:t>
            </a:r>
            <a:r>
              <a:rPr lang="pt-BR" sz="2400" i="1" dirty="0" smtClean="0"/>
              <a:t> </a:t>
            </a:r>
            <a:r>
              <a:rPr lang="pt-BR" sz="2400" i="1" dirty="0" err="1" smtClean="0"/>
              <a:t>tie</a:t>
            </a:r>
            <a:r>
              <a:rPr lang="pt-BR" sz="2400" i="1" dirty="0" smtClean="0"/>
              <a:t>:</a:t>
            </a:r>
            <a:endParaRPr lang="pt-BR" i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864" y="2996952"/>
            <a:ext cx="6048672" cy="3629203"/>
          </a:xfrm>
          <a:prstGeom prst="rect">
            <a:avLst/>
          </a:prstGeom>
        </p:spPr>
      </p:pic>
      <p:pic>
        <p:nvPicPr>
          <p:cNvPr id="13" name="Picture 2" descr="C:\Users\Usuario\Downloads\BOW T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791" y="615317"/>
            <a:ext cx="8100000" cy="5800744"/>
          </a:xfrm>
          <a:prstGeom prst="rect">
            <a:avLst/>
          </a:prstGeom>
          <a:noFill/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982" y="615317"/>
            <a:ext cx="8100000" cy="609550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173" y="633945"/>
            <a:ext cx="8100000" cy="610474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982" y="661413"/>
            <a:ext cx="8100000" cy="6077278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82" y="622158"/>
            <a:ext cx="8100000" cy="6081818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559" y="622158"/>
            <a:ext cx="8100000" cy="607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642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de cantos arredondados 9"/>
          <p:cNvSpPr/>
          <p:nvPr/>
        </p:nvSpPr>
        <p:spPr>
          <a:xfrm>
            <a:off x="285210" y="1223220"/>
            <a:ext cx="1645537" cy="504000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2143288" y="1223219"/>
            <a:ext cx="1645537" cy="504000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4050791" y="1223218"/>
            <a:ext cx="1645537" cy="504000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6022476" y="1223218"/>
            <a:ext cx="1645537" cy="504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sp>
        <p:nvSpPr>
          <p:cNvPr id="15" name="Retângulo 14"/>
          <p:cNvSpPr/>
          <p:nvPr/>
        </p:nvSpPr>
        <p:spPr>
          <a:xfrm>
            <a:off x="3979809" y="1132829"/>
            <a:ext cx="4071893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06100" y="1136396"/>
            <a:ext cx="1835982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Riscos e Controles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20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00600"/>
          </a:xfrm>
        </p:spPr>
        <p:txBody>
          <a:bodyPr>
            <a:normAutofit/>
          </a:bodyPr>
          <a:lstStyle/>
          <a:p>
            <a:pPr algn="just" hangingPunct="0"/>
            <a:endParaRPr lang="pt-BR" sz="2600" i="1" dirty="0" smtClean="0">
              <a:solidFill>
                <a:schemeClr val="tx2"/>
              </a:solidFill>
            </a:endParaRPr>
          </a:p>
          <a:p>
            <a:pPr algn="just" hangingPunct="0"/>
            <a:r>
              <a:rPr lang="pt-BR" sz="2600" dirty="0" smtClean="0"/>
              <a:t>Validação dos Riscos</a:t>
            </a:r>
            <a:endParaRPr lang="pt-BR" sz="2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90" y="2604016"/>
            <a:ext cx="7833219" cy="3420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97" y="159745"/>
            <a:ext cx="8221004" cy="655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769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de cantos arredondados 13"/>
          <p:cNvSpPr/>
          <p:nvPr/>
        </p:nvSpPr>
        <p:spPr>
          <a:xfrm>
            <a:off x="285210" y="1223220"/>
            <a:ext cx="1645537" cy="504000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2143288" y="1223219"/>
            <a:ext cx="1645537" cy="504000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4050791" y="1223218"/>
            <a:ext cx="1645537" cy="504000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17" name="Retângulo de cantos arredondados 16"/>
          <p:cNvSpPr/>
          <p:nvPr/>
        </p:nvSpPr>
        <p:spPr>
          <a:xfrm>
            <a:off x="6022476" y="1223218"/>
            <a:ext cx="1645537" cy="504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sp>
        <p:nvSpPr>
          <p:cNvPr id="19" name="Retângulo 18"/>
          <p:cNvSpPr/>
          <p:nvPr/>
        </p:nvSpPr>
        <p:spPr>
          <a:xfrm>
            <a:off x="-64590" y="1081479"/>
            <a:ext cx="4071893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5958294" y="1118105"/>
            <a:ext cx="1835982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Riscos e Controles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21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70281"/>
            <a:ext cx="7620000" cy="1684784"/>
          </a:xfrm>
        </p:spPr>
        <p:txBody>
          <a:bodyPr>
            <a:normAutofit/>
          </a:bodyPr>
          <a:lstStyle/>
          <a:p>
            <a:pPr lvl="1">
              <a:buClr>
                <a:schemeClr val="tx2"/>
              </a:buClr>
            </a:pPr>
            <a:endParaRPr lang="pt-BR" sz="2600" dirty="0" smtClean="0"/>
          </a:p>
          <a:p>
            <a:pPr lvl="1">
              <a:buClr>
                <a:schemeClr val="tx2"/>
              </a:buClr>
            </a:pPr>
            <a:r>
              <a:rPr lang="pt-BR" sz="2600" dirty="0" smtClean="0"/>
              <a:t>Para </a:t>
            </a:r>
            <a:r>
              <a:rPr lang="pt-BR" sz="2600" dirty="0"/>
              <a:t>cada evento de risco, estimar a </a:t>
            </a:r>
            <a:r>
              <a:rPr lang="pt-BR" sz="2600" b="1" dirty="0" smtClean="0">
                <a:solidFill>
                  <a:schemeClr val="accent3">
                    <a:lumMod val="50000"/>
                  </a:schemeClr>
                </a:solidFill>
              </a:rPr>
              <a:t>Probabilidade</a:t>
            </a:r>
            <a:r>
              <a:rPr lang="pt-BR" sz="2600" b="1" dirty="0" smtClean="0"/>
              <a:t> </a:t>
            </a:r>
            <a:r>
              <a:rPr lang="pt-BR" sz="2600" dirty="0"/>
              <a:t>(com </a:t>
            </a:r>
            <a:r>
              <a:rPr lang="pt-BR" sz="2600" dirty="0" smtClean="0"/>
              <a:t>que frequência </a:t>
            </a:r>
            <a:r>
              <a:rPr lang="pt-BR" sz="2600" dirty="0"/>
              <a:t>pode ocorrer</a:t>
            </a:r>
            <a:r>
              <a:rPr lang="pt-BR" sz="2600" dirty="0" smtClean="0"/>
              <a:t>)</a:t>
            </a:r>
            <a:endParaRPr lang="pt-BR" sz="2600" dirty="0"/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457200" y="2996952"/>
            <a:ext cx="7620000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tx2"/>
              </a:buClr>
            </a:pPr>
            <a:r>
              <a:rPr lang="pt-BR" sz="2600" dirty="0" smtClean="0"/>
              <a:t>... e classificar os </a:t>
            </a:r>
            <a:r>
              <a:rPr lang="pt-BR" sz="2600" b="1" dirty="0" smtClean="0">
                <a:solidFill>
                  <a:schemeClr val="accent2">
                    <a:lumMod val="50000"/>
                  </a:schemeClr>
                </a:solidFill>
              </a:rPr>
              <a:t>impactos</a:t>
            </a:r>
            <a:r>
              <a:rPr lang="pt-BR" sz="2600" b="1" dirty="0" smtClean="0"/>
              <a:t> </a:t>
            </a:r>
            <a:r>
              <a:rPr lang="pt-BR" sz="2600" dirty="0" smtClean="0"/>
              <a:t>(consequências) pela sua gravidade</a:t>
            </a:r>
            <a:endParaRPr lang="pt-BR" sz="26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69" y="1118105"/>
            <a:ext cx="7920000" cy="566640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0" y="1060133"/>
            <a:ext cx="8167663" cy="5760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654" y="1053056"/>
            <a:ext cx="8069652" cy="57600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610" y="2114756"/>
            <a:ext cx="7855696" cy="3420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60" y="620688"/>
            <a:ext cx="8252167" cy="605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036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8" grpId="0" build="p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de cantos arredondados 11"/>
          <p:cNvSpPr/>
          <p:nvPr/>
        </p:nvSpPr>
        <p:spPr>
          <a:xfrm>
            <a:off x="285210" y="1223220"/>
            <a:ext cx="1645537" cy="504000"/>
          </a:xfrm>
          <a:prstGeom prst="roundRect">
            <a:avLst/>
          </a:prstGeom>
          <a:solidFill>
            <a:srgbClr val="00B0F0"/>
          </a:solidFill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Declaração dos 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143288" y="1223219"/>
            <a:ext cx="1645537" cy="504000"/>
          </a:xfrm>
          <a:prstGeom prst="roundRect">
            <a:avLst/>
          </a:prstGeom>
          <a:solidFill>
            <a:srgbClr val="FF0000"/>
          </a:solidFill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Riscos</a:t>
            </a:r>
            <a:endParaRPr lang="pt-BR" b="1" dirty="0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4050791" y="1223218"/>
            <a:ext cx="1645537" cy="504000"/>
          </a:xfrm>
          <a:prstGeom prst="roundRect">
            <a:avLst/>
          </a:prstGeom>
          <a:solidFill>
            <a:schemeClr val="accent6"/>
          </a:solidFill>
          <a:ln w="666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Avaliação dos Riscos</a:t>
            </a:r>
            <a:endParaRPr lang="pt-BR" b="1" dirty="0"/>
          </a:p>
        </p:txBody>
      </p:sp>
      <p:sp>
        <p:nvSpPr>
          <p:cNvPr id="15" name="Retângulo de cantos arredondados 14"/>
          <p:cNvSpPr/>
          <p:nvPr/>
        </p:nvSpPr>
        <p:spPr>
          <a:xfrm>
            <a:off x="6022476" y="1223218"/>
            <a:ext cx="1645537" cy="504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666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Identificação dos Controles</a:t>
            </a:r>
            <a:endParaRPr lang="pt-BR" b="1" dirty="0"/>
          </a:p>
        </p:txBody>
      </p:sp>
      <p:sp>
        <p:nvSpPr>
          <p:cNvPr id="16" name="Retângulo 15"/>
          <p:cNvSpPr/>
          <p:nvPr/>
        </p:nvSpPr>
        <p:spPr>
          <a:xfrm>
            <a:off x="186158" y="1116297"/>
            <a:ext cx="5643695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Riscos e Controles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22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186158" y="1594066"/>
            <a:ext cx="7620000" cy="4800600"/>
          </a:xfrm>
        </p:spPr>
        <p:txBody>
          <a:bodyPr>
            <a:normAutofit/>
          </a:bodyPr>
          <a:lstStyle/>
          <a:p>
            <a:pPr lvl="1">
              <a:buClr>
                <a:schemeClr val="tx2"/>
              </a:buClr>
            </a:pPr>
            <a:endParaRPr lang="pt-BR" sz="2600" dirty="0" smtClean="0"/>
          </a:p>
          <a:p>
            <a:pPr lvl="1">
              <a:buClr>
                <a:schemeClr val="tx2"/>
              </a:buClr>
            </a:pPr>
            <a:r>
              <a:rPr lang="pt-BR" sz="2600" dirty="0" smtClean="0"/>
              <a:t>Para </a:t>
            </a:r>
            <a:r>
              <a:rPr lang="pt-BR" sz="2600" dirty="0"/>
              <a:t>cada </a:t>
            </a:r>
            <a:r>
              <a:rPr lang="pt-BR" sz="2600" dirty="0" smtClean="0"/>
              <a:t>atividade realizada pelos Gestores, identificar as ações que visem mitigar a incidência dos riscos identificados. </a:t>
            </a:r>
            <a:endParaRPr lang="pt-BR" sz="2600" dirty="0"/>
          </a:p>
        </p:txBody>
      </p:sp>
      <p:sp>
        <p:nvSpPr>
          <p:cNvPr id="9" name="Retângulo de cantos arredondados 8"/>
          <p:cNvSpPr/>
          <p:nvPr/>
        </p:nvSpPr>
        <p:spPr>
          <a:xfrm>
            <a:off x="240791" y="1984954"/>
            <a:ext cx="7620000" cy="4752528"/>
          </a:xfrm>
          <a:prstGeom prst="roundRect">
            <a:avLst>
              <a:gd name="adj" fmla="val 986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pt-BR" sz="2400" b="1" dirty="0" smtClean="0"/>
              <a:t>Controles </a:t>
            </a:r>
            <a:r>
              <a:rPr lang="pt-BR" sz="2400" b="1" dirty="0"/>
              <a:t>– </a:t>
            </a:r>
            <a:r>
              <a:rPr lang="pt-BR" sz="2400" b="1" i="1" dirty="0"/>
              <a:t>“</a:t>
            </a:r>
            <a:r>
              <a:rPr lang="pt-BR" sz="2400" b="1" i="1" u="sng" dirty="0"/>
              <a:t>É o que se faz para mitigar riscos</a:t>
            </a:r>
            <a:r>
              <a:rPr lang="pt-BR" sz="2400" b="1" i="1" dirty="0"/>
              <a:t>, assegurando, assim, com certa razoabilidade, que objetivos sejam alcançados</a:t>
            </a:r>
            <a:r>
              <a:rPr lang="pt-BR" sz="2400" b="1" i="1" dirty="0" smtClean="0"/>
              <a:t>.”</a:t>
            </a:r>
          </a:p>
          <a:p>
            <a:pPr marL="0" lvl="1" algn="just"/>
            <a:endParaRPr lang="pt-BR" sz="2400" b="1" i="1" dirty="0" smtClean="0"/>
          </a:p>
          <a:p>
            <a:pPr marL="0" lvl="1" algn="just"/>
            <a:endParaRPr lang="pt-BR" sz="2400" b="1" i="1" dirty="0"/>
          </a:p>
          <a:p>
            <a:pPr marL="0" lvl="1" algn="just"/>
            <a:endParaRPr lang="pt-BR" sz="2400" b="1" i="1" dirty="0" smtClean="0"/>
          </a:p>
          <a:p>
            <a:pPr marL="0" lvl="1" algn="just"/>
            <a:endParaRPr lang="pt-BR" sz="2400" b="1" i="1" dirty="0"/>
          </a:p>
          <a:p>
            <a:pPr marL="0" lvl="1" algn="just"/>
            <a:endParaRPr lang="pt-BR" sz="2400" b="1" i="1" dirty="0" smtClean="0"/>
          </a:p>
          <a:p>
            <a:pPr marL="0" lvl="1" algn="just"/>
            <a:endParaRPr lang="pt-BR" sz="2400" b="1" i="1" dirty="0"/>
          </a:p>
          <a:p>
            <a:pPr marL="0" lvl="1" algn="just"/>
            <a:endParaRPr lang="pt-BR" sz="2400" b="1" i="1" dirty="0" smtClean="0"/>
          </a:p>
          <a:p>
            <a:pPr marL="0" lvl="1" algn="just"/>
            <a:endParaRPr lang="pt-BR" sz="2400" b="1" i="1" dirty="0" smtClean="0"/>
          </a:p>
          <a:p>
            <a:pPr marL="0" lvl="1" algn="just"/>
            <a:endParaRPr lang="pt-BR" i="1" dirty="0"/>
          </a:p>
          <a:p>
            <a:pPr algn="just"/>
            <a:endParaRPr lang="pt-BR" dirty="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546571" y="3297006"/>
            <a:ext cx="7008440" cy="1750714"/>
          </a:xfrm>
          <a:prstGeom prst="roundRect">
            <a:avLst>
              <a:gd name="adj" fmla="val 98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pt-BR" dirty="0" smtClean="0">
                <a:solidFill>
                  <a:schemeClr val="accent3">
                    <a:lumMod val="50000"/>
                  </a:schemeClr>
                </a:solidFill>
              </a:rPr>
              <a:t>Segundo o TCU – IN 63/2010, Art. 1º, Inciso X</a:t>
            </a:r>
            <a:r>
              <a:rPr lang="pt-BR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pt-BR" i="1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r>
              <a:rPr lang="pt-BR" i="1" dirty="0">
                <a:solidFill>
                  <a:schemeClr val="accent3">
                    <a:lumMod val="50000"/>
                  </a:schemeClr>
                </a:solidFill>
              </a:rPr>
              <a:t>Controles </a:t>
            </a:r>
            <a:r>
              <a:rPr lang="pt-BR" i="1" dirty="0" smtClean="0">
                <a:solidFill>
                  <a:schemeClr val="accent3">
                    <a:lumMod val="50000"/>
                  </a:schemeClr>
                </a:solidFill>
              </a:rPr>
              <a:t>internos são: </a:t>
            </a:r>
            <a:r>
              <a:rPr lang="pt-BR" i="1" dirty="0">
                <a:solidFill>
                  <a:schemeClr val="accent3">
                    <a:lumMod val="50000"/>
                  </a:schemeClr>
                </a:solidFill>
              </a:rPr>
              <a:t>conjunto de atividades, </a:t>
            </a:r>
            <a:r>
              <a:rPr lang="pt-BR" i="1" dirty="0" smtClean="0">
                <a:solidFill>
                  <a:schemeClr val="accent3">
                    <a:lumMod val="50000"/>
                  </a:schemeClr>
                </a:solidFill>
              </a:rPr>
              <a:t>planos, métodos</a:t>
            </a:r>
            <a:r>
              <a:rPr lang="pt-BR" i="1" dirty="0">
                <a:solidFill>
                  <a:schemeClr val="accent3">
                    <a:lumMod val="50000"/>
                  </a:schemeClr>
                </a:solidFill>
              </a:rPr>
              <a:t>, indicadores e procedimentos interligados, </a:t>
            </a:r>
            <a:r>
              <a:rPr lang="pt-BR" i="1" dirty="0" smtClean="0">
                <a:solidFill>
                  <a:schemeClr val="accent3">
                    <a:lumMod val="50000"/>
                  </a:schemeClr>
                </a:solidFill>
              </a:rPr>
              <a:t>utilizado com </a:t>
            </a:r>
            <a:r>
              <a:rPr lang="pt-BR" i="1" dirty="0">
                <a:solidFill>
                  <a:schemeClr val="accent3">
                    <a:lumMod val="50000"/>
                  </a:schemeClr>
                </a:solidFill>
              </a:rPr>
              <a:t>vistas a assegurar a conformidade dos atos de gestão e </a:t>
            </a:r>
            <a:r>
              <a:rPr lang="pt-BR" i="1" dirty="0" smtClean="0">
                <a:solidFill>
                  <a:schemeClr val="accent3">
                    <a:lumMod val="50000"/>
                  </a:schemeClr>
                </a:solidFill>
              </a:rPr>
              <a:t>a concorrer </a:t>
            </a:r>
            <a:r>
              <a:rPr lang="pt-BR" i="1" dirty="0">
                <a:solidFill>
                  <a:schemeClr val="accent3">
                    <a:lumMod val="50000"/>
                  </a:schemeClr>
                </a:solidFill>
              </a:rPr>
              <a:t>para que os objetivos e metas estabelecidos para </a:t>
            </a:r>
            <a:r>
              <a:rPr lang="pt-BR" i="1" dirty="0" smtClean="0">
                <a:solidFill>
                  <a:schemeClr val="accent3">
                    <a:lumMod val="50000"/>
                  </a:schemeClr>
                </a:solidFill>
              </a:rPr>
              <a:t>as unidades </a:t>
            </a:r>
            <a:r>
              <a:rPr lang="pt-BR" i="1" dirty="0">
                <a:solidFill>
                  <a:schemeClr val="accent3">
                    <a:lumMod val="50000"/>
                  </a:schemeClr>
                </a:solidFill>
              </a:rPr>
              <a:t>jurisdicionadas sejam alcançados</a:t>
            </a:r>
            <a:r>
              <a:rPr lang="pt-BR" i="1" dirty="0" smtClean="0">
                <a:solidFill>
                  <a:schemeClr val="accent3">
                    <a:lumMod val="50000"/>
                  </a:schemeClr>
                </a:solidFill>
              </a:rPr>
              <a:t>.”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546571" y="5128165"/>
            <a:ext cx="7008440" cy="1341862"/>
          </a:xfrm>
          <a:prstGeom prst="roundRect">
            <a:avLst>
              <a:gd name="adj" fmla="val 98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pt-BR" dirty="0" smtClean="0">
                <a:solidFill>
                  <a:schemeClr val="accent3">
                    <a:lumMod val="50000"/>
                  </a:schemeClr>
                </a:solidFill>
              </a:rPr>
              <a:t>Trata-se de um </a:t>
            </a:r>
            <a:r>
              <a:rPr lang="pt-BR" u="sng" dirty="0" smtClean="0">
                <a:solidFill>
                  <a:schemeClr val="accent3">
                    <a:lumMod val="50000"/>
                  </a:schemeClr>
                </a:solidFill>
              </a:rPr>
              <a:t>processo organizacional</a:t>
            </a:r>
            <a:r>
              <a:rPr lang="pt-BR" dirty="0" smtClean="0">
                <a:solidFill>
                  <a:schemeClr val="accent3">
                    <a:lumMod val="50000"/>
                  </a:schemeClr>
                </a:solidFill>
              </a:rPr>
              <a:t> e de responsabilidade da própria gestão e que é </a:t>
            </a:r>
            <a:r>
              <a:rPr lang="pt-BR" u="sng" dirty="0" smtClean="0">
                <a:solidFill>
                  <a:schemeClr val="accent3">
                    <a:lumMod val="50000"/>
                  </a:schemeClr>
                </a:solidFill>
              </a:rPr>
              <a:t>efetuado com o intuito de assegurar</a:t>
            </a:r>
            <a:r>
              <a:rPr lang="pt-BR" dirty="0" smtClean="0">
                <a:solidFill>
                  <a:schemeClr val="accent3">
                    <a:lumMod val="50000"/>
                  </a:schemeClr>
                </a:solidFill>
              </a:rPr>
              <a:t> uma razoável segurança de </a:t>
            </a:r>
            <a:r>
              <a:rPr lang="pt-BR" u="sng" dirty="0" smtClean="0">
                <a:solidFill>
                  <a:schemeClr val="accent3">
                    <a:lumMod val="50000"/>
                  </a:schemeClr>
                </a:solidFill>
              </a:rPr>
              <a:t>que os objetivos </a:t>
            </a:r>
            <a:r>
              <a:rPr lang="pt-BR" dirty="0" smtClean="0">
                <a:solidFill>
                  <a:schemeClr val="accent3">
                    <a:lumMod val="50000"/>
                  </a:schemeClr>
                </a:solidFill>
              </a:rPr>
              <a:t>da entidade </a:t>
            </a:r>
            <a:r>
              <a:rPr lang="pt-BR" u="sng" dirty="0" smtClean="0">
                <a:solidFill>
                  <a:schemeClr val="accent3">
                    <a:lumMod val="50000"/>
                  </a:schemeClr>
                </a:solidFill>
              </a:rPr>
              <a:t>sejam alcançados</a:t>
            </a:r>
            <a:r>
              <a:rPr lang="pt-BR" dirty="0" smtClean="0">
                <a:solidFill>
                  <a:schemeClr val="accent3">
                    <a:lumMod val="50000"/>
                  </a:schemeClr>
                </a:solidFill>
              </a:rPr>
              <a:t> de modo a dar cumprimento à sua missão.</a:t>
            </a:r>
            <a:endParaRPr lang="pt-BR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079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8" grpId="0" build="p"/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97871"/>
            <a:ext cx="7620000" cy="1143000"/>
          </a:xfrm>
        </p:spPr>
        <p:txBody>
          <a:bodyPr/>
          <a:lstStyle/>
          <a:p>
            <a:r>
              <a:rPr lang="pt-BR" sz="3200" dirty="0" smtClean="0">
                <a:latin typeface="+mn-lt"/>
              </a:rPr>
              <a:t>Matriz de Planejamento dos Testes de Controles</a:t>
            </a:r>
            <a:endParaRPr lang="pt-BR" sz="32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23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514697"/>
              </p:ext>
            </p:extLst>
          </p:nvPr>
        </p:nvGraphicFramePr>
        <p:xfrm>
          <a:off x="179511" y="1556792"/>
          <a:ext cx="8090311" cy="44131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12169"/>
                <a:gridCol w="1224136"/>
                <a:gridCol w="1512168"/>
                <a:gridCol w="1534233"/>
                <a:gridCol w="914039"/>
                <a:gridCol w="1393566"/>
              </a:tblGrid>
              <a:tr h="42516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+mn-lt"/>
                        </a:rPr>
                        <a:t>ATIVIDADE DE </a:t>
                      </a:r>
                      <a:r>
                        <a:rPr lang="pt-BR" sz="1800" dirty="0" smtClean="0">
                          <a:effectLst/>
                          <a:latin typeface="+mn-lt"/>
                        </a:rPr>
                        <a:t>CONTROLE</a:t>
                      </a: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+mn-lt"/>
                          <a:ea typeface="Times New Roman"/>
                        </a:rPr>
                        <a:t>Detalhamento do</a:t>
                      </a:r>
                      <a:r>
                        <a:rPr lang="pt-BR" sz="1800" baseline="0" dirty="0" smtClean="0">
                          <a:effectLst/>
                          <a:latin typeface="+mn-lt"/>
                          <a:ea typeface="Times New Roman"/>
                        </a:rPr>
                        <a:t> Procedimento</a:t>
                      </a: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+mn-lt"/>
                          <a:ea typeface="Times New Roman"/>
                        </a:rPr>
                        <a:t>Responsável</a:t>
                      </a: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+mn-lt"/>
                          <a:ea typeface="Times New Roman"/>
                        </a:rPr>
                        <a:t>Período</a:t>
                      </a: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+mn-lt"/>
                        </a:rPr>
                        <a:t>Possíveis Deficiências</a:t>
                      </a:r>
                      <a:endParaRPr lang="pt-BR" sz="1800" dirty="0">
                        <a:latin typeface="+mn-lt"/>
                      </a:endParaRPr>
                    </a:p>
                  </a:txBody>
                  <a:tcPr marL="35592" marR="35592" marT="0" marB="0" anchor="ctr"/>
                </a:tc>
              </a:tr>
              <a:tr h="38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+mn-lt"/>
                        </a:rPr>
                        <a:t>Descrição</a:t>
                      </a: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Fonte de</a:t>
                      </a:r>
                      <a:r>
                        <a:rPr lang="pt-BR" sz="1800" b="1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Informação</a:t>
                      </a:r>
                      <a:endParaRPr lang="pt-BR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92" marR="35592" marT="0" marB="0" anchor="ctr">
                    <a:solidFill>
                      <a:schemeClr val="accent1"/>
                    </a:solidFill>
                  </a:tcPr>
                </a:tc>
              </a:tr>
              <a:tr h="34393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+mn-lt"/>
                        </a:rPr>
                        <a:t>Descrição das atividades de controle existentes para prevenir ou detectar a mate­rialização dos eventos de risco identificados </a:t>
                      </a: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l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800" dirty="0" smtClean="0">
                          <a:effectLst/>
                          <a:latin typeface="+mn-lt"/>
                        </a:rPr>
                        <a:t>Indicar as fontes das informações.</a:t>
                      </a: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l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Detalhar as tarefas que serão executadas na realização dos testes</a:t>
                      </a:r>
                      <a:endParaRPr lang="pt-BR" sz="1800" dirty="0">
                        <a:effectLst/>
                        <a:latin typeface="+mn-lt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l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800" dirty="0" smtClean="0">
                          <a:effectLst/>
                          <a:latin typeface="+mn-lt"/>
                        </a:rPr>
                        <a:t>Responsável pela execução do procedimento</a:t>
                      </a:r>
                      <a:endParaRPr lang="pt-BR" sz="1800" dirty="0">
                        <a:effectLst/>
                        <a:latin typeface="+mn-lt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+mn-lt"/>
                          <a:ea typeface="Times New Roman"/>
                        </a:rPr>
                        <a:t>Período reservado para a execução de cada procedimento</a:t>
                      </a: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l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800" dirty="0" smtClean="0">
                          <a:effectLst/>
                          <a:latin typeface="+mn-lt"/>
                          <a:ea typeface="Times New Roman"/>
                        </a:rPr>
                        <a:t>Possíveis deficiências</a:t>
                      </a:r>
                    </a:p>
                    <a:p>
                      <a:pPr marL="15875" algn="l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</a:tr>
            </a:tbl>
          </a:graphicData>
        </a:graphic>
      </p:graphicFrame>
      <p:sp>
        <p:nvSpPr>
          <p:cNvPr id="7" name="Retângulo de cantos arredondados 6"/>
          <p:cNvSpPr/>
          <p:nvPr/>
        </p:nvSpPr>
        <p:spPr>
          <a:xfrm>
            <a:off x="2915816" y="2924944"/>
            <a:ext cx="5354006" cy="2520280"/>
          </a:xfrm>
          <a:prstGeom prst="roundRect">
            <a:avLst>
              <a:gd name="adj" fmla="val 8362"/>
            </a:avLst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4368683" y="1778752"/>
            <a:ext cx="2448272" cy="665527"/>
          </a:xfrm>
          <a:prstGeom prst="roundRect">
            <a:avLst/>
          </a:prstGeom>
          <a:solidFill>
            <a:srgbClr val="7030A0"/>
          </a:solidFill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Testar Controles</a:t>
            </a:r>
            <a:endParaRPr lang="pt-BR" b="1" dirty="0"/>
          </a:p>
        </p:txBody>
      </p:sp>
      <p:cxnSp>
        <p:nvCxnSpPr>
          <p:cNvPr id="9" name="Conector de seta reta 8"/>
          <p:cNvCxnSpPr>
            <a:stCxn id="8" idx="2"/>
            <a:endCxn id="7" idx="0"/>
          </p:cNvCxnSpPr>
          <p:nvPr/>
        </p:nvCxnSpPr>
        <p:spPr>
          <a:xfrm>
            <a:off x="5592819" y="2444279"/>
            <a:ext cx="0" cy="480665"/>
          </a:xfrm>
          <a:prstGeom prst="straightConnector1">
            <a:avLst/>
          </a:prstGeom>
          <a:ln w="666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6022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97871"/>
            <a:ext cx="7620000" cy="1143000"/>
          </a:xfrm>
        </p:spPr>
        <p:txBody>
          <a:bodyPr/>
          <a:lstStyle/>
          <a:p>
            <a:r>
              <a:rPr lang="pt-BR" sz="3200" dirty="0" smtClean="0">
                <a:latin typeface="+mn-lt"/>
              </a:rPr>
              <a:t>Matriz de Planejamento dos Testes de Controles</a:t>
            </a:r>
            <a:endParaRPr lang="pt-BR" sz="32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24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430056" y="1628800"/>
            <a:ext cx="7620000" cy="4512568"/>
          </a:xfrm>
        </p:spPr>
        <p:txBody>
          <a:bodyPr>
            <a:normAutofit/>
          </a:bodyPr>
          <a:lstStyle/>
          <a:p>
            <a:pPr lvl="1" algn="just" hangingPunct="0"/>
            <a:endParaRPr lang="pt-BR" sz="2400" dirty="0" smtClean="0"/>
          </a:p>
          <a:p>
            <a:pPr lvl="1" algn="just" hangingPunct="0"/>
            <a:r>
              <a:rPr lang="pt-BR" sz="2400" dirty="0" smtClean="0"/>
              <a:t>Vários “achados” são encontrados na fase de Levantamento e Documentação;</a:t>
            </a:r>
          </a:p>
          <a:p>
            <a:pPr lvl="1" algn="just" hangingPunct="0"/>
            <a:r>
              <a:rPr lang="pt-BR" sz="2400" dirty="0" smtClean="0"/>
              <a:t>Os “achados” foram considerados como problemas dos riscos identificados;</a:t>
            </a:r>
          </a:p>
          <a:p>
            <a:pPr lvl="1" algn="just" hangingPunct="0"/>
            <a:r>
              <a:rPr lang="pt-BR" sz="2400" dirty="0" smtClean="0"/>
              <a:t>Programam-se novos testes sobre os controles.</a:t>
            </a:r>
          </a:p>
        </p:txBody>
      </p:sp>
      <p:sp>
        <p:nvSpPr>
          <p:cNvPr id="8" name="Retângulo de cantos arredondados 7"/>
          <p:cNvSpPr/>
          <p:nvPr/>
        </p:nvSpPr>
        <p:spPr>
          <a:xfrm>
            <a:off x="264577" y="1455995"/>
            <a:ext cx="3312000" cy="385200"/>
          </a:xfrm>
          <a:prstGeom prst="roundRect">
            <a:avLst/>
          </a:prstGeom>
          <a:solidFill>
            <a:srgbClr val="7030A0"/>
          </a:solidFill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 smtClean="0"/>
              <a:t>Testar Controles</a:t>
            </a:r>
            <a:endParaRPr lang="pt-BR" sz="2200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0" y="1953189"/>
            <a:ext cx="8331232" cy="347553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56" y="2197710"/>
            <a:ext cx="8870145" cy="298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966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Deficiências de Controle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25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044201"/>
              </p:ext>
            </p:extLst>
          </p:nvPr>
        </p:nvGraphicFramePr>
        <p:xfrm>
          <a:off x="179511" y="1556792"/>
          <a:ext cx="8090311" cy="46805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70347"/>
                <a:gridCol w="1537966"/>
                <a:gridCol w="1224136"/>
                <a:gridCol w="1224136"/>
                <a:gridCol w="1440160"/>
                <a:gridCol w="1393566"/>
              </a:tblGrid>
              <a:tr h="865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</a:rPr>
                        <a:t>Situação Encontrada</a:t>
                      </a:r>
                      <a:endParaRPr lang="pt-BR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Causa</a:t>
                      </a:r>
                      <a:endParaRPr lang="pt-BR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</a:rPr>
                        <a:t>Consequência</a:t>
                      </a:r>
                      <a:endParaRPr lang="pt-BR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</a:rPr>
                        <a:t>Avaliação do Controle</a:t>
                      </a:r>
                      <a:endParaRPr lang="pt-BR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</a:rPr>
                        <a:t>Risco Residual</a:t>
                      </a:r>
                      <a:endParaRPr lang="pt-BR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+mn-lt"/>
                        </a:rPr>
                        <a:t>Encaminhamento</a:t>
                      </a:r>
                      <a:endParaRPr lang="pt-BR" sz="1400" dirty="0">
                        <a:latin typeface="+mn-lt"/>
                      </a:endParaRPr>
                    </a:p>
                  </a:txBody>
                  <a:tcPr marL="35592" marR="35592" marT="0" marB="0" anchor="ctr"/>
                </a:tc>
              </a:tr>
              <a:tr h="38149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+mn-lt"/>
                        </a:rPr>
                        <a:t>Descrição detalhada da deficiência significativa constatada, isto é, a ausência, a inadequação ou a não aplicação de controles internos</a:t>
                      </a:r>
                      <a:endParaRPr lang="pt-BR" sz="1800" dirty="0">
                        <a:effectLst/>
                        <a:latin typeface="+mn-lt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l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800" dirty="0" smtClean="0">
                          <a:effectLst/>
                          <a:latin typeface="+mn-lt"/>
                        </a:rPr>
                        <a:t>Exposição dos motivos que levam à existência da deficiência</a:t>
                      </a: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l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Descrever os eventos (riscos) que podem resultar da deficiência.</a:t>
                      </a:r>
                      <a:endParaRPr lang="pt-BR" sz="1800" dirty="0">
                        <a:effectLst/>
                        <a:latin typeface="+mn-lt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l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800" dirty="0" smtClean="0">
                          <a:effectLst/>
                          <a:latin typeface="+mn-lt"/>
                        </a:rPr>
                        <a:t>Escala de Avaliação</a:t>
                      </a:r>
                      <a:endParaRPr lang="pt-BR" sz="1800" dirty="0">
                        <a:effectLst/>
                        <a:latin typeface="+mn-lt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+mn-lt"/>
                          <a:ea typeface="Times New Roman"/>
                        </a:rPr>
                        <a:t>Multiplicação do Grau de Risco, indicado na Matriz de Riscos e Controle, pelo Multiplicador de Risco Inerente apontado na Escala de Avaliação</a:t>
                      </a:r>
                      <a:endParaRPr lang="pt-BR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35592" marR="35592" marT="0" marB="0" anchor="ctr"/>
                </a:tc>
                <a:tc>
                  <a:txBody>
                    <a:bodyPr/>
                    <a:lstStyle/>
                    <a:p>
                      <a:pPr marL="15875" algn="l">
                        <a:spcAft>
                          <a:spcPts val="300"/>
                        </a:spcAft>
                        <a:tabLst>
                          <a:tab pos="15875" algn="l"/>
                        </a:tabLst>
                      </a:pPr>
                      <a:r>
                        <a:rPr lang="pt-BR" sz="1800" dirty="0" smtClean="0">
                          <a:effectLst/>
                          <a:latin typeface="+mn-lt"/>
                          <a:ea typeface="Times New Roman"/>
                        </a:rPr>
                        <a:t>Proposta formulada pela equipe de auditoria</a:t>
                      </a:r>
                    </a:p>
                  </a:txBody>
                  <a:tcPr marL="35592" marR="35592" marT="0" marB="0" anchor="ctr"/>
                </a:tc>
              </a:tr>
            </a:tbl>
          </a:graphicData>
        </a:graphic>
      </p:graphicFrame>
      <p:sp>
        <p:nvSpPr>
          <p:cNvPr id="7" name="Retângulo de cantos arredondados 6"/>
          <p:cNvSpPr/>
          <p:nvPr/>
        </p:nvSpPr>
        <p:spPr>
          <a:xfrm>
            <a:off x="179511" y="2420888"/>
            <a:ext cx="3960441" cy="3816424"/>
          </a:xfrm>
          <a:prstGeom prst="roundRect">
            <a:avLst>
              <a:gd name="adj" fmla="val 2811"/>
            </a:avLst>
          </a:prstGeom>
          <a:noFill/>
          <a:ln w="66675">
            <a:solidFill>
              <a:srgbClr val="BE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265785" y="1300749"/>
            <a:ext cx="2448272" cy="665527"/>
          </a:xfrm>
          <a:prstGeom prst="roundRect">
            <a:avLst/>
          </a:prstGeom>
          <a:solidFill>
            <a:srgbClr val="BE1274"/>
          </a:solidFill>
          <a:ln w="66675">
            <a:solidFill>
              <a:srgbClr val="BE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Relatar as Deficiências</a:t>
            </a:r>
            <a:endParaRPr lang="pt-BR" b="1" dirty="0"/>
          </a:p>
        </p:txBody>
      </p:sp>
      <p:cxnSp>
        <p:nvCxnSpPr>
          <p:cNvPr id="9" name="Conector de seta reta 8"/>
          <p:cNvCxnSpPr>
            <a:stCxn id="8" idx="2"/>
          </p:cNvCxnSpPr>
          <p:nvPr/>
        </p:nvCxnSpPr>
        <p:spPr>
          <a:xfrm>
            <a:off x="1489921" y="1966276"/>
            <a:ext cx="561799" cy="454612"/>
          </a:xfrm>
          <a:prstGeom prst="straightConnector1">
            <a:avLst/>
          </a:prstGeom>
          <a:ln w="66675">
            <a:solidFill>
              <a:srgbClr val="BE12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de cantos arredondados 9"/>
          <p:cNvSpPr/>
          <p:nvPr/>
        </p:nvSpPr>
        <p:spPr>
          <a:xfrm>
            <a:off x="4211961" y="2420888"/>
            <a:ext cx="2664296" cy="3816424"/>
          </a:xfrm>
          <a:prstGeom prst="roundRect">
            <a:avLst>
              <a:gd name="adj" fmla="val 2811"/>
            </a:avLst>
          </a:prstGeom>
          <a:noFill/>
          <a:ln w="666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3000530" y="1285646"/>
            <a:ext cx="2448272" cy="665527"/>
          </a:xfrm>
          <a:prstGeom prst="roundRect">
            <a:avLst/>
          </a:prstGeom>
          <a:solidFill>
            <a:srgbClr val="002060"/>
          </a:solidFill>
          <a:ln w="666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Valorar o Controle</a:t>
            </a:r>
            <a:endParaRPr lang="pt-BR" b="1" dirty="0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5761759" y="1280021"/>
            <a:ext cx="2448272" cy="665527"/>
          </a:xfrm>
          <a:prstGeom prst="roundRect">
            <a:avLst/>
          </a:prstGeom>
          <a:solidFill>
            <a:srgbClr val="0070C0"/>
          </a:solidFill>
          <a:ln w="666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Propor Recomendações</a:t>
            </a:r>
            <a:endParaRPr lang="pt-BR" b="1" dirty="0"/>
          </a:p>
        </p:txBody>
      </p:sp>
      <p:cxnSp>
        <p:nvCxnSpPr>
          <p:cNvPr id="14" name="Conector de seta reta 13"/>
          <p:cNvCxnSpPr>
            <a:endCxn id="10" idx="0"/>
          </p:cNvCxnSpPr>
          <p:nvPr/>
        </p:nvCxnSpPr>
        <p:spPr>
          <a:xfrm>
            <a:off x="4267200" y="1966276"/>
            <a:ext cx="1276909" cy="454612"/>
          </a:xfrm>
          <a:prstGeom prst="straightConnector1">
            <a:avLst/>
          </a:prstGeom>
          <a:ln w="666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de cantos arredondados 16"/>
          <p:cNvSpPr/>
          <p:nvPr/>
        </p:nvSpPr>
        <p:spPr>
          <a:xfrm>
            <a:off x="6906965" y="2420888"/>
            <a:ext cx="1303066" cy="3816424"/>
          </a:xfrm>
          <a:prstGeom prst="roundRect">
            <a:avLst>
              <a:gd name="adj" fmla="val 2811"/>
            </a:avLst>
          </a:prstGeom>
          <a:noFill/>
          <a:ln w="666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8" name="Conector de seta reta 17"/>
          <p:cNvCxnSpPr>
            <a:stCxn id="13" idx="2"/>
          </p:cNvCxnSpPr>
          <p:nvPr/>
        </p:nvCxnSpPr>
        <p:spPr>
          <a:xfrm>
            <a:off x="6985895" y="1945548"/>
            <a:ext cx="654504" cy="451933"/>
          </a:xfrm>
          <a:prstGeom prst="straightConnector1">
            <a:avLst/>
          </a:prstGeom>
          <a:ln w="666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5830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3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tângulo de cantos arredondados 45"/>
          <p:cNvSpPr/>
          <p:nvPr/>
        </p:nvSpPr>
        <p:spPr>
          <a:xfrm>
            <a:off x="262373" y="4859483"/>
            <a:ext cx="2448272" cy="432000"/>
          </a:xfrm>
          <a:prstGeom prst="roundRect">
            <a:avLst/>
          </a:prstGeom>
          <a:solidFill>
            <a:srgbClr val="BE1274"/>
          </a:solidFill>
          <a:ln w="66675">
            <a:solidFill>
              <a:srgbClr val="BE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Relatar as Deficiências</a:t>
            </a:r>
            <a:endParaRPr lang="pt-BR" b="1" dirty="0"/>
          </a:p>
        </p:txBody>
      </p:sp>
      <p:sp>
        <p:nvSpPr>
          <p:cNvPr id="47" name="Retângulo de cantos arredondados 46"/>
          <p:cNvSpPr/>
          <p:nvPr/>
        </p:nvSpPr>
        <p:spPr>
          <a:xfrm>
            <a:off x="2997118" y="4844380"/>
            <a:ext cx="2448272" cy="432000"/>
          </a:xfrm>
          <a:prstGeom prst="roundRect">
            <a:avLst/>
          </a:prstGeom>
          <a:solidFill>
            <a:srgbClr val="002060"/>
          </a:solidFill>
          <a:ln w="666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Valorar o Controle</a:t>
            </a:r>
            <a:endParaRPr lang="pt-BR" b="1" dirty="0"/>
          </a:p>
        </p:txBody>
      </p:sp>
      <p:sp>
        <p:nvSpPr>
          <p:cNvPr id="48" name="Retângulo de cantos arredondados 47"/>
          <p:cNvSpPr/>
          <p:nvPr/>
        </p:nvSpPr>
        <p:spPr>
          <a:xfrm>
            <a:off x="5758347" y="4838755"/>
            <a:ext cx="2448272" cy="432000"/>
          </a:xfrm>
          <a:prstGeom prst="roundRect">
            <a:avLst/>
          </a:prstGeom>
          <a:solidFill>
            <a:srgbClr val="0070C0"/>
          </a:solidFill>
          <a:ln w="666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Propor Recomendações</a:t>
            </a:r>
            <a:endParaRPr lang="pt-BR" b="1" dirty="0"/>
          </a:p>
        </p:txBody>
      </p:sp>
      <p:sp>
        <p:nvSpPr>
          <p:cNvPr id="49" name="Retângulo 48"/>
          <p:cNvSpPr/>
          <p:nvPr/>
        </p:nvSpPr>
        <p:spPr>
          <a:xfrm>
            <a:off x="179024" y="4743500"/>
            <a:ext cx="5512003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de cantos arredondados 22"/>
          <p:cNvSpPr/>
          <p:nvPr/>
        </p:nvSpPr>
        <p:spPr>
          <a:xfrm>
            <a:off x="295059" y="1301752"/>
            <a:ext cx="2448272" cy="432000"/>
          </a:xfrm>
          <a:prstGeom prst="roundRect">
            <a:avLst/>
          </a:prstGeom>
          <a:solidFill>
            <a:srgbClr val="BE1274"/>
          </a:solidFill>
          <a:ln w="66675">
            <a:solidFill>
              <a:srgbClr val="BE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Relatar as Deficiências</a:t>
            </a:r>
            <a:endParaRPr lang="pt-BR" b="1" dirty="0"/>
          </a:p>
        </p:txBody>
      </p:sp>
      <p:sp>
        <p:nvSpPr>
          <p:cNvPr id="24" name="Retângulo de cantos arredondados 23"/>
          <p:cNvSpPr/>
          <p:nvPr/>
        </p:nvSpPr>
        <p:spPr>
          <a:xfrm>
            <a:off x="2975552" y="1308651"/>
            <a:ext cx="2448272" cy="432000"/>
          </a:xfrm>
          <a:prstGeom prst="roundRect">
            <a:avLst/>
          </a:prstGeom>
          <a:solidFill>
            <a:srgbClr val="002060"/>
          </a:solidFill>
          <a:ln w="666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Valorar o Controle</a:t>
            </a:r>
            <a:endParaRPr lang="pt-BR" b="1" dirty="0"/>
          </a:p>
        </p:txBody>
      </p:sp>
      <p:sp>
        <p:nvSpPr>
          <p:cNvPr id="40" name="Retângulo de cantos arredondados 39"/>
          <p:cNvSpPr/>
          <p:nvPr/>
        </p:nvSpPr>
        <p:spPr>
          <a:xfrm>
            <a:off x="5736781" y="1303026"/>
            <a:ext cx="2448272" cy="432000"/>
          </a:xfrm>
          <a:prstGeom prst="roundRect">
            <a:avLst/>
          </a:prstGeom>
          <a:solidFill>
            <a:srgbClr val="0070C0"/>
          </a:solidFill>
          <a:ln w="666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Propor Recomendações</a:t>
            </a:r>
            <a:endParaRPr lang="pt-BR" b="1" dirty="0"/>
          </a:p>
        </p:txBody>
      </p:sp>
      <p:sp>
        <p:nvSpPr>
          <p:cNvPr id="41" name="Retângulo 40"/>
          <p:cNvSpPr/>
          <p:nvPr/>
        </p:nvSpPr>
        <p:spPr>
          <a:xfrm>
            <a:off x="2832677" y="1181095"/>
            <a:ext cx="5466355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de cantos arredondados 41"/>
          <p:cNvSpPr/>
          <p:nvPr/>
        </p:nvSpPr>
        <p:spPr>
          <a:xfrm>
            <a:off x="249433" y="3019878"/>
            <a:ext cx="2448272" cy="432000"/>
          </a:xfrm>
          <a:prstGeom prst="roundRect">
            <a:avLst/>
          </a:prstGeom>
          <a:solidFill>
            <a:srgbClr val="BE1274"/>
          </a:solidFill>
          <a:ln w="66675">
            <a:solidFill>
              <a:srgbClr val="BE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Relatar as Deficiências</a:t>
            </a:r>
            <a:endParaRPr lang="pt-BR" b="1" dirty="0"/>
          </a:p>
        </p:txBody>
      </p:sp>
      <p:sp>
        <p:nvSpPr>
          <p:cNvPr id="43" name="Retângulo de cantos arredondados 42"/>
          <p:cNvSpPr/>
          <p:nvPr/>
        </p:nvSpPr>
        <p:spPr>
          <a:xfrm>
            <a:off x="2984178" y="3004775"/>
            <a:ext cx="2448272" cy="432000"/>
          </a:xfrm>
          <a:prstGeom prst="roundRect">
            <a:avLst/>
          </a:prstGeom>
          <a:solidFill>
            <a:srgbClr val="002060"/>
          </a:solidFill>
          <a:ln w="666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Valorar o Controle</a:t>
            </a:r>
            <a:endParaRPr lang="pt-BR" b="1" dirty="0"/>
          </a:p>
        </p:txBody>
      </p:sp>
      <p:sp>
        <p:nvSpPr>
          <p:cNvPr id="44" name="Retângulo de cantos arredondados 43"/>
          <p:cNvSpPr/>
          <p:nvPr/>
        </p:nvSpPr>
        <p:spPr>
          <a:xfrm>
            <a:off x="5745407" y="2999150"/>
            <a:ext cx="2448272" cy="432000"/>
          </a:xfrm>
          <a:prstGeom prst="roundRect">
            <a:avLst/>
          </a:prstGeom>
          <a:solidFill>
            <a:srgbClr val="0070C0"/>
          </a:solidFill>
          <a:ln w="666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Propor Recomendações</a:t>
            </a:r>
            <a:endParaRPr lang="pt-BR" b="1" dirty="0"/>
          </a:p>
        </p:txBody>
      </p:sp>
      <p:sp>
        <p:nvSpPr>
          <p:cNvPr id="45" name="Retângulo 44"/>
          <p:cNvSpPr/>
          <p:nvPr/>
        </p:nvSpPr>
        <p:spPr>
          <a:xfrm>
            <a:off x="5670112" y="2854304"/>
            <a:ext cx="2626195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/>
          <p:cNvSpPr/>
          <p:nvPr/>
        </p:nvSpPr>
        <p:spPr>
          <a:xfrm>
            <a:off x="179024" y="2968800"/>
            <a:ext cx="2681398" cy="7178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Espaço Reservado para Conteúdo 2"/>
          <p:cNvSpPr txBox="1">
            <a:spLocks/>
          </p:cNvSpPr>
          <p:nvPr/>
        </p:nvSpPr>
        <p:spPr>
          <a:xfrm>
            <a:off x="286234" y="5386895"/>
            <a:ext cx="7620000" cy="920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hangingPunct="0"/>
            <a:r>
              <a:rPr lang="pt-BR" sz="2400" dirty="0" smtClean="0"/>
              <a:t>As propostas de encaminhamento devem buscar mitigar os riscos atacando as causas. </a:t>
            </a:r>
          </a:p>
        </p:txBody>
      </p:sp>
      <p:sp>
        <p:nvSpPr>
          <p:cNvPr id="38" name="Espaço Reservado para Conteúdo 2"/>
          <p:cNvSpPr txBox="1">
            <a:spLocks/>
          </p:cNvSpPr>
          <p:nvPr/>
        </p:nvSpPr>
        <p:spPr>
          <a:xfrm>
            <a:off x="336590" y="3082118"/>
            <a:ext cx="76200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hangingPunct="0"/>
            <a:endParaRPr lang="pt-BR" sz="2400" dirty="0" smtClean="0"/>
          </a:p>
          <a:p>
            <a:pPr lvl="1" algn="just" hangingPunct="0"/>
            <a:r>
              <a:rPr lang="pt-BR" sz="2400" dirty="0" smtClean="0"/>
              <a:t>Multiplicar o Grau de Risco Inerente pelo Multiplicador especificado na escala de avaliação, que classifica o controle de Inexistente (1,0) a Forte (0,2).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Matriz de Deficiências de Controle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26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430056" y="1340768"/>
            <a:ext cx="7620000" cy="2592288"/>
          </a:xfrm>
        </p:spPr>
        <p:txBody>
          <a:bodyPr>
            <a:normAutofit/>
          </a:bodyPr>
          <a:lstStyle/>
          <a:p>
            <a:pPr lvl="1" algn="just" hangingPunct="0"/>
            <a:endParaRPr lang="pt-BR" sz="2400" dirty="0" smtClean="0"/>
          </a:p>
          <a:p>
            <a:pPr lvl="1" algn="just" hangingPunct="0"/>
            <a:r>
              <a:rPr lang="pt-BR" sz="2400" dirty="0" smtClean="0"/>
              <a:t>As deficiências são relatadas de forma a apresentar suas causas (fatores de risco) e consequências (exposição aos riscos).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38" y="2310913"/>
            <a:ext cx="7472978" cy="3240000"/>
          </a:xfrm>
          <a:prstGeom prst="rect">
            <a:avLst/>
          </a:prstGeom>
        </p:spPr>
      </p:pic>
      <p:sp>
        <p:nvSpPr>
          <p:cNvPr id="25" name="Retângulo 24"/>
          <p:cNvSpPr/>
          <p:nvPr/>
        </p:nvSpPr>
        <p:spPr>
          <a:xfrm>
            <a:off x="192485" y="1096253"/>
            <a:ext cx="8212886" cy="567360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de cantos arredondados 25"/>
          <p:cNvSpPr/>
          <p:nvPr/>
        </p:nvSpPr>
        <p:spPr>
          <a:xfrm>
            <a:off x="178834" y="1282779"/>
            <a:ext cx="8160669" cy="576064"/>
          </a:xfrm>
          <a:prstGeom prst="roundRect">
            <a:avLst/>
          </a:prstGeom>
          <a:solidFill>
            <a:srgbClr val="BE1274"/>
          </a:solidFill>
          <a:ln>
            <a:solidFill>
              <a:srgbClr val="BE1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fontAlgn="base" hangingPunct="0"/>
            <a:r>
              <a:rPr lang="pt-BR" b="1" dirty="0"/>
              <a:t>DC 01 - ausência de verificação das condições legais do permissionário servidor para ocupação dos imóveis </a:t>
            </a:r>
            <a:r>
              <a:rPr lang="pt-BR" b="1" dirty="0" smtClean="0"/>
              <a:t>funcionais.</a:t>
            </a:r>
            <a:endParaRPr lang="pt-BR" sz="2000" b="1" dirty="0"/>
          </a:p>
        </p:txBody>
      </p:sp>
      <p:sp>
        <p:nvSpPr>
          <p:cNvPr id="27" name="Retângulo 26"/>
          <p:cNvSpPr/>
          <p:nvPr/>
        </p:nvSpPr>
        <p:spPr>
          <a:xfrm>
            <a:off x="169134" y="2290891"/>
            <a:ext cx="2664296" cy="2952328"/>
          </a:xfrm>
          <a:prstGeom prst="rect">
            <a:avLst/>
          </a:prstGeom>
          <a:ln>
            <a:solidFill>
              <a:srgbClr val="B66D3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b="1" dirty="0" smtClean="0"/>
              <a:t>Má concepção do Processo</a:t>
            </a:r>
            <a:r>
              <a:rPr lang="pt-BR" dirty="0" smtClean="0"/>
              <a:t>,</a:t>
            </a:r>
            <a:r>
              <a:rPr lang="pt-BR" b="1" dirty="0" smtClean="0"/>
              <a:t>  </a:t>
            </a:r>
            <a:r>
              <a:rPr lang="pt-BR" dirty="0" smtClean="0"/>
              <a:t>que não envolve etapa de verificação dos requisitos legais para usufruto da permissão, e </a:t>
            </a:r>
            <a:r>
              <a:rPr lang="pt-BR" b="1" dirty="0" smtClean="0"/>
              <a:t>Ausência de Norma Interna</a:t>
            </a:r>
            <a:r>
              <a:rPr lang="pt-BR" dirty="0" smtClean="0"/>
              <a:t>, para regulamentar e compilar os requisitos legais exigidos. </a:t>
            </a:r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2907404" y="2290890"/>
            <a:ext cx="2664296" cy="29523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dirty="0"/>
              <a:t>A análise dos processos administrativos  referentes aos imóveis que foram ocupados pelos </a:t>
            </a:r>
            <a:r>
              <a:rPr lang="pt-BR" dirty="0" smtClean="0"/>
              <a:t>servidores revelou que somente </a:t>
            </a:r>
            <a:r>
              <a:rPr lang="pt-BR" dirty="0"/>
              <a:t>em um caso foram anexados os comprovantes de verificação desses </a:t>
            </a:r>
            <a:r>
              <a:rPr lang="pt-BR" dirty="0" smtClean="0"/>
              <a:t>requisitos.  </a:t>
            </a:r>
            <a:endParaRPr lang="pt-BR" dirty="0"/>
          </a:p>
        </p:txBody>
      </p:sp>
      <p:sp>
        <p:nvSpPr>
          <p:cNvPr id="29" name="Retângulo 28"/>
          <p:cNvSpPr/>
          <p:nvPr/>
        </p:nvSpPr>
        <p:spPr>
          <a:xfrm>
            <a:off x="5645536" y="2290890"/>
            <a:ext cx="2664296" cy="2952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b="1" dirty="0" smtClean="0"/>
              <a:t>Falhas </a:t>
            </a:r>
            <a:r>
              <a:rPr lang="pt-BR" b="1" dirty="0"/>
              <a:t>na avaliação do pedido de ocupação</a:t>
            </a:r>
            <a:r>
              <a:rPr lang="pt-BR" dirty="0"/>
              <a:t>, que poderão levar à concessão de permissão de uso a permissionário que não atende aos requisitos legais, o que gera </a:t>
            </a:r>
            <a:r>
              <a:rPr lang="pt-BR" dirty="0" smtClean="0"/>
              <a:t>infração </a:t>
            </a:r>
            <a:r>
              <a:rPr lang="pt-BR" dirty="0"/>
              <a:t>à legislação </a:t>
            </a:r>
            <a:r>
              <a:rPr lang="pt-BR" dirty="0" smtClean="0"/>
              <a:t>e </a:t>
            </a:r>
            <a:r>
              <a:rPr lang="pt-BR" dirty="0"/>
              <a:t>impacto negativo na imagem do Tribunal. </a:t>
            </a:r>
            <a:endParaRPr lang="pt-BR" b="1" dirty="0"/>
          </a:p>
        </p:txBody>
      </p:sp>
      <p:sp>
        <p:nvSpPr>
          <p:cNvPr id="30" name="Retângulo de cantos arredondados 29"/>
          <p:cNvSpPr/>
          <p:nvPr/>
        </p:nvSpPr>
        <p:spPr>
          <a:xfrm>
            <a:off x="178834" y="5341040"/>
            <a:ext cx="8160669" cy="1092408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 smtClean="0">
                <a:solidFill>
                  <a:schemeClr val="bg1"/>
                </a:solidFill>
              </a:rPr>
              <a:t>Controle Inexistente - A </a:t>
            </a:r>
            <a:r>
              <a:rPr lang="pt-BR" dirty="0">
                <a:solidFill>
                  <a:schemeClr val="bg1"/>
                </a:solidFill>
              </a:rPr>
              <a:t>ausência desse controle </a:t>
            </a:r>
            <a:r>
              <a:rPr lang="pt-BR" dirty="0" smtClean="0">
                <a:solidFill>
                  <a:schemeClr val="bg1"/>
                </a:solidFill>
              </a:rPr>
              <a:t>possibilita a utilização indevida </a:t>
            </a:r>
            <a:r>
              <a:rPr lang="pt-BR" dirty="0">
                <a:solidFill>
                  <a:schemeClr val="bg1"/>
                </a:solidFill>
              </a:rPr>
              <a:t>de bem </a:t>
            </a:r>
            <a:r>
              <a:rPr lang="pt-BR" dirty="0" smtClean="0">
                <a:solidFill>
                  <a:schemeClr val="bg1"/>
                </a:solidFill>
              </a:rPr>
              <a:t>público, prejudica </a:t>
            </a:r>
            <a:r>
              <a:rPr lang="pt-BR" dirty="0">
                <a:solidFill>
                  <a:schemeClr val="bg1"/>
                </a:solidFill>
              </a:rPr>
              <a:t>a constatação da extinção da permissão de </a:t>
            </a:r>
            <a:r>
              <a:rPr lang="pt-BR" dirty="0" smtClean="0">
                <a:solidFill>
                  <a:schemeClr val="bg1"/>
                </a:solidFill>
              </a:rPr>
              <a:t>uso e acarreta </a:t>
            </a:r>
            <a:r>
              <a:rPr lang="pt-BR" dirty="0">
                <a:solidFill>
                  <a:schemeClr val="bg1"/>
                </a:solidFill>
              </a:rPr>
              <a:t>ineficiência e degradação da </a:t>
            </a:r>
            <a:r>
              <a:rPr lang="pt-BR" dirty="0" smtClean="0">
                <a:solidFill>
                  <a:schemeClr val="bg1"/>
                </a:solidFill>
              </a:rPr>
              <a:t>atividade.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31" name="Retângulo de cantos arredondados 30"/>
          <p:cNvSpPr/>
          <p:nvPr/>
        </p:nvSpPr>
        <p:spPr>
          <a:xfrm>
            <a:off x="2907403" y="1941448"/>
            <a:ext cx="2664297" cy="458889"/>
          </a:xfrm>
          <a:prstGeom prst="roundRect">
            <a:avLst/>
          </a:prstGeom>
          <a:solidFill>
            <a:srgbClr val="BE1274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b="1" dirty="0" smtClean="0">
                <a:solidFill>
                  <a:schemeClr val="bg1"/>
                </a:solidFill>
              </a:rPr>
              <a:t>Situação Encontrada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2" name="Retângulo de cantos arredondados 31"/>
          <p:cNvSpPr/>
          <p:nvPr/>
        </p:nvSpPr>
        <p:spPr>
          <a:xfrm>
            <a:off x="174052" y="1941449"/>
            <a:ext cx="2664297" cy="458889"/>
          </a:xfrm>
          <a:prstGeom prst="roundRect">
            <a:avLst/>
          </a:prstGeom>
          <a:solidFill>
            <a:srgbClr val="BE1274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b="1" dirty="0">
                <a:solidFill>
                  <a:schemeClr val="bg1"/>
                </a:solidFill>
              </a:rPr>
              <a:t>Causa</a:t>
            </a:r>
          </a:p>
        </p:txBody>
      </p:sp>
      <p:sp>
        <p:nvSpPr>
          <p:cNvPr id="33" name="Retângulo de cantos arredondados 32"/>
          <p:cNvSpPr/>
          <p:nvPr/>
        </p:nvSpPr>
        <p:spPr>
          <a:xfrm>
            <a:off x="5640754" y="1941447"/>
            <a:ext cx="2664297" cy="458889"/>
          </a:xfrm>
          <a:prstGeom prst="roundRect">
            <a:avLst/>
          </a:prstGeom>
          <a:solidFill>
            <a:srgbClr val="BE1274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b="1" dirty="0" smtClean="0">
                <a:solidFill>
                  <a:schemeClr val="bg1"/>
                </a:solidFill>
              </a:rPr>
              <a:t>Riscos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4" name="Retângulo de cantos arredondados 33"/>
          <p:cNvSpPr/>
          <p:nvPr/>
        </p:nvSpPr>
        <p:spPr>
          <a:xfrm>
            <a:off x="99841" y="1151198"/>
            <a:ext cx="8265106" cy="5368611"/>
          </a:xfrm>
          <a:prstGeom prst="roundRect">
            <a:avLst>
              <a:gd name="adj" fmla="val 319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400" b="1" dirty="0"/>
              <a:t>Incluir dentre as competências </a:t>
            </a:r>
            <a:r>
              <a:rPr lang="pt-BR" sz="2400" dirty="0"/>
              <a:t>da Secretaria de Gestão de Pessoas – SGP</a:t>
            </a:r>
            <a:r>
              <a:rPr lang="pt-BR" sz="2400" b="1" dirty="0"/>
              <a:t> </a:t>
            </a:r>
            <a:r>
              <a:rPr lang="pt-BR" sz="2400" dirty="0"/>
              <a:t>a verificação dos requisitos legais de ocupação de imóvel funcional por </a:t>
            </a:r>
            <a:r>
              <a:rPr lang="pt-BR" sz="2400" dirty="0" smtClean="0"/>
              <a:t>servidor;</a:t>
            </a:r>
            <a:endParaRPr lang="pt-BR" sz="2400" dirty="0"/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pt-BR" sz="2400" b="1" dirty="0" smtClean="0"/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400" b="1" dirty="0" smtClean="0"/>
              <a:t>Editar Norma </a:t>
            </a:r>
            <a:r>
              <a:rPr lang="pt-BR" sz="2400" b="1" dirty="0"/>
              <a:t>Interna de regulamentação </a:t>
            </a:r>
            <a:r>
              <a:rPr lang="pt-BR" sz="2400" dirty="0"/>
              <a:t>da concessão de permissão de uso dos imóveis </a:t>
            </a:r>
            <a:r>
              <a:rPr lang="pt-BR" sz="2400" dirty="0" smtClean="0"/>
              <a:t>funcionais, </a:t>
            </a:r>
            <a:r>
              <a:rPr lang="pt-BR" sz="2400" dirty="0"/>
              <a:t>que regulamente a concessão e </a:t>
            </a:r>
            <a:r>
              <a:rPr lang="pt-BR" sz="2400" dirty="0" smtClean="0"/>
              <a:t>estabeleça os requisitos </a:t>
            </a:r>
            <a:r>
              <a:rPr lang="pt-BR" sz="2400" dirty="0"/>
              <a:t>de ocupação (observando os disciplinados pela legislação citada), bem como </a:t>
            </a:r>
            <a:r>
              <a:rPr lang="pt-BR" sz="2400" dirty="0" smtClean="0"/>
              <a:t>defina a </a:t>
            </a:r>
            <a:r>
              <a:rPr lang="pt-BR" sz="2400" dirty="0"/>
              <a:t>forma de requisição e critérios de </a:t>
            </a:r>
            <a:r>
              <a:rPr lang="pt-BR" sz="2400" dirty="0" smtClean="0"/>
              <a:t>desempate.</a:t>
            </a:r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pt-BR" sz="2400" dirty="0"/>
          </a:p>
        </p:txBody>
      </p:sp>
      <p:sp>
        <p:nvSpPr>
          <p:cNvPr id="35" name="Retângulo de cantos arredondados 34"/>
          <p:cNvSpPr/>
          <p:nvPr/>
        </p:nvSpPr>
        <p:spPr>
          <a:xfrm>
            <a:off x="99840" y="1151198"/>
            <a:ext cx="8265106" cy="532880"/>
          </a:xfrm>
          <a:prstGeom prst="roundRect">
            <a:avLst>
              <a:gd name="adj" fmla="val 2083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fontAlgn="base" hangingPunct="0">
              <a:spcAft>
                <a:spcPts val="600"/>
              </a:spcAft>
            </a:pPr>
            <a:r>
              <a:rPr lang="pt-BR" b="1" dirty="0" smtClean="0"/>
              <a:t>Recomendações</a:t>
            </a:r>
          </a:p>
        </p:txBody>
      </p:sp>
    </p:spTree>
    <p:extLst>
      <p:ext uri="{BB962C8B-B14F-4D97-AF65-F5344CB8AC3E}">
        <p14:creationId xmlns:p14="http://schemas.microsoft.com/office/powerpoint/2010/main" val="18306942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23" grpId="0" animBg="1"/>
      <p:bldP spid="24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0" grpId="0" animBg="1"/>
      <p:bldP spid="36" grpId="0" build="p"/>
      <p:bldP spid="38" grpId="0" build="p"/>
      <p:bldP spid="7" grpId="0" uiExpand="1" build="p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Relatório Final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27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79" y="1075863"/>
            <a:ext cx="8191441" cy="5760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75" y="1098000"/>
            <a:ext cx="8198540" cy="57600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72" y="1098000"/>
            <a:ext cx="8222548" cy="5760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77" y="1106816"/>
            <a:ext cx="8215358" cy="57600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086" y="1053726"/>
            <a:ext cx="8239414" cy="5760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462" y="1106816"/>
            <a:ext cx="8174672" cy="5760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37" y="1112324"/>
            <a:ext cx="8198540" cy="5760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573" y="1527761"/>
            <a:ext cx="8628571" cy="4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656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>
                <a:latin typeface="+mn-lt"/>
              </a:rPr>
              <a:t>Plano de Tratamento dos Riscos</a:t>
            </a:r>
            <a:endParaRPr lang="pt-BR" sz="4000" dirty="0">
              <a:latin typeface="+mn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28</a:t>
            </a:fld>
            <a:endParaRPr lang="pt-BR"/>
          </a:p>
        </p:txBody>
      </p:sp>
      <p:pic>
        <p:nvPicPr>
          <p:cNvPr id="6" name="Imagem 5" descr="P:\CAUF - GAB\Logo da SC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105535" cy="522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35" y="1098000"/>
            <a:ext cx="827013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538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DF37-D9D8-4660-8B95-6712D2A870E3}" type="slidenum">
              <a:rPr lang="pt-BR" smtClean="0"/>
              <a:t>29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96144" y="332656"/>
            <a:ext cx="7620000" cy="1143000"/>
          </a:xfrm>
        </p:spPr>
        <p:txBody>
          <a:bodyPr/>
          <a:lstStyle/>
          <a:p>
            <a:r>
              <a:rPr lang="pt-BR" sz="4000" dirty="0" smtClean="0">
                <a:latin typeface="+mn-lt"/>
              </a:rPr>
              <a:t>Obrigado!</a:t>
            </a:r>
            <a:endParaRPr lang="pt-BR" sz="4000" dirty="0">
              <a:latin typeface="+mn-lt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1043608" y="2064723"/>
            <a:ext cx="7200916" cy="3769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Arial" pitchFamily="34" charset="0"/>
              <a:buNone/>
            </a:pPr>
            <a:endParaRPr lang="pt-BR" dirty="0" smtClean="0"/>
          </a:p>
          <a:p>
            <a:pPr marL="68580" indent="0">
              <a:buFont typeface="Arial" pitchFamily="34" charset="0"/>
              <a:buNone/>
            </a:pPr>
            <a:r>
              <a:rPr lang="pt-BR" sz="3200" dirty="0" smtClean="0"/>
              <a:t>Contatos:</a:t>
            </a:r>
          </a:p>
          <a:p>
            <a:pPr marL="68580" indent="0">
              <a:buFont typeface="Arial" pitchFamily="34" charset="0"/>
              <a:buNone/>
            </a:pPr>
            <a:endParaRPr lang="pt-BR" sz="3200" dirty="0" smtClean="0"/>
          </a:p>
          <a:p>
            <a:pPr marL="68580" indent="0">
              <a:buFont typeface="Arial" pitchFamily="34" charset="0"/>
              <a:buNone/>
            </a:pPr>
            <a:r>
              <a:rPr lang="pt-BR" sz="3200" dirty="0" smtClean="0">
                <a:hlinkClick r:id="rId2"/>
              </a:rPr>
              <a:t>Tiago.rodrigues@stf.jus.br</a:t>
            </a:r>
            <a:r>
              <a:rPr lang="pt-BR" sz="3200" dirty="0" smtClean="0"/>
              <a:t> </a:t>
            </a:r>
          </a:p>
          <a:p>
            <a:pPr marL="68580" indent="0">
              <a:buFont typeface="Arial" pitchFamily="34" charset="0"/>
              <a:buNone/>
            </a:pPr>
            <a:endParaRPr lang="pt-BR" sz="3200" dirty="0" smtClean="0"/>
          </a:p>
          <a:p>
            <a:pPr marL="68580" indent="0">
              <a:buFont typeface="Arial" pitchFamily="34" charset="0"/>
              <a:buNone/>
            </a:pPr>
            <a:r>
              <a:rPr lang="pt-BR" sz="3200" dirty="0" smtClean="0">
                <a:hlinkClick r:id="rId3"/>
              </a:rPr>
              <a:t>sefoc@stf.jus.br</a:t>
            </a:r>
            <a:r>
              <a:rPr lang="pt-BR" sz="3200" dirty="0" smtClean="0"/>
              <a:t> </a:t>
            </a:r>
          </a:p>
          <a:p>
            <a:pPr marL="68580" indent="0">
              <a:buFont typeface="Arial" pitchFamily="34" charset="0"/>
              <a:buNone/>
            </a:pPr>
            <a:endParaRPr lang="pt-BR" dirty="0" smtClean="0"/>
          </a:p>
          <a:p>
            <a:pPr marL="68580" indent="0">
              <a:buFont typeface="Arial" pitchFamily="34" charset="0"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91893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ência">
  <a:themeElements>
    <a:clrScheme name="Personalizada 2">
      <a:dk1>
        <a:sysClr val="windowText" lastClr="000000"/>
      </a:dk1>
      <a:lt1>
        <a:sysClr val="window" lastClr="FFFFFF"/>
      </a:lt1>
      <a:dk2>
        <a:srgbClr val="0070C0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ê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4640</TotalTime>
  <Words>1987</Words>
  <Application>Microsoft Office PowerPoint</Application>
  <PresentationFormat>Apresentação na tela (4:3)</PresentationFormat>
  <Paragraphs>313</Paragraphs>
  <Slides>29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6" baseType="lpstr">
      <vt:lpstr>Arial</vt:lpstr>
      <vt:lpstr>Arial Narrow</vt:lpstr>
      <vt:lpstr>Calibri</vt:lpstr>
      <vt:lpstr>Cambria</vt:lpstr>
      <vt:lpstr>Tahoma</vt:lpstr>
      <vt:lpstr>Times New Roman</vt:lpstr>
      <vt:lpstr>Adjacência</vt:lpstr>
      <vt:lpstr>Avaliação de Controles Internos em nível de atividade  </vt:lpstr>
      <vt:lpstr>Programação</vt:lpstr>
      <vt:lpstr>Breve histórico</vt:lpstr>
      <vt:lpstr>Breve histórico</vt:lpstr>
      <vt:lpstr>Revisão de Conceitos</vt:lpstr>
      <vt:lpstr>Revisão de Conceitos</vt:lpstr>
      <vt:lpstr>Revisão de Conceitos</vt:lpstr>
      <vt:lpstr>Avaliação de Controles Internos no STF</vt:lpstr>
      <vt:lpstr>Avaliação de Controles Internos no STF</vt:lpstr>
      <vt:lpstr>Apresentação da Avaliação</vt:lpstr>
      <vt:lpstr>Levantamento e Documentação</vt:lpstr>
      <vt:lpstr>Levantamento e Documentação</vt:lpstr>
      <vt:lpstr>Matriz de Riscos e Controles</vt:lpstr>
      <vt:lpstr>Matriz de Riscos e Controles</vt:lpstr>
      <vt:lpstr>Matriz de Riscos e Controles</vt:lpstr>
      <vt:lpstr>Matriz de Riscos e Controles</vt:lpstr>
      <vt:lpstr>Matriz de Riscos e Controles</vt:lpstr>
      <vt:lpstr>Matriz de Riscos e Controles</vt:lpstr>
      <vt:lpstr>Matriz de Riscos e Controles</vt:lpstr>
      <vt:lpstr>Matriz de Riscos e Controles</vt:lpstr>
      <vt:lpstr>Matriz de Riscos e Controles</vt:lpstr>
      <vt:lpstr>Matriz de Riscos e Controles</vt:lpstr>
      <vt:lpstr>Matriz de Planejamento dos Testes de Controles</vt:lpstr>
      <vt:lpstr>Matriz de Planejamento dos Testes de Controles</vt:lpstr>
      <vt:lpstr>Matriz de Deficiências de Controle</vt:lpstr>
      <vt:lpstr>Matriz de Deficiências de Controle</vt:lpstr>
      <vt:lpstr>Relatório Final</vt:lpstr>
      <vt:lpstr>Plano de Tratamento dos Riscos</vt:lpstr>
      <vt:lpstr>Obrigado!</vt:lpstr>
    </vt:vector>
  </TitlesOfParts>
  <Company>Supremo Tribunal Federal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de  Execução Orçamentária</dc:title>
  <dc:creator>STF</dc:creator>
  <cp:lastModifiedBy>Tiago Rodrigues</cp:lastModifiedBy>
  <cp:revision>385</cp:revision>
  <cp:lastPrinted>2016-06-06T20:49:48Z</cp:lastPrinted>
  <dcterms:created xsi:type="dcterms:W3CDTF">2013-04-19T16:13:52Z</dcterms:created>
  <dcterms:modified xsi:type="dcterms:W3CDTF">2016-06-08T02:26:38Z</dcterms:modified>
</cp:coreProperties>
</file>