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265" r:id="rId3"/>
    <p:sldId id="373" r:id="rId4"/>
    <p:sldId id="322" r:id="rId5"/>
    <p:sldId id="271" r:id="rId6"/>
    <p:sldId id="258" r:id="rId7"/>
    <p:sldId id="347" r:id="rId8"/>
    <p:sldId id="348" r:id="rId9"/>
    <p:sldId id="259" r:id="rId10"/>
    <p:sldId id="375" r:id="rId11"/>
    <p:sldId id="349" r:id="rId12"/>
    <p:sldId id="331" r:id="rId13"/>
    <p:sldId id="352" r:id="rId14"/>
    <p:sldId id="353" r:id="rId15"/>
    <p:sldId id="354" r:id="rId16"/>
    <p:sldId id="355" r:id="rId17"/>
    <p:sldId id="338" r:id="rId18"/>
    <p:sldId id="339" r:id="rId19"/>
    <p:sldId id="357" r:id="rId20"/>
    <p:sldId id="358" r:id="rId21"/>
    <p:sldId id="359" r:id="rId22"/>
    <p:sldId id="360" r:id="rId23"/>
    <p:sldId id="371" r:id="rId24"/>
    <p:sldId id="361" r:id="rId25"/>
    <p:sldId id="362" r:id="rId26"/>
    <p:sldId id="363" r:id="rId27"/>
    <p:sldId id="364" r:id="rId28"/>
    <p:sldId id="297" r:id="rId29"/>
    <p:sldId id="374" r:id="rId30"/>
    <p:sldId id="370" r:id="rId31"/>
    <p:sldId id="372" r:id="rId32"/>
    <p:sldId id="345" r:id="rId33"/>
    <p:sldId id="382" r:id="rId34"/>
    <p:sldId id="378" r:id="rId35"/>
    <p:sldId id="376" r:id="rId36"/>
    <p:sldId id="380" r:id="rId37"/>
    <p:sldId id="377" r:id="rId38"/>
    <p:sldId id="381" r:id="rId39"/>
    <p:sldId id="327" r:id="rId40"/>
    <p:sldId id="343" r:id="rId41"/>
    <p:sldId id="264" r:id="rId42"/>
  </p:sldIdLst>
  <p:sldSz cx="9144000" cy="6858000" type="screen4x3"/>
  <p:notesSz cx="6788150" cy="9923463"/>
  <p:defaultTextStyle>
    <a:lvl1pPr>
      <a:defRPr>
        <a:latin typeface="Candara"/>
        <a:ea typeface="Candara"/>
        <a:cs typeface="Candara"/>
        <a:sym typeface="Candara"/>
      </a:defRPr>
    </a:lvl1pPr>
    <a:lvl2pPr indent="457200">
      <a:defRPr>
        <a:latin typeface="Candara"/>
        <a:ea typeface="Candara"/>
        <a:cs typeface="Candara"/>
        <a:sym typeface="Candara"/>
      </a:defRPr>
    </a:lvl2pPr>
    <a:lvl3pPr indent="914400">
      <a:defRPr>
        <a:latin typeface="Candara"/>
        <a:ea typeface="Candara"/>
        <a:cs typeface="Candara"/>
        <a:sym typeface="Candara"/>
      </a:defRPr>
    </a:lvl3pPr>
    <a:lvl4pPr indent="1371600">
      <a:defRPr>
        <a:latin typeface="Candara"/>
        <a:ea typeface="Candara"/>
        <a:cs typeface="Candara"/>
        <a:sym typeface="Candara"/>
      </a:defRPr>
    </a:lvl4pPr>
    <a:lvl5pPr indent="1828800">
      <a:defRPr>
        <a:latin typeface="Candara"/>
        <a:ea typeface="Candara"/>
        <a:cs typeface="Candara"/>
        <a:sym typeface="Candara"/>
      </a:defRPr>
    </a:lvl5pPr>
    <a:lvl6pPr indent="2286000">
      <a:defRPr>
        <a:latin typeface="Candara"/>
        <a:ea typeface="Candara"/>
        <a:cs typeface="Candara"/>
        <a:sym typeface="Candara"/>
      </a:defRPr>
    </a:lvl6pPr>
    <a:lvl7pPr indent="2743200">
      <a:defRPr>
        <a:latin typeface="Candara"/>
        <a:ea typeface="Candara"/>
        <a:cs typeface="Candara"/>
        <a:sym typeface="Candara"/>
      </a:defRPr>
    </a:lvl7pPr>
    <a:lvl8pPr indent="3200400">
      <a:defRPr>
        <a:latin typeface="Candara"/>
        <a:ea typeface="Candara"/>
        <a:cs typeface="Candara"/>
        <a:sym typeface="Candara"/>
      </a:defRPr>
    </a:lvl8pPr>
    <a:lvl9pPr indent="3657600">
      <a:defRPr>
        <a:latin typeface="Candara"/>
        <a:ea typeface="Candara"/>
        <a:cs typeface="Candara"/>
        <a:sym typeface="Candar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ndara"/>
          <a:ea typeface="Candara"/>
          <a:cs typeface="Candar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CE5FE"/>
          </a:solidFill>
        </a:fill>
      </a:tcStyle>
    </a:wholeTbl>
    <a:band2H>
      <a:tcTxStyle/>
      <a:tcStyle>
        <a:tcBdr/>
        <a:fill>
          <a:solidFill>
            <a:srgbClr val="E7F2FF"/>
          </a:solidFill>
        </a:fill>
      </a:tcStyle>
    </a:band2H>
    <a:firstCol>
      <a:tcTxStyle b="on" i="on">
        <a:font>
          <a:latin typeface="Candara"/>
          <a:ea typeface="Candara"/>
          <a:cs typeface="Candar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1B6FD"/>
          </a:solidFill>
        </a:fill>
      </a:tcStyle>
    </a:firstCol>
    <a:lastRow>
      <a:tcTxStyle b="on" i="on">
        <a:font>
          <a:latin typeface="Candara"/>
          <a:ea typeface="Candara"/>
          <a:cs typeface="Candar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1B6FD"/>
          </a:solidFill>
        </a:fill>
      </a:tcStyle>
    </a:lastRow>
    <a:firstRow>
      <a:tcTxStyle b="on" i="on">
        <a:font>
          <a:latin typeface="Candara"/>
          <a:ea typeface="Candara"/>
          <a:cs typeface="Candar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1B6F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ndara"/>
          <a:ea typeface="Candara"/>
          <a:cs typeface="Candar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0EED5"/>
          </a:solidFill>
        </a:fill>
      </a:tcStyle>
    </a:wholeTbl>
    <a:band2H>
      <a:tcTxStyle/>
      <a:tcStyle>
        <a:tcBdr/>
        <a:fill>
          <a:solidFill>
            <a:srgbClr val="E9F6EB"/>
          </a:solidFill>
        </a:fill>
      </a:tcStyle>
    </a:band2H>
    <a:firstCol>
      <a:tcTxStyle b="on" i="on">
        <a:font>
          <a:latin typeface="Candara"/>
          <a:ea typeface="Candara"/>
          <a:cs typeface="Candar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BD078"/>
          </a:solidFill>
        </a:fill>
      </a:tcStyle>
    </a:firstCol>
    <a:lastRow>
      <a:tcTxStyle b="on" i="on">
        <a:font>
          <a:latin typeface="Candara"/>
          <a:ea typeface="Candara"/>
          <a:cs typeface="Candar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BD078"/>
          </a:solidFill>
        </a:fill>
      </a:tcStyle>
    </a:lastRow>
    <a:firstRow>
      <a:tcTxStyle b="on" i="on">
        <a:font>
          <a:latin typeface="Candara"/>
          <a:ea typeface="Candara"/>
          <a:cs typeface="Candar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BD078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ndara"/>
          <a:ea typeface="Candara"/>
          <a:cs typeface="Candar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F3F1"/>
          </a:solidFill>
        </a:fill>
      </a:tcStyle>
    </a:wholeTbl>
    <a:band2H>
      <a:tcTxStyle/>
      <a:tcStyle>
        <a:tcBdr/>
        <a:fill>
          <a:solidFill>
            <a:srgbClr val="E6F9F8"/>
          </a:solidFill>
        </a:fill>
      </a:tcStyle>
    </a:band2H>
    <a:firstCol>
      <a:tcTxStyle b="on" i="on">
        <a:font>
          <a:latin typeface="Candara"/>
          <a:ea typeface="Candara"/>
          <a:cs typeface="Candar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5E0DB"/>
          </a:solidFill>
        </a:fill>
      </a:tcStyle>
    </a:firstCol>
    <a:lastRow>
      <a:tcTxStyle b="on" i="on">
        <a:font>
          <a:latin typeface="Candara"/>
          <a:ea typeface="Candara"/>
          <a:cs typeface="Candar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5E0DB"/>
          </a:solidFill>
        </a:fill>
      </a:tcStyle>
    </a:lastRow>
    <a:firstRow>
      <a:tcTxStyle b="on" i="on">
        <a:font>
          <a:latin typeface="Candara"/>
          <a:ea typeface="Candara"/>
          <a:cs typeface="Candar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5E0DB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ndara"/>
          <a:ea typeface="Candara"/>
          <a:cs typeface="Candar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ndara"/>
          <a:ea typeface="Candara"/>
          <a:cs typeface="Candar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1B6FD"/>
          </a:solidFill>
        </a:fill>
      </a:tcStyle>
    </a:firstCol>
    <a:lastRow>
      <a:tcTxStyle b="on" i="on">
        <a:font>
          <a:latin typeface="Candara"/>
          <a:ea typeface="Candara"/>
          <a:cs typeface="Candar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ndara"/>
          <a:ea typeface="Candara"/>
          <a:cs typeface="Candar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1B6F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ndara"/>
          <a:ea typeface="Candara"/>
          <a:cs typeface="Candar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ndara"/>
          <a:ea typeface="Candara"/>
          <a:cs typeface="Candar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ndara"/>
          <a:ea typeface="Candara"/>
          <a:cs typeface="Candar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ndara"/>
          <a:ea typeface="Candara"/>
          <a:cs typeface="Candar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ndara"/>
          <a:ea typeface="Candara"/>
          <a:cs typeface="Candar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ndara"/>
          <a:ea typeface="Candara"/>
          <a:cs typeface="Candar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ndara"/>
          <a:ea typeface="Candara"/>
          <a:cs typeface="Candar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ndara"/>
          <a:ea typeface="Candara"/>
          <a:cs typeface="Candar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54"/>
  </p:normalViewPr>
  <p:slideViewPr>
    <p:cSldViewPr>
      <p:cViewPr>
        <p:scale>
          <a:sx n="108" d="100"/>
          <a:sy n="108" d="100"/>
        </p:scale>
        <p:origin x="176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handoutMaster" Target="handoutMasters/handoutMaster1.xml"/><Relationship Id="rId4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5047" y="0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BB440-B78B-4A7A-BBBD-9A1D7C6A11FF}" type="datetimeFigureOut">
              <a:rPr lang="pt-BR" smtClean="0"/>
              <a:t>08/06/16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5047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232383-D14E-40AF-834A-F682C5F2F60D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102324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59350" cy="3721100"/>
          </a:xfrm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96" name="Shape 96"/>
          <p:cNvSpPr>
            <a:spLocks noGrp="1"/>
          </p:cNvSpPr>
          <p:nvPr>
            <p:ph type="body" sz="quarter" idx="1"/>
          </p:nvPr>
        </p:nvSpPr>
        <p:spPr>
          <a:xfrm>
            <a:off x="905087" y="4713645"/>
            <a:ext cx="4977977" cy="4465558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4653604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Relationship Id="rId3" Type="http://schemas.openxmlformats.org/officeDocument/2006/relationships/hyperlink" Target="NULL" TargetMode="Externa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Relationship Id="rId3" Type="http://schemas.openxmlformats.org/officeDocument/2006/relationships/hyperlink" Target="NULL" TargetMode="Externa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Relationship Id="rId3" Type="http://schemas.openxmlformats.org/officeDocument/2006/relationships/hyperlink" Target="NULL" TargetMode="Externa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Relationship Id="rId3" Type="http://schemas.openxmlformats.org/officeDocument/2006/relationships/hyperlink" Target="NULL" TargetMode="Externa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Relationship Id="rId3" Type="http://schemas.openxmlformats.org/officeDocument/2006/relationships/hyperlink" Target="NULL" TargetMode="Externa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Relationship Id="rId3" Type="http://schemas.openxmlformats.org/officeDocument/2006/relationships/hyperlink" Target="NULL" TargetMode="Externa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Relationship Id="rId3" Type="http://schemas.openxmlformats.org/officeDocument/2006/relationships/hyperlink" Target="NULL" TargetMode="Externa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Relationship Id="rId3" Type="http://schemas.openxmlformats.org/officeDocument/2006/relationships/hyperlink" Target="NULL" TargetMode="Externa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Relationship Id="rId3" Type="http://schemas.openxmlformats.org/officeDocument/2006/relationships/hyperlink" Target="NULL" TargetMode="Externa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Relationship Id="rId3" Type="http://schemas.openxmlformats.org/officeDocument/2006/relationships/hyperlink" Target="NULL" TargetMode="Externa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Relationship Id="rId3" Type="http://schemas.openxmlformats.org/officeDocument/2006/relationships/hyperlink" Target="NULL" TargetMode="Externa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Relationship Id="rId3" Type="http://schemas.openxmlformats.org/officeDocument/2006/relationships/hyperlink" Target="NULL" TargetMode="Externa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Relationship Id="rId3" Type="http://schemas.openxmlformats.org/officeDocument/2006/relationships/hyperlink" Target="NULL" TargetMode="Externa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Relationship Id="rId3" Type="http://schemas.openxmlformats.org/officeDocument/2006/relationships/hyperlink" Target="NULL" TargetMode="Externa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Relationship Id="rId3" Type="http://schemas.openxmlformats.org/officeDocument/2006/relationships/hyperlink" Target="NULL" TargetMode="Externa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Relationship Id="rId3" Type="http://schemas.openxmlformats.org/officeDocument/2006/relationships/hyperlink" Target="NULL" TargetMode="Externa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Relationship Id="rId3" Type="http://schemas.openxmlformats.org/officeDocument/2006/relationships/hyperlink" Target="NULL" TargetMode="Externa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Relationship Id="rId3" Type="http://schemas.openxmlformats.org/officeDocument/2006/relationships/hyperlink" Target="NULL" TargetMode="Externa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Relationship Id="rId3" Type="http://schemas.openxmlformats.org/officeDocument/2006/relationships/hyperlink" Target="NULL" TargetMode="Externa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Relationship Id="rId3" Type="http://schemas.openxmlformats.org/officeDocument/2006/relationships/hyperlink" Target="NULL" TargetMode="Externa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Relationship Id="rId3" Type="http://schemas.openxmlformats.org/officeDocument/2006/relationships/hyperlink" Target="NULL" TargetMode="Externa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Relationship Id="rId3" Type="http://schemas.openxmlformats.org/officeDocument/2006/relationships/hyperlink" Target="NULL" TargetMode="Externa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Relationship Id="rId3" Type="http://schemas.openxmlformats.org/officeDocument/2006/relationships/hyperlink" Target="NULL" TargetMode="Externa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Relationship Id="rId3" Type="http://schemas.openxmlformats.org/officeDocument/2006/relationships/hyperlink" Target="NULL" TargetMode="Externa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Relationship Id="rId3" Type="http://schemas.openxmlformats.org/officeDocument/2006/relationships/hyperlink" Target="NULL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52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520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520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672571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196540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85277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2720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 smtClean="0"/>
              <a:t>Fonte: </a:t>
            </a:r>
            <a:r>
              <a:rPr lang="pt-BR" sz="2400" u="sng" dirty="0" smtClean="0">
                <a:hlinkClick r:id="rId3" invalidUrl="http://portal3.tcu.gov.br/portal/page/portal/TCU/imprensa/noticias/noticias_arquivos/020.830-2014-9 (Governan%C3%A7a no Brasil).pdf"/>
              </a:rPr>
              <a:t>http://portal3.tcu.gov.br/portal/page/portal/TCU/imprensa/noticias/noticias_arquivos/020.830-2014-9%20(Governan%C3%A7a%20no%20Brasil).pdf</a:t>
            </a:r>
            <a:r>
              <a:rPr lang="pt-BR" sz="2400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52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grpSp>
        <p:nvGrpSpPr>
          <p:cNvPr id="19" name="Group 19"/>
          <p:cNvGrpSpPr/>
          <p:nvPr/>
        </p:nvGrpSpPr>
        <p:grpSpPr>
          <a:xfrm>
            <a:off x="211664" y="5353963"/>
            <a:ext cx="8723377" cy="1331580"/>
            <a:chOff x="0" y="0"/>
            <a:chExt cx="8723376" cy="1331580"/>
          </a:xfrm>
        </p:grpSpPr>
        <p:sp>
          <p:nvSpPr>
            <p:cNvPr id="14" name="Shape 14"/>
            <p:cNvSpPr/>
            <p:nvPr/>
          </p:nvSpPr>
          <p:spPr>
            <a:xfrm>
              <a:off x="5843256" y="145222"/>
              <a:ext cx="2880119" cy="714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2" y="0"/>
                  </a:moveTo>
                  <a:lnTo>
                    <a:pt x="20642" y="608"/>
                  </a:lnTo>
                  <a:lnTo>
                    <a:pt x="19716" y="1283"/>
                  </a:lnTo>
                  <a:lnTo>
                    <a:pt x="18774" y="2025"/>
                  </a:lnTo>
                  <a:lnTo>
                    <a:pt x="17800" y="2768"/>
                  </a:lnTo>
                  <a:lnTo>
                    <a:pt x="16811" y="3645"/>
                  </a:lnTo>
                  <a:lnTo>
                    <a:pt x="15789" y="4522"/>
                  </a:lnTo>
                  <a:lnTo>
                    <a:pt x="14751" y="5535"/>
                  </a:lnTo>
                  <a:lnTo>
                    <a:pt x="13682" y="6548"/>
                  </a:lnTo>
                  <a:lnTo>
                    <a:pt x="11750" y="8505"/>
                  </a:lnTo>
                  <a:lnTo>
                    <a:pt x="9866" y="10260"/>
                  </a:lnTo>
                  <a:lnTo>
                    <a:pt x="8062" y="11880"/>
                  </a:lnTo>
                  <a:lnTo>
                    <a:pt x="6322" y="13433"/>
                  </a:lnTo>
                  <a:lnTo>
                    <a:pt x="4662" y="14783"/>
                  </a:lnTo>
                  <a:lnTo>
                    <a:pt x="3049" y="15998"/>
                  </a:lnTo>
                  <a:lnTo>
                    <a:pt x="1501" y="17145"/>
                  </a:lnTo>
                  <a:lnTo>
                    <a:pt x="0" y="18158"/>
                  </a:lnTo>
                  <a:lnTo>
                    <a:pt x="1038" y="18765"/>
                  </a:lnTo>
                  <a:lnTo>
                    <a:pt x="2027" y="19305"/>
                  </a:lnTo>
                  <a:lnTo>
                    <a:pt x="2985" y="19778"/>
                  </a:lnTo>
                  <a:lnTo>
                    <a:pt x="3927" y="20182"/>
                  </a:lnTo>
                  <a:lnTo>
                    <a:pt x="4837" y="20588"/>
                  </a:lnTo>
                  <a:lnTo>
                    <a:pt x="5715" y="20858"/>
                  </a:lnTo>
                  <a:lnTo>
                    <a:pt x="6561" y="21128"/>
                  </a:lnTo>
                  <a:lnTo>
                    <a:pt x="7392" y="21330"/>
                  </a:lnTo>
                  <a:lnTo>
                    <a:pt x="8206" y="21465"/>
                  </a:lnTo>
                  <a:lnTo>
                    <a:pt x="8988" y="21532"/>
                  </a:lnTo>
                  <a:lnTo>
                    <a:pt x="9738" y="21600"/>
                  </a:lnTo>
                  <a:lnTo>
                    <a:pt x="10473" y="21600"/>
                  </a:lnTo>
                  <a:lnTo>
                    <a:pt x="11191" y="21532"/>
                  </a:lnTo>
                  <a:lnTo>
                    <a:pt x="11894" y="21465"/>
                  </a:lnTo>
                  <a:lnTo>
                    <a:pt x="12564" y="21330"/>
                  </a:lnTo>
                  <a:lnTo>
                    <a:pt x="13219" y="21128"/>
                  </a:lnTo>
                  <a:lnTo>
                    <a:pt x="13841" y="20925"/>
                  </a:lnTo>
                  <a:lnTo>
                    <a:pt x="14464" y="20655"/>
                  </a:lnTo>
                  <a:lnTo>
                    <a:pt x="15055" y="20318"/>
                  </a:lnTo>
                  <a:lnTo>
                    <a:pt x="15645" y="19980"/>
                  </a:lnTo>
                  <a:lnTo>
                    <a:pt x="16204" y="19575"/>
                  </a:lnTo>
                  <a:lnTo>
                    <a:pt x="16763" y="19170"/>
                  </a:lnTo>
                  <a:lnTo>
                    <a:pt x="17290" y="18697"/>
                  </a:lnTo>
                  <a:lnTo>
                    <a:pt x="17816" y="18225"/>
                  </a:lnTo>
                  <a:lnTo>
                    <a:pt x="18327" y="17685"/>
                  </a:lnTo>
                  <a:lnTo>
                    <a:pt x="18822" y="17145"/>
                  </a:lnTo>
                  <a:lnTo>
                    <a:pt x="19301" y="16538"/>
                  </a:lnTo>
                  <a:lnTo>
                    <a:pt x="19780" y="15930"/>
                  </a:lnTo>
                  <a:lnTo>
                    <a:pt x="20690" y="14580"/>
                  </a:lnTo>
                  <a:lnTo>
                    <a:pt x="21568" y="13162"/>
                  </a:lnTo>
                  <a:lnTo>
                    <a:pt x="21600" y="13095"/>
                  </a:lnTo>
                  <a:lnTo>
                    <a:pt x="21600" y="0"/>
                  </a:lnTo>
                  <a:lnTo>
                    <a:pt x="21552" y="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15" name="Shape 15"/>
            <p:cNvSpPr/>
            <p:nvPr/>
          </p:nvSpPr>
          <p:spPr>
            <a:xfrm>
              <a:off x="2410742" y="16755"/>
              <a:ext cx="5551628" cy="851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239"/>
                  </a:moveTo>
                  <a:lnTo>
                    <a:pt x="21128" y="19843"/>
                  </a:lnTo>
                  <a:lnTo>
                    <a:pt x="20639" y="19446"/>
                  </a:lnTo>
                  <a:lnTo>
                    <a:pt x="19621" y="18482"/>
                  </a:lnTo>
                  <a:lnTo>
                    <a:pt x="18544" y="17291"/>
                  </a:lnTo>
                  <a:lnTo>
                    <a:pt x="17409" y="15987"/>
                  </a:lnTo>
                  <a:lnTo>
                    <a:pt x="16208" y="14400"/>
                  </a:lnTo>
                  <a:lnTo>
                    <a:pt x="14941" y="12643"/>
                  </a:lnTo>
                  <a:lnTo>
                    <a:pt x="13608" y="10602"/>
                  </a:lnTo>
                  <a:lnTo>
                    <a:pt x="12200" y="8391"/>
                  </a:lnTo>
                  <a:lnTo>
                    <a:pt x="11645" y="7540"/>
                  </a:lnTo>
                  <a:lnTo>
                    <a:pt x="11106" y="6690"/>
                  </a:lnTo>
                  <a:lnTo>
                    <a:pt x="10585" y="5953"/>
                  </a:lnTo>
                  <a:lnTo>
                    <a:pt x="10063" y="5216"/>
                  </a:lnTo>
                  <a:lnTo>
                    <a:pt x="9558" y="4592"/>
                  </a:lnTo>
                  <a:lnTo>
                    <a:pt x="9069" y="3969"/>
                  </a:lnTo>
                  <a:lnTo>
                    <a:pt x="8589" y="3402"/>
                  </a:lnTo>
                  <a:lnTo>
                    <a:pt x="8117" y="2891"/>
                  </a:lnTo>
                  <a:lnTo>
                    <a:pt x="7661" y="2438"/>
                  </a:lnTo>
                  <a:lnTo>
                    <a:pt x="7206" y="2041"/>
                  </a:lnTo>
                  <a:lnTo>
                    <a:pt x="6344" y="1304"/>
                  </a:lnTo>
                  <a:lnTo>
                    <a:pt x="5524" y="794"/>
                  </a:lnTo>
                  <a:lnTo>
                    <a:pt x="4754" y="397"/>
                  </a:lnTo>
                  <a:lnTo>
                    <a:pt x="4017" y="113"/>
                  </a:lnTo>
                  <a:lnTo>
                    <a:pt x="3321" y="0"/>
                  </a:lnTo>
                  <a:lnTo>
                    <a:pt x="2667" y="0"/>
                  </a:lnTo>
                  <a:lnTo>
                    <a:pt x="2054" y="113"/>
                  </a:lnTo>
                  <a:lnTo>
                    <a:pt x="1483" y="283"/>
                  </a:lnTo>
                  <a:lnTo>
                    <a:pt x="952" y="567"/>
                  </a:lnTo>
                  <a:lnTo>
                    <a:pt x="456" y="907"/>
                  </a:lnTo>
                  <a:lnTo>
                    <a:pt x="0" y="1361"/>
                  </a:lnTo>
                  <a:lnTo>
                    <a:pt x="638" y="1871"/>
                  </a:lnTo>
                  <a:lnTo>
                    <a:pt x="1300" y="2438"/>
                  </a:lnTo>
                  <a:lnTo>
                    <a:pt x="1988" y="3175"/>
                  </a:lnTo>
                  <a:lnTo>
                    <a:pt x="2700" y="3969"/>
                  </a:lnTo>
                  <a:lnTo>
                    <a:pt x="3437" y="4932"/>
                  </a:lnTo>
                  <a:lnTo>
                    <a:pt x="4199" y="5953"/>
                  </a:lnTo>
                  <a:lnTo>
                    <a:pt x="4994" y="7087"/>
                  </a:lnTo>
                  <a:lnTo>
                    <a:pt x="5806" y="8391"/>
                  </a:lnTo>
                  <a:lnTo>
                    <a:pt x="7272" y="10715"/>
                  </a:lnTo>
                  <a:lnTo>
                    <a:pt x="8663" y="12756"/>
                  </a:lnTo>
                  <a:lnTo>
                    <a:pt x="9972" y="14627"/>
                  </a:lnTo>
                  <a:lnTo>
                    <a:pt x="10610" y="15420"/>
                  </a:lnTo>
                  <a:lnTo>
                    <a:pt x="11214" y="16214"/>
                  </a:lnTo>
                  <a:lnTo>
                    <a:pt x="11810" y="16951"/>
                  </a:lnTo>
                  <a:lnTo>
                    <a:pt x="12390" y="17575"/>
                  </a:lnTo>
                  <a:lnTo>
                    <a:pt x="12953" y="18198"/>
                  </a:lnTo>
                  <a:lnTo>
                    <a:pt x="13500" y="18765"/>
                  </a:lnTo>
                  <a:lnTo>
                    <a:pt x="14030" y="19219"/>
                  </a:lnTo>
                  <a:lnTo>
                    <a:pt x="14544" y="19672"/>
                  </a:lnTo>
                  <a:lnTo>
                    <a:pt x="15040" y="20069"/>
                  </a:lnTo>
                  <a:lnTo>
                    <a:pt x="15529" y="20466"/>
                  </a:lnTo>
                  <a:lnTo>
                    <a:pt x="16001" y="20750"/>
                  </a:lnTo>
                  <a:lnTo>
                    <a:pt x="16457" y="20976"/>
                  </a:lnTo>
                  <a:lnTo>
                    <a:pt x="16896" y="21203"/>
                  </a:lnTo>
                  <a:lnTo>
                    <a:pt x="17326" y="21373"/>
                  </a:lnTo>
                  <a:lnTo>
                    <a:pt x="17749" y="21487"/>
                  </a:lnTo>
                  <a:lnTo>
                    <a:pt x="18155" y="21600"/>
                  </a:lnTo>
                  <a:lnTo>
                    <a:pt x="18925" y="21600"/>
                  </a:lnTo>
                  <a:lnTo>
                    <a:pt x="19298" y="21543"/>
                  </a:lnTo>
                  <a:lnTo>
                    <a:pt x="19654" y="21487"/>
                  </a:lnTo>
                  <a:lnTo>
                    <a:pt x="20002" y="21373"/>
                  </a:lnTo>
                  <a:lnTo>
                    <a:pt x="20341" y="21203"/>
                  </a:lnTo>
                  <a:lnTo>
                    <a:pt x="20672" y="20976"/>
                  </a:lnTo>
                  <a:lnTo>
                    <a:pt x="20987" y="20750"/>
                  </a:lnTo>
                  <a:lnTo>
                    <a:pt x="21302" y="20523"/>
                  </a:lnTo>
                  <a:lnTo>
                    <a:pt x="21600" y="20239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16" name="Shape 16"/>
            <p:cNvSpPr/>
            <p:nvPr/>
          </p:nvSpPr>
          <p:spPr>
            <a:xfrm>
              <a:off x="2620418" y="29045"/>
              <a:ext cx="5474994" cy="775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79"/>
                  </a:moveTo>
                  <a:lnTo>
                    <a:pt x="76" y="2054"/>
                  </a:lnTo>
                  <a:lnTo>
                    <a:pt x="302" y="1743"/>
                  </a:lnTo>
                  <a:lnTo>
                    <a:pt x="689" y="1307"/>
                  </a:lnTo>
                  <a:lnTo>
                    <a:pt x="941" y="1058"/>
                  </a:lnTo>
                  <a:lnTo>
                    <a:pt x="1235" y="809"/>
                  </a:lnTo>
                  <a:lnTo>
                    <a:pt x="1562" y="622"/>
                  </a:lnTo>
                  <a:lnTo>
                    <a:pt x="1940" y="436"/>
                  </a:lnTo>
                  <a:lnTo>
                    <a:pt x="2351" y="249"/>
                  </a:lnTo>
                  <a:lnTo>
                    <a:pt x="2813" y="124"/>
                  </a:lnTo>
                  <a:lnTo>
                    <a:pt x="3317" y="62"/>
                  </a:lnTo>
                  <a:lnTo>
                    <a:pt x="3863" y="0"/>
                  </a:lnTo>
                  <a:lnTo>
                    <a:pt x="4451" y="62"/>
                  </a:lnTo>
                  <a:lnTo>
                    <a:pt x="5081" y="187"/>
                  </a:lnTo>
                  <a:lnTo>
                    <a:pt x="5761" y="436"/>
                  </a:lnTo>
                  <a:lnTo>
                    <a:pt x="6483" y="747"/>
                  </a:lnTo>
                  <a:lnTo>
                    <a:pt x="7248" y="1245"/>
                  </a:lnTo>
                  <a:lnTo>
                    <a:pt x="8062" y="1805"/>
                  </a:lnTo>
                  <a:lnTo>
                    <a:pt x="8927" y="2490"/>
                  </a:lnTo>
                  <a:lnTo>
                    <a:pt x="9834" y="3299"/>
                  </a:lnTo>
                  <a:lnTo>
                    <a:pt x="10792" y="4295"/>
                  </a:lnTo>
                  <a:lnTo>
                    <a:pt x="11791" y="5416"/>
                  </a:lnTo>
                  <a:lnTo>
                    <a:pt x="12841" y="6723"/>
                  </a:lnTo>
                  <a:lnTo>
                    <a:pt x="13941" y="8279"/>
                  </a:lnTo>
                  <a:lnTo>
                    <a:pt x="15091" y="9960"/>
                  </a:lnTo>
                  <a:lnTo>
                    <a:pt x="16292" y="11827"/>
                  </a:lnTo>
                  <a:lnTo>
                    <a:pt x="17544" y="13944"/>
                  </a:lnTo>
                  <a:lnTo>
                    <a:pt x="18845" y="16247"/>
                  </a:lnTo>
                  <a:lnTo>
                    <a:pt x="20198" y="18799"/>
                  </a:lnTo>
                  <a:lnTo>
                    <a:pt x="21600" y="21600"/>
                  </a:ln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17" name="Shape 17"/>
            <p:cNvSpPr/>
            <p:nvPr/>
          </p:nvSpPr>
          <p:spPr>
            <a:xfrm>
              <a:off x="5404746" y="15639"/>
              <a:ext cx="3312244" cy="652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625" y="20712"/>
                  </a:lnTo>
                  <a:lnTo>
                    <a:pt x="2332" y="18419"/>
                  </a:lnTo>
                  <a:lnTo>
                    <a:pt x="3512" y="16866"/>
                  </a:lnTo>
                  <a:lnTo>
                    <a:pt x="4872" y="15164"/>
                  </a:lnTo>
                  <a:lnTo>
                    <a:pt x="6386" y="13315"/>
                  </a:lnTo>
                  <a:lnTo>
                    <a:pt x="8010" y="11318"/>
                  </a:lnTo>
                  <a:lnTo>
                    <a:pt x="9731" y="9395"/>
                  </a:lnTo>
                  <a:lnTo>
                    <a:pt x="11494" y="7471"/>
                  </a:lnTo>
                  <a:lnTo>
                    <a:pt x="13299" y="5696"/>
                  </a:lnTo>
                  <a:lnTo>
                    <a:pt x="15089" y="3995"/>
                  </a:lnTo>
                  <a:lnTo>
                    <a:pt x="15978" y="3255"/>
                  </a:lnTo>
                  <a:lnTo>
                    <a:pt x="16839" y="2515"/>
                  </a:lnTo>
                  <a:lnTo>
                    <a:pt x="17699" y="1923"/>
                  </a:lnTo>
                  <a:lnTo>
                    <a:pt x="18532" y="1332"/>
                  </a:lnTo>
                  <a:lnTo>
                    <a:pt x="19351" y="888"/>
                  </a:lnTo>
                  <a:lnTo>
                    <a:pt x="20129" y="518"/>
                  </a:lnTo>
                  <a:lnTo>
                    <a:pt x="20878" y="222"/>
                  </a:lnTo>
                  <a:lnTo>
                    <a:pt x="21600" y="0"/>
                  </a:ln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18" name="Shape 18"/>
            <p:cNvSpPr/>
            <p:nvPr/>
          </p:nvSpPr>
          <p:spPr>
            <a:xfrm>
              <a:off x="0" y="0"/>
              <a:ext cx="8723376" cy="133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9" y="9278"/>
                  </a:moveTo>
                  <a:lnTo>
                    <a:pt x="21389" y="9821"/>
                  </a:lnTo>
                  <a:lnTo>
                    <a:pt x="21189" y="10329"/>
                  </a:lnTo>
                  <a:lnTo>
                    <a:pt x="20978" y="10800"/>
                  </a:lnTo>
                  <a:lnTo>
                    <a:pt x="20762" y="11235"/>
                  </a:lnTo>
                  <a:lnTo>
                    <a:pt x="20541" y="11670"/>
                  </a:lnTo>
                  <a:lnTo>
                    <a:pt x="20309" y="12068"/>
                  </a:lnTo>
                  <a:lnTo>
                    <a:pt x="20071" y="12395"/>
                  </a:lnTo>
                  <a:lnTo>
                    <a:pt x="19824" y="12721"/>
                  </a:lnTo>
                  <a:lnTo>
                    <a:pt x="19565" y="13011"/>
                  </a:lnTo>
                  <a:lnTo>
                    <a:pt x="19297" y="13228"/>
                  </a:lnTo>
                  <a:lnTo>
                    <a:pt x="19017" y="13446"/>
                  </a:lnTo>
                  <a:lnTo>
                    <a:pt x="18727" y="13591"/>
                  </a:lnTo>
                  <a:lnTo>
                    <a:pt x="18427" y="13736"/>
                  </a:lnTo>
                  <a:lnTo>
                    <a:pt x="18111" y="13808"/>
                  </a:lnTo>
                  <a:lnTo>
                    <a:pt x="17784" y="13808"/>
                  </a:lnTo>
                  <a:lnTo>
                    <a:pt x="17441" y="13772"/>
                  </a:lnTo>
                  <a:lnTo>
                    <a:pt x="17083" y="13699"/>
                  </a:lnTo>
                  <a:lnTo>
                    <a:pt x="16714" y="13591"/>
                  </a:lnTo>
                  <a:lnTo>
                    <a:pt x="16329" y="13409"/>
                  </a:lnTo>
                  <a:lnTo>
                    <a:pt x="15923" y="13156"/>
                  </a:lnTo>
                  <a:lnTo>
                    <a:pt x="15502" y="12866"/>
                  </a:lnTo>
                  <a:lnTo>
                    <a:pt x="15064" y="12503"/>
                  </a:lnTo>
                  <a:lnTo>
                    <a:pt x="14611" y="12105"/>
                  </a:lnTo>
                  <a:lnTo>
                    <a:pt x="14136" y="11634"/>
                  </a:lnTo>
                  <a:lnTo>
                    <a:pt x="13641" y="11090"/>
                  </a:lnTo>
                  <a:lnTo>
                    <a:pt x="13130" y="10474"/>
                  </a:lnTo>
                  <a:lnTo>
                    <a:pt x="12592" y="9785"/>
                  </a:lnTo>
                  <a:lnTo>
                    <a:pt x="12039" y="9060"/>
                  </a:lnTo>
                  <a:lnTo>
                    <a:pt x="11459" y="8227"/>
                  </a:lnTo>
                  <a:lnTo>
                    <a:pt x="10863" y="7357"/>
                  </a:lnTo>
                  <a:lnTo>
                    <a:pt x="10241" y="6415"/>
                  </a:lnTo>
                  <a:lnTo>
                    <a:pt x="9593" y="5364"/>
                  </a:lnTo>
                  <a:lnTo>
                    <a:pt x="8950" y="4349"/>
                  </a:lnTo>
                  <a:lnTo>
                    <a:pt x="8328" y="3479"/>
                  </a:lnTo>
                  <a:lnTo>
                    <a:pt x="7732" y="2682"/>
                  </a:lnTo>
                  <a:lnTo>
                    <a:pt x="7163" y="2030"/>
                  </a:lnTo>
                  <a:lnTo>
                    <a:pt x="6620" y="1486"/>
                  </a:lnTo>
                  <a:lnTo>
                    <a:pt x="6098" y="1015"/>
                  </a:lnTo>
                  <a:lnTo>
                    <a:pt x="5603" y="652"/>
                  </a:lnTo>
                  <a:lnTo>
                    <a:pt x="5134" y="362"/>
                  </a:lnTo>
                  <a:lnTo>
                    <a:pt x="4681" y="181"/>
                  </a:lnTo>
                  <a:lnTo>
                    <a:pt x="4259" y="36"/>
                  </a:lnTo>
                  <a:lnTo>
                    <a:pt x="3853" y="0"/>
                  </a:lnTo>
                  <a:lnTo>
                    <a:pt x="3473" y="0"/>
                  </a:lnTo>
                  <a:lnTo>
                    <a:pt x="3115" y="72"/>
                  </a:lnTo>
                  <a:lnTo>
                    <a:pt x="2778" y="181"/>
                  </a:lnTo>
                  <a:lnTo>
                    <a:pt x="2461" y="362"/>
                  </a:lnTo>
                  <a:lnTo>
                    <a:pt x="2166" y="544"/>
                  </a:lnTo>
                  <a:lnTo>
                    <a:pt x="1887" y="797"/>
                  </a:lnTo>
                  <a:lnTo>
                    <a:pt x="1634" y="1051"/>
                  </a:lnTo>
                  <a:lnTo>
                    <a:pt x="1397" y="1341"/>
                  </a:lnTo>
                  <a:lnTo>
                    <a:pt x="1186" y="1667"/>
                  </a:lnTo>
                  <a:lnTo>
                    <a:pt x="986" y="1957"/>
                  </a:lnTo>
                  <a:lnTo>
                    <a:pt x="812" y="2283"/>
                  </a:lnTo>
                  <a:lnTo>
                    <a:pt x="654" y="2609"/>
                  </a:lnTo>
                  <a:lnTo>
                    <a:pt x="511" y="2899"/>
                  </a:lnTo>
                  <a:lnTo>
                    <a:pt x="390" y="3189"/>
                  </a:lnTo>
                  <a:lnTo>
                    <a:pt x="285" y="3479"/>
                  </a:lnTo>
                  <a:lnTo>
                    <a:pt x="127" y="3914"/>
                  </a:lnTo>
                  <a:lnTo>
                    <a:pt x="32" y="4240"/>
                  </a:lnTo>
                  <a:lnTo>
                    <a:pt x="0" y="4349"/>
                  </a:lnTo>
                  <a:lnTo>
                    <a:pt x="0" y="21600"/>
                  </a:lnTo>
                  <a:lnTo>
                    <a:pt x="21589" y="21600"/>
                  </a:lnTo>
                  <a:lnTo>
                    <a:pt x="21600" y="21491"/>
                  </a:lnTo>
                  <a:lnTo>
                    <a:pt x="21600" y="9242"/>
                  </a:lnTo>
                  <a:lnTo>
                    <a:pt x="21589" y="9278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</p:grpSp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3380308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Texto do Título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xfrm>
            <a:off x="1371600" y="3556001"/>
            <a:ext cx="6400800" cy="318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FFFFFF"/>
                </a:solidFill>
              </a:defRPr>
            </a:lvl1pPr>
            <a:lvl2pPr marL="0" indent="457200" algn="ctr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FFFFFF"/>
                </a:solidFill>
              </a:defRPr>
            </a:lvl2pPr>
            <a:lvl3pPr marL="0" indent="914400" algn="ctr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FFFFFF"/>
                </a:solidFill>
              </a:defRPr>
            </a:lvl3pPr>
            <a:lvl4pPr marL="0" indent="1371600" algn="ctr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FFFFFF"/>
                </a:solidFill>
              </a:defRPr>
            </a:lvl4pPr>
            <a:lvl5pPr marL="0" indent="1828800" algn="ctr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Nível de Corpo Cinco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‹n.º›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872066" y="2675467"/>
            <a:ext cx="7408334" cy="4182533"/>
          </a:xfrm>
          <a:prstGeom prst="rect">
            <a:avLst/>
          </a:prstGeom>
        </p:spPr>
        <p:txBody>
          <a:bodyPr anchor="t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Cinco</a:t>
            </a:r>
          </a:p>
        </p:txBody>
      </p:sp>
      <p:sp>
        <p:nvSpPr>
          <p:cNvPr id="26" name="Shape 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‹n.º›</a:t>
            </a:fld>
            <a:endParaRPr dirty="0"/>
          </a:p>
        </p:txBody>
      </p:sp>
      <p:sp>
        <p:nvSpPr>
          <p:cNvPr id="27" name="Shape 2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Texto do Título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0" name="Shape 30"/>
          <p:cNvSpPr/>
          <p:nvPr/>
        </p:nvSpPr>
        <p:spPr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52" y="0"/>
                </a:moveTo>
                <a:lnTo>
                  <a:pt x="20642" y="608"/>
                </a:lnTo>
                <a:lnTo>
                  <a:pt x="19716" y="1283"/>
                </a:lnTo>
                <a:lnTo>
                  <a:pt x="18774" y="2025"/>
                </a:lnTo>
                <a:lnTo>
                  <a:pt x="17800" y="2768"/>
                </a:lnTo>
                <a:lnTo>
                  <a:pt x="16811" y="3645"/>
                </a:lnTo>
                <a:lnTo>
                  <a:pt x="15789" y="4523"/>
                </a:lnTo>
                <a:lnTo>
                  <a:pt x="14751" y="5535"/>
                </a:lnTo>
                <a:lnTo>
                  <a:pt x="13682" y="6548"/>
                </a:lnTo>
                <a:lnTo>
                  <a:pt x="11750" y="8505"/>
                </a:lnTo>
                <a:lnTo>
                  <a:pt x="9866" y="10260"/>
                </a:lnTo>
                <a:lnTo>
                  <a:pt x="8062" y="11880"/>
                </a:lnTo>
                <a:lnTo>
                  <a:pt x="6322" y="13432"/>
                </a:lnTo>
                <a:lnTo>
                  <a:pt x="4662" y="14782"/>
                </a:lnTo>
                <a:lnTo>
                  <a:pt x="3049" y="15998"/>
                </a:lnTo>
                <a:lnTo>
                  <a:pt x="1501" y="17145"/>
                </a:lnTo>
                <a:lnTo>
                  <a:pt x="0" y="18158"/>
                </a:lnTo>
                <a:lnTo>
                  <a:pt x="1038" y="18765"/>
                </a:lnTo>
                <a:lnTo>
                  <a:pt x="2027" y="19305"/>
                </a:lnTo>
                <a:lnTo>
                  <a:pt x="2985" y="19778"/>
                </a:lnTo>
                <a:lnTo>
                  <a:pt x="3927" y="20182"/>
                </a:lnTo>
                <a:lnTo>
                  <a:pt x="4837" y="20588"/>
                </a:lnTo>
                <a:lnTo>
                  <a:pt x="5715" y="20858"/>
                </a:lnTo>
                <a:lnTo>
                  <a:pt x="6561" y="21128"/>
                </a:lnTo>
                <a:lnTo>
                  <a:pt x="7392" y="21330"/>
                </a:lnTo>
                <a:lnTo>
                  <a:pt x="8206" y="21465"/>
                </a:lnTo>
                <a:lnTo>
                  <a:pt x="8988" y="21532"/>
                </a:lnTo>
                <a:lnTo>
                  <a:pt x="9738" y="21600"/>
                </a:lnTo>
                <a:lnTo>
                  <a:pt x="10473" y="21600"/>
                </a:lnTo>
                <a:lnTo>
                  <a:pt x="11191" y="21532"/>
                </a:lnTo>
                <a:lnTo>
                  <a:pt x="11894" y="21465"/>
                </a:lnTo>
                <a:lnTo>
                  <a:pt x="12564" y="21330"/>
                </a:lnTo>
                <a:lnTo>
                  <a:pt x="13219" y="21128"/>
                </a:lnTo>
                <a:lnTo>
                  <a:pt x="13841" y="20925"/>
                </a:lnTo>
                <a:lnTo>
                  <a:pt x="14464" y="20655"/>
                </a:lnTo>
                <a:lnTo>
                  <a:pt x="15055" y="20318"/>
                </a:lnTo>
                <a:lnTo>
                  <a:pt x="15645" y="19980"/>
                </a:lnTo>
                <a:lnTo>
                  <a:pt x="16204" y="19575"/>
                </a:lnTo>
                <a:lnTo>
                  <a:pt x="16763" y="19170"/>
                </a:lnTo>
                <a:lnTo>
                  <a:pt x="17290" y="18698"/>
                </a:lnTo>
                <a:lnTo>
                  <a:pt x="17816" y="18225"/>
                </a:lnTo>
                <a:lnTo>
                  <a:pt x="18327" y="17685"/>
                </a:lnTo>
                <a:lnTo>
                  <a:pt x="18822" y="17145"/>
                </a:lnTo>
                <a:lnTo>
                  <a:pt x="19301" y="16538"/>
                </a:lnTo>
                <a:lnTo>
                  <a:pt x="19780" y="15930"/>
                </a:lnTo>
                <a:lnTo>
                  <a:pt x="20690" y="14580"/>
                </a:lnTo>
                <a:lnTo>
                  <a:pt x="21568" y="13162"/>
                </a:lnTo>
                <a:lnTo>
                  <a:pt x="21600" y="13095"/>
                </a:lnTo>
                <a:lnTo>
                  <a:pt x="21600" y="0"/>
                </a:lnTo>
                <a:lnTo>
                  <a:pt x="21552" y="0"/>
                </a:lnTo>
                <a:close/>
              </a:path>
            </a:pathLst>
          </a:custGeom>
          <a:solidFill>
            <a:srgbClr val="C6E7FC">
              <a:alpha val="29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 dirty="0"/>
          </a:p>
        </p:txBody>
      </p:sp>
      <p:sp>
        <p:nvSpPr>
          <p:cNvPr id="31" name="Shape 31"/>
          <p:cNvSpPr/>
          <p:nvPr/>
        </p:nvSpPr>
        <p:spPr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239"/>
                </a:moveTo>
                <a:lnTo>
                  <a:pt x="21128" y="19843"/>
                </a:lnTo>
                <a:lnTo>
                  <a:pt x="20639" y="19446"/>
                </a:lnTo>
                <a:lnTo>
                  <a:pt x="19621" y="18482"/>
                </a:lnTo>
                <a:lnTo>
                  <a:pt x="18544" y="17291"/>
                </a:lnTo>
                <a:lnTo>
                  <a:pt x="17409" y="15987"/>
                </a:lnTo>
                <a:lnTo>
                  <a:pt x="16208" y="14400"/>
                </a:lnTo>
                <a:lnTo>
                  <a:pt x="14941" y="12643"/>
                </a:lnTo>
                <a:lnTo>
                  <a:pt x="13608" y="10602"/>
                </a:lnTo>
                <a:lnTo>
                  <a:pt x="12200" y="8391"/>
                </a:lnTo>
                <a:lnTo>
                  <a:pt x="11645" y="7540"/>
                </a:lnTo>
                <a:lnTo>
                  <a:pt x="11106" y="6690"/>
                </a:lnTo>
                <a:lnTo>
                  <a:pt x="10063" y="5216"/>
                </a:lnTo>
                <a:lnTo>
                  <a:pt x="9558" y="4592"/>
                </a:lnTo>
                <a:lnTo>
                  <a:pt x="9069" y="3969"/>
                </a:lnTo>
                <a:lnTo>
                  <a:pt x="8589" y="3402"/>
                </a:lnTo>
                <a:lnTo>
                  <a:pt x="8117" y="2891"/>
                </a:lnTo>
                <a:lnTo>
                  <a:pt x="7661" y="2438"/>
                </a:lnTo>
                <a:lnTo>
                  <a:pt x="7206" y="2041"/>
                </a:lnTo>
                <a:lnTo>
                  <a:pt x="6344" y="1304"/>
                </a:lnTo>
                <a:lnTo>
                  <a:pt x="5524" y="794"/>
                </a:lnTo>
                <a:lnTo>
                  <a:pt x="4754" y="397"/>
                </a:lnTo>
                <a:lnTo>
                  <a:pt x="4017" y="113"/>
                </a:lnTo>
                <a:lnTo>
                  <a:pt x="3321" y="0"/>
                </a:lnTo>
                <a:lnTo>
                  <a:pt x="2667" y="0"/>
                </a:lnTo>
                <a:lnTo>
                  <a:pt x="2054" y="113"/>
                </a:lnTo>
                <a:lnTo>
                  <a:pt x="1483" y="283"/>
                </a:lnTo>
                <a:lnTo>
                  <a:pt x="952" y="567"/>
                </a:lnTo>
                <a:lnTo>
                  <a:pt x="456" y="907"/>
                </a:lnTo>
                <a:lnTo>
                  <a:pt x="0" y="1361"/>
                </a:lnTo>
                <a:lnTo>
                  <a:pt x="638" y="1871"/>
                </a:lnTo>
                <a:lnTo>
                  <a:pt x="1300" y="2438"/>
                </a:lnTo>
                <a:lnTo>
                  <a:pt x="1988" y="3175"/>
                </a:lnTo>
                <a:lnTo>
                  <a:pt x="2700" y="3969"/>
                </a:lnTo>
                <a:lnTo>
                  <a:pt x="3437" y="4932"/>
                </a:lnTo>
                <a:lnTo>
                  <a:pt x="4199" y="5953"/>
                </a:lnTo>
                <a:lnTo>
                  <a:pt x="4994" y="7087"/>
                </a:lnTo>
                <a:lnTo>
                  <a:pt x="5806" y="8391"/>
                </a:lnTo>
                <a:lnTo>
                  <a:pt x="7272" y="10715"/>
                </a:lnTo>
                <a:lnTo>
                  <a:pt x="8663" y="12756"/>
                </a:lnTo>
                <a:lnTo>
                  <a:pt x="9972" y="14627"/>
                </a:lnTo>
                <a:lnTo>
                  <a:pt x="10610" y="15420"/>
                </a:lnTo>
                <a:lnTo>
                  <a:pt x="11214" y="16214"/>
                </a:lnTo>
                <a:lnTo>
                  <a:pt x="11810" y="16951"/>
                </a:lnTo>
                <a:lnTo>
                  <a:pt x="12390" y="17575"/>
                </a:lnTo>
                <a:lnTo>
                  <a:pt x="12953" y="18198"/>
                </a:lnTo>
                <a:lnTo>
                  <a:pt x="13500" y="18765"/>
                </a:lnTo>
                <a:lnTo>
                  <a:pt x="14030" y="19219"/>
                </a:lnTo>
                <a:lnTo>
                  <a:pt x="14544" y="19672"/>
                </a:lnTo>
                <a:lnTo>
                  <a:pt x="15040" y="20069"/>
                </a:lnTo>
                <a:lnTo>
                  <a:pt x="15529" y="20466"/>
                </a:lnTo>
                <a:lnTo>
                  <a:pt x="16001" y="20750"/>
                </a:lnTo>
                <a:lnTo>
                  <a:pt x="16457" y="20976"/>
                </a:lnTo>
                <a:lnTo>
                  <a:pt x="16896" y="21203"/>
                </a:lnTo>
                <a:lnTo>
                  <a:pt x="17326" y="21373"/>
                </a:lnTo>
                <a:lnTo>
                  <a:pt x="17749" y="21487"/>
                </a:lnTo>
                <a:lnTo>
                  <a:pt x="18155" y="21600"/>
                </a:lnTo>
                <a:lnTo>
                  <a:pt x="18925" y="21600"/>
                </a:lnTo>
                <a:lnTo>
                  <a:pt x="19298" y="21543"/>
                </a:lnTo>
                <a:lnTo>
                  <a:pt x="19654" y="21487"/>
                </a:lnTo>
                <a:lnTo>
                  <a:pt x="20002" y="21373"/>
                </a:lnTo>
                <a:lnTo>
                  <a:pt x="20341" y="21203"/>
                </a:lnTo>
                <a:lnTo>
                  <a:pt x="20672" y="20976"/>
                </a:lnTo>
                <a:lnTo>
                  <a:pt x="20987" y="20750"/>
                </a:lnTo>
                <a:lnTo>
                  <a:pt x="21302" y="20523"/>
                </a:lnTo>
                <a:lnTo>
                  <a:pt x="21600" y="20239"/>
                </a:lnTo>
                <a:close/>
              </a:path>
            </a:pathLst>
          </a:custGeom>
          <a:solidFill>
            <a:srgbClr val="C6E7FC">
              <a:alpha val="4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 dirty="0"/>
          </a:p>
        </p:txBody>
      </p:sp>
      <p:sp>
        <p:nvSpPr>
          <p:cNvPr id="32" name="Shape 32"/>
          <p:cNvSpPr/>
          <p:nvPr/>
        </p:nvSpPr>
        <p:spPr>
          <a:xfrm>
            <a:off x="2828728" y="4087562"/>
            <a:ext cx="5467979" cy="774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79"/>
                </a:moveTo>
                <a:lnTo>
                  <a:pt x="76" y="2054"/>
                </a:lnTo>
                <a:lnTo>
                  <a:pt x="302" y="1743"/>
                </a:lnTo>
                <a:lnTo>
                  <a:pt x="689" y="1307"/>
                </a:lnTo>
                <a:lnTo>
                  <a:pt x="941" y="1058"/>
                </a:lnTo>
                <a:lnTo>
                  <a:pt x="1235" y="809"/>
                </a:lnTo>
                <a:lnTo>
                  <a:pt x="1562" y="622"/>
                </a:lnTo>
                <a:lnTo>
                  <a:pt x="1940" y="436"/>
                </a:lnTo>
                <a:lnTo>
                  <a:pt x="2351" y="249"/>
                </a:lnTo>
                <a:lnTo>
                  <a:pt x="2813" y="124"/>
                </a:lnTo>
                <a:lnTo>
                  <a:pt x="3317" y="62"/>
                </a:lnTo>
                <a:lnTo>
                  <a:pt x="3863" y="0"/>
                </a:lnTo>
                <a:lnTo>
                  <a:pt x="4451" y="62"/>
                </a:lnTo>
                <a:lnTo>
                  <a:pt x="5081" y="187"/>
                </a:lnTo>
                <a:lnTo>
                  <a:pt x="5761" y="436"/>
                </a:lnTo>
                <a:lnTo>
                  <a:pt x="6483" y="747"/>
                </a:lnTo>
                <a:lnTo>
                  <a:pt x="7248" y="1245"/>
                </a:lnTo>
                <a:lnTo>
                  <a:pt x="8062" y="1805"/>
                </a:lnTo>
                <a:lnTo>
                  <a:pt x="8927" y="2490"/>
                </a:lnTo>
                <a:lnTo>
                  <a:pt x="9834" y="3299"/>
                </a:lnTo>
                <a:lnTo>
                  <a:pt x="10792" y="4295"/>
                </a:lnTo>
                <a:lnTo>
                  <a:pt x="11791" y="5416"/>
                </a:lnTo>
                <a:lnTo>
                  <a:pt x="12841" y="6723"/>
                </a:lnTo>
                <a:lnTo>
                  <a:pt x="13941" y="8279"/>
                </a:lnTo>
                <a:lnTo>
                  <a:pt x="15091" y="9960"/>
                </a:lnTo>
                <a:lnTo>
                  <a:pt x="16292" y="11827"/>
                </a:lnTo>
                <a:lnTo>
                  <a:pt x="17544" y="13944"/>
                </a:lnTo>
                <a:lnTo>
                  <a:pt x="18845" y="16247"/>
                </a:lnTo>
                <a:lnTo>
                  <a:pt x="20198" y="18799"/>
                </a:lnTo>
                <a:lnTo>
                  <a:pt x="21600" y="21600"/>
                </a:lnTo>
              </a:path>
            </a:pathLst>
          </a:custGeom>
          <a:ln w="3175">
            <a:solidFill>
              <a:srgbClr val="FFFFFF"/>
            </a:solidFill>
            <a:round/>
          </a:ln>
        </p:spPr>
        <p:txBody>
          <a:bodyPr lIns="0" tIns="0" rIns="0" bIns="0"/>
          <a:lstStyle/>
          <a:p>
            <a:pPr lvl="0"/>
            <a:endParaRPr dirty="0"/>
          </a:p>
        </p:txBody>
      </p:sp>
      <p:sp>
        <p:nvSpPr>
          <p:cNvPr id="33" name="Shape 33"/>
          <p:cNvSpPr/>
          <p:nvPr/>
        </p:nvSpPr>
        <p:spPr>
          <a:xfrm>
            <a:off x="5609489" y="4074173"/>
            <a:ext cx="3308001" cy="651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625" y="20712"/>
                </a:lnTo>
                <a:lnTo>
                  <a:pt x="2332" y="18419"/>
                </a:lnTo>
                <a:lnTo>
                  <a:pt x="3512" y="16866"/>
                </a:lnTo>
                <a:lnTo>
                  <a:pt x="4872" y="15164"/>
                </a:lnTo>
                <a:lnTo>
                  <a:pt x="6386" y="13315"/>
                </a:lnTo>
                <a:lnTo>
                  <a:pt x="8010" y="11318"/>
                </a:lnTo>
                <a:lnTo>
                  <a:pt x="9731" y="9395"/>
                </a:lnTo>
                <a:lnTo>
                  <a:pt x="11494" y="7471"/>
                </a:lnTo>
                <a:lnTo>
                  <a:pt x="13299" y="5696"/>
                </a:lnTo>
                <a:lnTo>
                  <a:pt x="15089" y="3995"/>
                </a:lnTo>
                <a:lnTo>
                  <a:pt x="15978" y="3255"/>
                </a:lnTo>
                <a:lnTo>
                  <a:pt x="16839" y="2515"/>
                </a:lnTo>
                <a:lnTo>
                  <a:pt x="17699" y="1923"/>
                </a:lnTo>
                <a:lnTo>
                  <a:pt x="18532" y="1332"/>
                </a:lnTo>
                <a:lnTo>
                  <a:pt x="19351" y="888"/>
                </a:lnTo>
                <a:lnTo>
                  <a:pt x="20129" y="518"/>
                </a:lnTo>
                <a:lnTo>
                  <a:pt x="20878" y="222"/>
                </a:lnTo>
                <a:lnTo>
                  <a:pt x="21600" y="0"/>
                </a:lnTo>
              </a:path>
            </a:pathLst>
          </a:custGeom>
          <a:ln w="3175">
            <a:solidFill>
              <a:srgbClr val="FFFFFF"/>
            </a:solidFill>
            <a:round/>
          </a:ln>
        </p:spPr>
        <p:txBody>
          <a:bodyPr lIns="0" tIns="0" rIns="0" bIns="0"/>
          <a:lstStyle/>
          <a:p>
            <a:pPr lvl="0"/>
            <a:endParaRPr dirty="0"/>
          </a:p>
        </p:txBody>
      </p:sp>
      <p:sp>
        <p:nvSpPr>
          <p:cNvPr id="34" name="Shape 34"/>
          <p:cNvSpPr/>
          <p:nvPr/>
        </p:nvSpPr>
        <p:spPr>
          <a:xfrm>
            <a:off x="211664" y="4058555"/>
            <a:ext cx="8723377" cy="1329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9" y="9278"/>
                </a:moveTo>
                <a:lnTo>
                  <a:pt x="21389" y="9821"/>
                </a:lnTo>
                <a:lnTo>
                  <a:pt x="21189" y="10329"/>
                </a:lnTo>
                <a:lnTo>
                  <a:pt x="20978" y="10800"/>
                </a:lnTo>
                <a:lnTo>
                  <a:pt x="20762" y="11235"/>
                </a:lnTo>
                <a:lnTo>
                  <a:pt x="20541" y="11670"/>
                </a:lnTo>
                <a:lnTo>
                  <a:pt x="20309" y="12068"/>
                </a:lnTo>
                <a:lnTo>
                  <a:pt x="20071" y="12395"/>
                </a:lnTo>
                <a:lnTo>
                  <a:pt x="19824" y="12721"/>
                </a:lnTo>
                <a:lnTo>
                  <a:pt x="19565" y="13011"/>
                </a:lnTo>
                <a:lnTo>
                  <a:pt x="19297" y="13228"/>
                </a:lnTo>
                <a:lnTo>
                  <a:pt x="19017" y="13446"/>
                </a:lnTo>
                <a:lnTo>
                  <a:pt x="18727" y="13591"/>
                </a:lnTo>
                <a:lnTo>
                  <a:pt x="18427" y="13736"/>
                </a:lnTo>
                <a:lnTo>
                  <a:pt x="18111" y="13808"/>
                </a:lnTo>
                <a:lnTo>
                  <a:pt x="17784" y="13808"/>
                </a:lnTo>
                <a:lnTo>
                  <a:pt x="17441" y="13772"/>
                </a:lnTo>
                <a:lnTo>
                  <a:pt x="17083" y="13699"/>
                </a:lnTo>
                <a:lnTo>
                  <a:pt x="16714" y="13591"/>
                </a:lnTo>
                <a:lnTo>
                  <a:pt x="16329" y="13409"/>
                </a:lnTo>
                <a:lnTo>
                  <a:pt x="15923" y="13156"/>
                </a:lnTo>
                <a:lnTo>
                  <a:pt x="15502" y="12866"/>
                </a:lnTo>
                <a:lnTo>
                  <a:pt x="15064" y="12503"/>
                </a:lnTo>
                <a:lnTo>
                  <a:pt x="14611" y="12105"/>
                </a:lnTo>
                <a:lnTo>
                  <a:pt x="14136" y="11634"/>
                </a:lnTo>
                <a:lnTo>
                  <a:pt x="13641" y="11090"/>
                </a:lnTo>
                <a:lnTo>
                  <a:pt x="13130" y="10474"/>
                </a:lnTo>
                <a:lnTo>
                  <a:pt x="12592" y="9785"/>
                </a:lnTo>
                <a:lnTo>
                  <a:pt x="12039" y="9060"/>
                </a:lnTo>
                <a:lnTo>
                  <a:pt x="11459" y="8227"/>
                </a:lnTo>
                <a:lnTo>
                  <a:pt x="10863" y="7357"/>
                </a:lnTo>
                <a:lnTo>
                  <a:pt x="10241" y="6415"/>
                </a:lnTo>
                <a:lnTo>
                  <a:pt x="9593" y="5364"/>
                </a:lnTo>
                <a:lnTo>
                  <a:pt x="8950" y="4349"/>
                </a:lnTo>
                <a:lnTo>
                  <a:pt x="8328" y="3479"/>
                </a:lnTo>
                <a:lnTo>
                  <a:pt x="7732" y="2682"/>
                </a:lnTo>
                <a:lnTo>
                  <a:pt x="7163" y="2030"/>
                </a:lnTo>
                <a:lnTo>
                  <a:pt x="6620" y="1486"/>
                </a:lnTo>
                <a:lnTo>
                  <a:pt x="6098" y="1015"/>
                </a:lnTo>
                <a:lnTo>
                  <a:pt x="5603" y="652"/>
                </a:lnTo>
                <a:lnTo>
                  <a:pt x="5134" y="362"/>
                </a:lnTo>
                <a:lnTo>
                  <a:pt x="4681" y="181"/>
                </a:lnTo>
                <a:lnTo>
                  <a:pt x="4259" y="36"/>
                </a:lnTo>
                <a:lnTo>
                  <a:pt x="3853" y="0"/>
                </a:lnTo>
                <a:lnTo>
                  <a:pt x="3473" y="0"/>
                </a:lnTo>
                <a:lnTo>
                  <a:pt x="3115" y="72"/>
                </a:lnTo>
                <a:lnTo>
                  <a:pt x="2778" y="181"/>
                </a:lnTo>
                <a:lnTo>
                  <a:pt x="2461" y="362"/>
                </a:lnTo>
                <a:lnTo>
                  <a:pt x="2166" y="544"/>
                </a:lnTo>
                <a:lnTo>
                  <a:pt x="1887" y="797"/>
                </a:lnTo>
                <a:lnTo>
                  <a:pt x="1634" y="1051"/>
                </a:lnTo>
                <a:lnTo>
                  <a:pt x="1397" y="1341"/>
                </a:lnTo>
                <a:lnTo>
                  <a:pt x="1186" y="1667"/>
                </a:lnTo>
                <a:lnTo>
                  <a:pt x="986" y="1957"/>
                </a:lnTo>
                <a:lnTo>
                  <a:pt x="812" y="2283"/>
                </a:lnTo>
                <a:lnTo>
                  <a:pt x="654" y="2609"/>
                </a:lnTo>
                <a:lnTo>
                  <a:pt x="511" y="2899"/>
                </a:lnTo>
                <a:lnTo>
                  <a:pt x="390" y="3189"/>
                </a:lnTo>
                <a:lnTo>
                  <a:pt x="285" y="3479"/>
                </a:lnTo>
                <a:lnTo>
                  <a:pt x="127" y="3914"/>
                </a:lnTo>
                <a:lnTo>
                  <a:pt x="32" y="4240"/>
                </a:lnTo>
                <a:lnTo>
                  <a:pt x="0" y="4349"/>
                </a:lnTo>
                <a:lnTo>
                  <a:pt x="0" y="21600"/>
                </a:lnTo>
                <a:lnTo>
                  <a:pt x="21589" y="21600"/>
                </a:lnTo>
                <a:lnTo>
                  <a:pt x="21600" y="21491"/>
                </a:lnTo>
                <a:lnTo>
                  <a:pt x="21600" y="9242"/>
                </a:lnTo>
                <a:lnTo>
                  <a:pt x="21589" y="9278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 dirty="0"/>
          </a:p>
        </p:txBody>
      </p:sp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690031" y="2463560"/>
            <a:ext cx="7772401" cy="3238500"/>
          </a:xfrm>
          <a:prstGeom prst="rect">
            <a:avLst/>
          </a:prstGeom>
        </p:spPr>
        <p:txBody>
          <a:bodyPr anchor="t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Texto do Título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367365" y="0"/>
            <a:ext cx="6417734" cy="2377249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FFFFFF"/>
                </a:solidFill>
              </a:defRPr>
            </a:lvl1pPr>
            <a:lvl2pPr marL="0" indent="457200" algn="ctr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FFFFFF"/>
                </a:solidFill>
              </a:defRPr>
            </a:lvl2pPr>
            <a:lvl3pPr marL="0" indent="914400" algn="ctr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FFFFFF"/>
                </a:solidFill>
              </a:defRPr>
            </a:lvl3pPr>
            <a:lvl4pPr marL="0" indent="1371600" algn="ctr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FFFFFF"/>
                </a:solidFill>
              </a:defRPr>
            </a:lvl4pPr>
            <a:lvl5pPr marL="0" indent="1828800" algn="ctr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Nível de Corpo Cinco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‹n.º›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457200" y="30709"/>
            <a:ext cx="8229600" cy="186796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Texto do Título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676656" y="1898674"/>
            <a:ext cx="3822192" cy="2198642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</a:lvl1pPr>
            <a:lvl2pPr marL="0" indent="457200" algn="ctr">
              <a:buClrTx/>
              <a:buSzTx/>
              <a:buFontTx/>
              <a:buNone/>
            </a:lvl2pPr>
            <a:lvl3pPr marL="0" indent="914400" algn="ctr">
              <a:buClrTx/>
              <a:buSzTx/>
              <a:buFontTx/>
              <a:buNone/>
            </a:lvl3pPr>
            <a:lvl4pPr marL="0" indent="1371600" algn="ctr">
              <a:buClrTx/>
              <a:buSzTx/>
              <a:buFontTx/>
              <a:buNone/>
            </a:lvl4pPr>
            <a:lvl5pPr marL="0" indent="1828800" algn="ctr">
              <a:buClrTx/>
              <a:buSzTx/>
              <a:buFont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Cinco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‹n.º›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457200" y="329183"/>
            <a:ext cx="8229600" cy="1271017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Texto do Título</a:t>
            </a:r>
          </a:p>
        </p:txBody>
      </p:sp>
      <p:sp>
        <p:nvSpPr>
          <p:cNvPr id="48" name="Shape 4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‹n.º›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3D3FE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0" name="Shape 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‹n.º›</a:t>
            </a:fld>
            <a:endParaRPr dirty="0"/>
          </a:p>
        </p:txBody>
      </p:sp>
      <p:sp>
        <p:nvSpPr>
          <p:cNvPr id="61" name="Shape 61"/>
          <p:cNvSpPr>
            <a:spLocks noGrp="1"/>
          </p:cNvSpPr>
          <p:nvPr>
            <p:ph type="body" idx="1"/>
          </p:nvPr>
        </p:nvSpPr>
        <p:spPr>
          <a:xfrm>
            <a:off x="914400" y="3581400"/>
            <a:ext cx="3352800" cy="32766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600"/>
              </a:spcBef>
              <a:buClrTx/>
              <a:buSzTx/>
              <a:buFontTx/>
              <a:buNone/>
              <a:defRPr sz="1800"/>
            </a:lvl1pPr>
            <a:lvl2pPr marL="0" indent="457200">
              <a:spcBef>
                <a:spcPts val="600"/>
              </a:spcBef>
              <a:buClrTx/>
              <a:buSzTx/>
              <a:buFontTx/>
              <a:buNone/>
              <a:defRPr sz="1800"/>
            </a:lvl2pPr>
            <a:lvl3pPr marL="0" indent="914400">
              <a:spcBef>
                <a:spcPts val="600"/>
              </a:spcBef>
              <a:buClrTx/>
              <a:buSzTx/>
              <a:buFontTx/>
              <a:buNone/>
              <a:defRPr sz="1800"/>
            </a:lvl3pPr>
            <a:lvl4pPr marL="0" indent="1371600">
              <a:spcBef>
                <a:spcPts val="600"/>
              </a:spcBef>
              <a:buClrTx/>
              <a:buSzTx/>
              <a:buFontTx/>
              <a:buNone/>
              <a:defRPr sz="1800"/>
            </a:lvl4pPr>
            <a:lvl5pPr marL="0" indent="1828800">
              <a:spcBef>
                <a:spcPts val="600"/>
              </a:spcBef>
              <a:buClrTx/>
              <a:buSzTx/>
              <a:buFontTx/>
              <a:buNone/>
              <a:defRPr sz="1800"/>
            </a:lvl5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73E87"/>
                </a:solidFill>
              </a:rPr>
              <a:t>Nível de Corpo Um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73E87"/>
                </a:solidFill>
              </a:rPr>
              <a:t>Nível de Corpo Dois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73E87"/>
                </a:solidFill>
              </a:rPr>
              <a:t>Nível de Corpo Três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73E87"/>
                </a:solidFill>
              </a:rPr>
              <a:t>Nível de Corpo Quatro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73E87"/>
                </a:solidFill>
              </a:rPr>
              <a:t>Nível de Corpo Cinco</a:t>
            </a:r>
          </a:p>
        </p:txBody>
      </p:sp>
      <p:grpSp>
        <p:nvGrpSpPr>
          <p:cNvPr id="67" name="Group 67"/>
          <p:cNvGrpSpPr/>
          <p:nvPr/>
        </p:nvGrpSpPr>
        <p:grpSpPr>
          <a:xfrm>
            <a:off x="211664" y="714190"/>
            <a:ext cx="8723377" cy="1331581"/>
            <a:chOff x="0" y="0"/>
            <a:chExt cx="8723376" cy="1331580"/>
          </a:xfrm>
        </p:grpSpPr>
        <p:sp>
          <p:nvSpPr>
            <p:cNvPr id="62" name="Shape 62"/>
            <p:cNvSpPr/>
            <p:nvPr/>
          </p:nvSpPr>
          <p:spPr>
            <a:xfrm>
              <a:off x="5843256" y="145222"/>
              <a:ext cx="2880119" cy="714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2" y="0"/>
                  </a:moveTo>
                  <a:lnTo>
                    <a:pt x="20642" y="608"/>
                  </a:lnTo>
                  <a:lnTo>
                    <a:pt x="19716" y="1283"/>
                  </a:lnTo>
                  <a:lnTo>
                    <a:pt x="18774" y="2025"/>
                  </a:lnTo>
                  <a:lnTo>
                    <a:pt x="17800" y="2768"/>
                  </a:lnTo>
                  <a:lnTo>
                    <a:pt x="16811" y="3645"/>
                  </a:lnTo>
                  <a:lnTo>
                    <a:pt x="15789" y="4522"/>
                  </a:lnTo>
                  <a:lnTo>
                    <a:pt x="14751" y="5535"/>
                  </a:lnTo>
                  <a:lnTo>
                    <a:pt x="13682" y="6548"/>
                  </a:lnTo>
                  <a:lnTo>
                    <a:pt x="11750" y="8505"/>
                  </a:lnTo>
                  <a:lnTo>
                    <a:pt x="9866" y="10260"/>
                  </a:lnTo>
                  <a:lnTo>
                    <a:pt x="8062" y="11880"/>
                  </a:lnTo>
                  <a:lnTo>
                    <a:pt x="6322" y="13433"/>
                  </a:lnTo>
                  <a:lnTo>
                    <a:pt x="4662" y="14783"/>
                  </a:lnTo>
                  <a:lnTo>
                    <a:pt x="3049" y="15998"/>
                  </a:lnTo>
                  <a:lnTo>
                    <a:pt x="1501" y="17145"/>
                  </a:lnTo>
                  <a:lnTo>
                    <a:pt x="0" y="18158"/>
                  </a:lnTo>
                  <a:lnTo>
                    <a:pt x="1038" y="18765"/>
                  </a:lnTo>
                  <a:lnTo>
                    <a:pt x="2027" y="19305"/>
                  </a:lnTo>
                  <a:lnTo>
                    <a:pt x="2985" y="19778"/>
                  </a:lnTo>
                  <a:lnTo>
                    <a:pt x="3927" y="20182"/>
                  </a:lnTo>
                  <a:lnTo>
                    <a:pt x="4837" y="20588"/>
                  </a:lnTo>
                  <a:lnTo>
                    <a:pt x="5715" y="20858"/>
                  </a:lnTo>
                  <a:lnTo>
                    <a:pt x="6561" y="21128"/>
                  </a:lnTo>
                  <a:lnTo>
                    <a:pt x="7392" y="21330"/>
                  </a:lnTo>
                  <a:lnTo>
                    <a:pt x="8206" y="21465"/>
                  </a:lnTo>
                  <a:lnTo>
                    <a:pt x="8988" y="21532"/>
                  </a:lnTo>
                  <a:lnTo>
                    <a:pt x="9738" y="21600"/>
                  </a:lnTo>
                  <a:lnTo>
                    <a:pt x="10473" y="21600"/>
                  </a:lnTo>
                  <a:lnTo>
                    <a:pt x="11191" y="21532"/>
                  </a:lnTo>
                  <a:lnTo>
                    <a:pt x="11894" y="21465"/>
                  </a:lnTo>
                  <a:lnTo>
                    <a:pt x="12564" y="21330"/>
                  </a:lnTo>
                  <a:lnTo>
                    <a:pt x="13219" y="21128"/>
                  </a:lnTo>
                  <a:lnTo>
                    <a:pt x="13841" y="20925"/>
                  </a:lnTo>
                  <a:lnTo>
                    <a:pt x="14464" y="20655"/>
                  </a:lnTo>
                  <a:lnTo>
                    <a:pt x="15055" y="20318"/>
                  </a:lnTo>
                  <a:lnTo>
                    <a:pt x="15645" y="19980"/>
                  </a:lnTo>
                  <a:lnTo>
                    <a:pt x="16204" y="19575"/>
                  </a:lnTo>
                  <a:lnTo>
                    <a:pt x="16763" y="19170"/>
                  </a:lnTo>
                  <a:lnTo>
                    <a:pt x="17290" y="18697"/>
                  </a:lnTo>
                  <a:lnTo>
                    <a:pt x="17816" y="18225"/>
                  </a:lnTo>
                  <a:lnTo>
                    <a:pt x="18327" y="17685"/>
                  </a:lnTo>
                  <a:lnTo>
                    <a:pt x="18822" y="17145"/>
                  </a:lnTo>
                  <a:lnTo>
                    <a:pt x="19301" y="16538"/>
                  </a:lnTo>
                  <a:lnTo>
                    <a:pt x="19780" y="15930"/>
                  </a:lnTo>
                  <a:lnTo>
                    <a:pt x="20690" y="14580"/>
                  </a:lnTo>
                  <a:lnTo>
                    <a:pt x="21568" y="13162"/>
                  </a:lnTo>
                  <a:lnTo>
                    <a:pt x="21600" y="13095"/>
                  </a:lnTo>
                  <a:lnTo>
                    <a:pt x="21600" y="0"/>
                  </a:lnTo>
                  <a:lnTo>
                    <a:pt x="21552" y="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63" name="Shape 63"/>
            <p:cNvSpPr/>
            <p:nvPr/>
          </p:nvSpPr>
          <p:spPr>
            <a:xfrm>
              <a:off x="2410742" y="16755"/>
              <a:ext cx="5551628" cy="851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239"/>
                  </a:moveTo>
                  <a:lnTo>
                    <a:pt x="21128" y="19843"/>
                  </a:lnTo>
                  <a:lnTo>
                    <a:pt x="20639" y="19446"/>
                  </a:lnTo>
                  <a:lnTo>
                    <a:pt x="19621" y="18482"/>
                  </a:lnTo>
                  <a:lnTo>
                    <a:pt x="18544" y="17291"/>
                  </a:lnTo>
                  <a:lnTo>
                    <a:pt x="17409" y="15987"/>
                  </a:lnTo>
                  <a:lnTo>
                    <a:pt x="16208" y="14400"/>
                  </a:lnTo>
                  <a:lnTo>
                    <a:pt x="14941" y="12643"/>
                  </a:lnTo>
                  <a:lnTo>
                    <a:pt x="13608" y="10602"/>
                  </a:lnTo>
                  <a:lnTo>
                    <a:pt x="12200" y="8391"/>
                  </a:lnTo>
                  <a:lnTo>
                    <a:pt x="11645" y="7540"/>
                  </a:lnTo>
                  <a:lnTo>
                    <a:pt x="11106" y="6690"/>
                  </a:lnTo>
                  <a:lnTo>
                    <a:pt x="10585" y="5953"/>
                  </a:lnTo>
                  <a:lnTo>
                    <a:pt x="10063" y="5216"/>
                  </a:lnTo>
                  <a:lnTo>
                    <a:pt x="9558" y="4592"/>
                  </a:lnTo>
                  <a:lnTo>
                    <a:pt x="9069" y="3969"/>
                  </a:lnTo>
                  <a:lnTo>
                    <a:pt x="8589" y="3402"/>
                  </a:lnTo>
                  <a:lnTo>
                    <a:pt x="8117" y="2891"/>
                  </a:lnTo>
                  <a:lnTo>
                    <a:pt x="7661" y="2438"/>
                  </a:lnTo>
                  <a:lnTo>
                    <a:pt x="7206" y="2041"/>
                  </a:lnTo>
                  <a:lnTo>
                    <a:pt x="6344" y="1304"/>
                  </a:lnTo>
                  <a:lnTo>
                    <a:pt x="5524" y="794"/>
                  </a:lnTo>
                  <a:lnTo>
                    <a:pt x="4754" y="397"/>
                  </a:lnTo>
                  <a:lnTo>
                    <a:pt x="4017" y="113"/>
                  </a:lnTo>
                  <a:lnTo>
                    <a:pt x="3321" y="0"/>
                  </a:lnTo>
                  <a:lnTo>
                    <a:pt x="2667" y="0"/>
                  </a:lnTo>
                  <a:lnTo>
                    <a:pt x="2054" y="113"/>
                  </a:lnTo>
                  <a:lnTo>
                    <a:pt x="1483" y="283"/>
                  </a:lnTo>
                  <a:lnTo>
                    <a:pt x="952" y="567"/>
                  </a:lnTo>
                  <a:lnTo>
                    <a:pt x="456" y="907"/>
                  </a:lnTo>
                  <a:lnTo>
                    <a:pt x="0" y="1361"/>
                  </a:lnTo>
                  <a:lnTo>
                    <a:pt x="638" y="1871"/>
                  </a:lnTo>
                  <a:lnTo>
                    <a:pt x="1300" y="2438"/>
                  </a:lnTo>
                  <a:lnTo>
                    <a:pt x="1988" y="3175"/>
                  </a:lnTo>
                  <a:lnTo>
                    <a:pt x="2700" y="3969"/>
                  </a:lnTo>
                  <a:lnTo>
                    <a:pt x="3437" y="4932"/>
                  </a:lnTo>
                  <a:lnTo>
                    <a:pt x="4199" y="5953"/>
                  </a:lnTo>
                  <a:lnTo>
                    <a:pt x="4994" y="7087"/>
                  </a:lnTo>
                  <a:lnTo>
                    <a:pt x="5806" y="8391"/>
                  </a:lnTo>
                  <a:lnTo>
                    <a:pt x="7272" y="10715"/>
                  </a:lnTo>
                  <a:lnTo>
                    <a:pt x="8663" y="12756"/>
                  </a:lnTo>
                  <a:lnTo>
                    <a:pt x="9972" y="14627"/>
                  </a:lnTo>
                  <a:lnTo>
                    <a:pt x="10610" y="15420"/>
                  </a:lnTo>
                  <a:lnTo>
                    <a:pt x="11214" y="16214"/>
                  </a:lnTo>
                  <a:lnTo>
                    <a:pt x="11810" y="16951"/>
                  </a:lnTo>
                  <a:lnTo>
                    <a:pt x="12390" y="17575"/>
                  </a:lnTo>
                  <a:lnTo>
                    <a:pt x="12953" y="18198"/>
                  </a:lnTo>
                  <a:lnTo>
                    <a:pt x="13500" y="18765"/>
                  </a:lnTo>
                  <a:lnTo>
                    <a:pt x="14030" y="19219"/>
                  </a:lnTo>
                  <a:lnTo>
                    <a:pt x="14544" y="19672"/>
                  </a:lnTo>
                  <a:lnTo>
                    <a:pt x="15040" y="20069"/>
                  </a:lnTo>
                  <a:lnTo>
                    <a:pt x="15529" y="20466"/>
                  </a:lnTo>
                  <a:lnTo>
                    <a:pt x="16001" y="20750"/>
                  </a:lnTo>
                  <a:lnTo>
                    <a:pt x="16457" y="20976"/>
                  </a:lnTo>
                  <a:lnTo>
                    <a:pt x="16896" y="21203"/>
                  </a:lnTo>
                  <a:lnTo>
                    <a:pt x="17326" y="21373"/>
                  </a:lnTo>
                  <a:lnTo>
                    <a:pt x="17749" y="21487"/>
                  </a:lnTo>
                  <a:lnTo>
                    <a:pt x="18155" y="21600"/>
                  </a:lnTo>
                  <a:lnTo>
                    <a:pt x="18925" y="21600"/>
                  </a:lnTo>
                  <a:lnTo>
                    <a:pt x="19298" y="21543"/>
                  </a:lnTo>
                  <a:lnTo>
                    <a:pt x="19654" y="21487"/>
                  </a:lnTo>
                  <a:lnTo>
                    <a:pt x="20002" y="21373"/>
                  </a:lnTo>
                  <a:lnTo>
                    <a:pt x="20341" y="21203"/>
                  </a:lnTo>
                  <a:lnTo>
                    <a:pt x="20672" y="20976"/>
                  </a:lnTo>
                  <a:lnTo>
                    <a:pt x="20987" y="20750"/>
                  </a:lnTo>
                  <a:lnTo>
                    <a:pt x="21302" y="20523"/>
                  </a:lnTo>
                  <a:lnTo>
                    <a:pt x="21600" y="20239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64" name="Shape 64"/>
            <p:cNvSpPr/>
            <p:nvPr/>
          </p:nvSpPr>
          <p:spPr>
            <a:xfrm>
              <a:off x="2620418" y="29044"/>
              <a:ext cx="5474994" cy="775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79"/>
                  </a:moveTo>
                  <a:lnTo>
                    <a:pt x="76" y="2054"/>
                  </a:lnTo>
                  <a:lnTo>
                    <a:pt x="302" y="1743"/>
                  </a:lnTo>
                  <a:lnTo>
                    <a:pt x="689" y="1307"/>
                  </a:lnTo>
                  <a:lnTo>
                    <a:pt x="941" y="1058"/>
                  </a:lnTo>
                  <a:lnTo>
                    <a:pt x="1235" y="809"/>
                  </a:lnTo>
                  <a:lnTo>
                    <a:pt x="1562" y="622"/>
                  </a:lnTo>
                  <a:lnTo>
                    <a:pt x="1940" y="436"/>
                  </a:lnTo>
                  <a:lnTo>
                    <a:pt x="2351" y="249"/>
                  </a:lnTo>
                  <a:lnTo>
                    <a:pt x="2813" y="124"/>
                  </a:lnTo>
                  <a:lnTo>
                    <a:pt x="3317" y="62"/>
                  </a:lnTo>
                  <a:lnTo>
                    <a:pt x="3863" y="0"/>
                  </a:lnTo>
                  <a:lnTo>
                    <a:pt x="4451" y="62"/>
                  </a:lnTo>
                  <a:lnTo>
                    <a:pt x="5081" y="187"/>
                  </a:lnTo>
                  <a:lnTo>
                    <a:pt x="5761" y="436"/>
                  </a:lnTo>
                  <a:lnTo>
                    <a:pt x="6483" y="747"/>
                  </a:lnTo>
                  <a:lnTo>
                    <a:pt x="7248" y="1245"/>
                  </a:lnTo>
                  <a:lnTo>
                    <a:pt x="8062" y="1805"/>
                  </a:lnTo>
                  <a:lnTo>
                    <a:pt x="8927" y="2490"/>
                  </a:lnTo>
                  <a:lnTo>
                    <a:pt x="9834" y="3299"/>
                  </a:lnTo>
                  <a:lnTo>
                    <a:pt x="10792" y="4295"/>
                  </a:lnTo>
                  <a:lnTo>
                    <a:pt x="11791" y="5416"/>
                  </a:lnTo>
                  <a:lnTo>
                    <a:pt x="12841" y="6723"/>
                  </a:lnTo>
                  <a:lnTo>
                    <a:pt x="13941" y="8279"/>
                  </a:lnTo>
                  <a:lnTo>
                    <a:pt x="15091" y="9960"/>
                  </a:lnTo>
                  <a:lnTo>
                    <a:pt x="16292" y="11827"/>
                  </a:lnTo>
                  <a:lnTo>
                    <a:pt x="17544" y="13944"/>
                  </a:lnTo>
                  <a:lnTo>
                    <a:pt x="18845" y="16247"/>
                  </a:lnTo>
                  <a:lnTo>
                    <a:pt x="20198" y="18799"/>
                  </a:lnTo>
                  <a:lnTo>
                    <a:pt x="21600" y="21600"/>
                  </a:ln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65" name="Shape 65"/>
            <p:cNvSpPr/>
            <p:nvPr/>
          </p:nvSpPr>
          <p:spPr>
            <a:xfrm>
              <a:off x="5404746" y="15639"/>
              <a:ext cx="3312244" cy="652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625" y="20712"/>
                  </a:lnTo>
                  <a:lnTo>
                    <a:pt x="2332" y="18419"/>
                  </a:lnTo>
                  <a:lnTo>
                    <a:pt x="3512" y="16866"/>
                  </a:lnTo>
                  <a:lnTo>
                    <a:pt x="4872" y="15164"/>
                  </a:lnTo>
                  <a:lnTo>
                    <a:pt x="6386" y="13315"/>
                  </a:lnTo>
                  <a:lnTo>
                    <a:pt x="8010" y="11318"/>
                  </a:lnTo>
                  <a:lnTo>
                    <a:pt x="9731" y="9395"/>
                  </a:lnTo>
                  <a:lnTo>
                    <a:pt x="11494" y="7471"/>
                  </a:lnTo>
                  <a:lnTo>
                    <a:pt x="13299" y="5696"/>
                  </a:lnTo>
                  <a:lnTo>
                    <a:pt x="15089" y="3995"/>
                  </a:lnTo>
                  <a:lnTo>
                    <a:pt x="15978" y="3255"/>
                  </a:lnTo>
                  <a:lnTo>
                    <a:pt x="16839" y="2515"/>
                  </a:lnTo>
                  <a:lnTo>
                    <a:pt x="17699" y="1923"/>
                  </a:lnTo>
                  <a:lnTo>
                    <a:pt x="18532" y="1332"/>
                  </a:lnTo>
                  <a:lnTo>
                    <a:pt x="19351" y="888"/>
                  </a:lnTo>
                  <a:lnTo>
                    <a:pt x="20129" y="518"/>
                  </a:lnTo>
                  <a:lnTo>
                    <a:pt x="20878" y="222"/>
                  </a:lnTo>
                  <a:lnTo>
                    <a:pt x="21600" y="0"/>
                  </a:ln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66" name="Shape 66"/>
            <p:cNvSpPr/>
            <p:nvPr/>
          </p:nvSpPr>
          <p:spPr>
            <a:xfrm>
              <a:off x="0" y="-1"/>
              <a:ext cx="8723376" cy="1331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9" y="9278"/>
                  </a:moveTo>
                  <a:lnTo>
                    <a:pt x="21389" y="9821"/>
                  </a:lnTo>
                  <a:lnTo>
                    <a:pt x="21189" y="10329"/>
                  </a:lnTo>
                  <a:lnTo>
                    <a:pt x="20978" y="10800"/>
                  </a:lnTo>
                  <a:lnTo>
                    <a:pt x="20762" y="11235"/>
                  </a:lnTo>
                  <a:lnTo>
                    <a:pt x="20541" y="11670"/>
                  </a:lnTo>
                  <a:lnTo>
                    <a:pt x="20309" y="12068"/>
                  </a:lnTo>
                  <a:lnTo>
                    <a:pt x="20071" y="12395"/>
                  </a:lnTo>
                  <a:lnTo>
                    <a:pt x="19824" y="12721"/>
                  </a:lnTo>
                  <a:lnTo>
                    <a:pt x="19565" y="13011"/>
                  </a:lnTo>
                  <a:lnTo>
                    <a:pt x="19297" y="13228"/>
                  </a:lnTo>
                  <a:lnTo>
                    <a:pt x="19017" y="13446"/>
                  </a:lnTo>
                  <a:lnTo>
                    <a:pt x="18727" y="13591"/>
                  </a:lnTo>
                  <a:lnTo>
                    <a:pt x="18427" y="13736"/>
                  </a:lnTo>
                  <a:lnTo>
                    <a:pt x="18111" y="13808"/>
                  </a:lnTo>
                  <a:lnTo>
                    <a:pt x="17784" y="13808"/>
                  </a:lnTo>
                  <a:lnTo>
                    <a:pt x="17441" y="13772"/>
                  </a:lnTo>
                  <a:lnTo>
                    <a:pt x="17083" y="13699"/>
                  </a:lnTo>
                  <a:lnTo>
                    <a:pt x="16714" y="13591"/>
                  </a:lnTo>
                  <a:lnTo>
                    <a:pt x="16329" y="13409"/>
                  </a:lnTo>
                  <a:lnTo>
                    <a:pt x="15923" y="13156"/>
                  </a:lnTo>
                  <a:lnTo>
                    <a:pt x="15502" y="12866"/>
                  </a:lnTo>
                  <a:lnTo>
                    <a:pt x="15064" y="12503"/>
                  </a:lnTo>
                  <a:lnTo>
                    <a:pt x="14611" y="12105"/>
                  </a:lnTo>
                  <a:lnTo>
                    <a:pt x="14136" y="11634"/>
                  </a:lnTo>
                  <a:lnTo>
                    <a:pt x="13641" y="11090"/>
                  </a:lnTo>
                  <a:lnTo>
                    <a:pt x="13130" y="10474"/>
                  </a:lnTo>
                  <a:lnTo>
                    <a:pt x="12592" y="9785"/>
                  </a:lnTo>
                  <a:lnTo>
                    <a:pt x="12039" y="9060"/>
                  </a:lnTo>
                  <a:lnTo>
                    <a:pt x="11459" y="8227"/>
                  </a:lnTo>
                  <a:lnTo>
                    <a:pt x="10863" y="7357"/>
                  </a:lnTo>
                  <a:lnTo>
                    <a:pt x="10241" y="6415"/>
                  </a:lnTo>
                  <a:lnTo>
                    <a:pt x="9593" y="5364"/>
                  </a:lnTo>
                  <a:lnTo>
                    <a:pt x="8950" y="4349"/>
                  </a:lnTo>
                  <a:lnTo>
                    <a:pt x="8328" y="3479"/>
                  </a:lnTo>
                  <a:lnTo>
                    <a:pt x="7732" y="2682"/>
                  </a:lnTo>
                  <a:lnTo>
                    <a:pt x="7163" y="2030"/>
                  </a:lnTo>
                  <a:lnTo>
                    <a:pt x="6620" y="1486"/>
                  </a:lnTo>
                  <a:lnTo>
                    <a:pt x="6098" y="1015"/>
                  </a:lnTo>
                  <a:lnTo>
                    <a:pt x="5603" y="652"/>
                  </a:lnTo>
                  <a:lnTo>
                    <a:pt x="5134" y="362"/>
                  </a:lnTo>
                  <a:lnTo>
                    <a:pt x="4681" y="181"/>
                  </a:lnTo>
                  <a:lnTo>
                    <a:pt x="4259" y="36"/>
                  </a:lnTo>
                  <a:lnTo>
                    <a:pt x="3853" y="0"/>
                  </a:lnTo>
                  <a:lnTo>
                    <a:pt x="3473" y="0"/>
                  </a:lnTo>
                  <a:lnTo>
                    <a:pt x="3115" y="72"/>
                  </a:lnTo>
                  <a:lnTo>
                    <a:pt x="2778" y="181"/>
                  </a:lnTo>
                  <a:lnTo>
                    <a:pt x="2461" y="362"/>
                  </a:lnTo>
                  <a:lnTo>
                    <a:pt x="2166" y="544"/>
                  </a:lnTo>
                  <a:lnTo>
                    <a:pt x="1887" y="797"/>
                  </a:lnTo>
                  <a:lnTo>
                    <a:pt x="1634" y="1051"/>
                  </a:lnTo>
                  <a:lnTo>
                    <a:pt x="1397" y="1341"/>
                  </a:lnTo>
                  <a:lnTo>
                    <a:pt x="1186" y="1667"/>
                  </a:lnTo>
                  <a:lnTo>
                    <a:pt x="986" y="1957"/>
                  </a:lnTo>
                  <a:lnTo>
                    <a:pt x="812" y="2283"/>
                  </a:lnTo>
                  <a:lnTo>
                    <a:pt x="654" y="2609"/>
                  </a:lnTo>
                  <a:lnTo>
                    <a:pt x="511" y="2899"/>
                  </a:lnTo>
                  <a:lnTo>
                    <a:pt x="390" y="3189"/>
                  </a:lnTo>
                  <a:lnTo>
                    <a:pt x="285" y="3479"/>
                  </a:lnTo>
                  <a:lnTo>
                    <a:pt x="127" y="3914"/>
                  </a:lnTo>
                  <a:lnTo>
                    <a:pt x="32" y="4240"/>
                  </a:lnTo>
                  <a:lnTo>
                    <a:pt x="0" y="4349"/>
                  </a:lnTo>
                  <a:lnTo>
                    <a:pt x="0" y="21600"/>
                  </a:lnTo>
                  <a:lnTo>
                    <a:pt x="21589" y="21600"/>
                  </a:lnTo>
                  <a:lnTo>
                    <a:pt x="21600" y="21491"/>
                  </a:lnTo>
                  <a:lnTo>
                    <a:pt x="21600" y="9242"/>
                  </a:lnTo>
                  <a:lnTo>
                    <a:pt x="21589" y="9278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</p:grpSp>
      <p:sp>
        <p:nvSpPr>
          <p:cNvPr id="68" name="Shape 68"/>
          <p:cNvSpPr>
            <a:spLocks noGrp="1"/>
          </p:cNvSpPr>
          <p:nvPr>
            <p:ph type="title"/>
          </p:nvPr>
        </p:nvSpPr>
        <p:spPr>
          <a:xfrm>
            <a:off x="914400" y="571500"/>
            <a:ext cx="3352800" cy="2967228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3200">
                <a:solidFill>
                  <a:srgbClr val="073E87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73E87"/>
                </a:solidFill>
              </a:rPr>
              <a:t>Texto do Título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grpSp>
        <p:nvGrpSpPr>
          <p:cNvPr id="76" name="Group 76"/>
          <p:cNvGrpSpPr/>
          <p:nvPr/>
        </p:nvGrpSpPr>
        <p:grpSpPr>
          <a:xfrm>
            <a:off x="211664" y="5353963"/>
            <a:ext cx="8723377" cy="1331580"/>
            <a:chOff x="0" y="0"/>
            <a:chExt cx="8723376" cy="1331580"/>
          </a:xfrm>
        </p:grpSpPr>
        <p:sp>
          <p:nvSpPr>
            <p:cNvPr id="71" name="Shape 71"/>
            <p:cNvSpPr/>
            <p:nvPr/>
          </p:nvSpPr>
          <p:spPr>
            <a:xfrm>
              <a:off x="5843256" y="145222"/>
              <a:ext cx="2880119" cy="714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2" y="0"/>
                  </a:moveTo>
                  <a:lnTo>
                    <a:pt x="20642" y="608"/>
                  </a:lnTo>
                  <a:lnTo>
                    <a:pt x="19716" y="1283"/>
                  </a:lnTo>
                  <a:lnTo>
                    <a:pt x="18774" y="2025"/>
                  </a:lnTo>
                  <a:lnTo>
                    <a:pt x="17800" y="2768"/>
                  </a:lnTo>
                  <a:lnTo>
                    <a:pt x="16811" y="3645"/>
                  </a:lnTo>
                  <a:lnTo>
                    <a:pt x="15789" y="4522"/>
                  </a:lnTo>
                  <a:lnTo>
                    <a:pt x="14751" y="5535"/>
                  </a:lnTo>
                  <a:lnTo>
                    <a:pt x="13682" y="6548"/>
                  </a:lnTo>
                  <a:lnTo>
                    <a:pt x="11750" y="8505"/>
                  </a:lnTo>
                  <a:lnTo>
                    <a:pt x="9866" y="10260"/>
                  </a:lnTo>
                  <a:lnTo>
                    <a:pt x="8062" y="11880"/>
                  </a:lnTo>
                  <a:lnTo>
                    <a:pt x="6322" y="13433"/>
                  </a:lnTo>
                  <a:lnTo>
                    <a:pt x="4662" y="14783"/>
                  </a:lnTo>
                  <a:lnTo>
                    <a:pt x="3049" y="15998"/>
                  </a:lnTo>
                  <a:lnTo>
                    <a:pt x="1501" y="17145"/>
                  </a:lnTo>
                  <a:lnTo>
                    <a:pt x="0" y="18158"/>
                  </a:lnTo>
                  <a:lnTo>
                    <a:pt x="1038" y="18765"/>
                  </a:lnTo>
                  <a:lnTo>
                    <a:pt x="2027" y="19305"/>
                  </a:lnTo>
                  <a:lnTo>
                    <a:pt x="2985" y="19778"/>
                  </a:lnTo>
                  <a:lnTo>
                    <a:pt x="3927" y="20182"/>
                  </a:lnTo>
                  <a:lnTo>
                    <a:pt x="4837" y="20588"/>
                  </a:lnTo>
                  <a:lnTo>
                    <a:pt x="5715" y="20858"/>
                  </a:lnTo>
                  <a:lnTo>
                    <a:pt x="6561" y="21128"/>
                  </a:lnTo>
                  <a:lnTo>
                    <a:pt x="7392" y="21330"/>
                  </a:lnTo>
                  <a:lnTo>
                    <a:pt x="8206" y="21465"/>
                  </a:lnTo>
                  <a:lnTo>
                    <a:pt x="8988" y="21532"/>
                  </a:lnTo>
                  <a:lnTo>
                    <a:pt x="9738" y="21600"/>
                  </a:lnTo>
                  <a:lnTo>
                    <a:pt x="10473" y="21600"/>
                  </a:lnTo>
                  <a:lnTo>
                    <a:pt x="11191" y="21532"/>
                  </a:lnTo>
                  <a:lnTo>
                    <a:pt x="11894" y="21465"/>
                  </a:lnTo>
                  <a:lnTo>
                    <a:pt x="12564" y="21330"/>
                  </a:lnTo>
                  <a:lnTo>
                    <a:pt x="13219" y="21128"/>
                  </a:lnTo>
                  <a:lnTo>
                    <a:pt x="13841" y="20925"/>
                  </a:lnTo>
                  <a:lnTo>
                    <a:pt x="14464" y="20655"/>
                  </a:lnTo>
                  <a:lnTo>
                    <a:pt x="15055" y="20318"/>
                  </a:lnTo>
                  <a:lnTo>
                    <a:pt x="15645" y="19980"/>
                  </a:lnTo>
                  <a:lnTo>
                    <a:pt x="16204" y="19575"/>
                  </a:lnTo>
                  <a:lnTo>
                    <a:pt x="16763" y="19170"/>
                  </a:lnTo>
                  <a:lnTo>
                    <a:pt x="17290" y="18697"/>
                  </a:lnTo>
                  <a:lnTo>
                    <a:pt x="17816" y="18225"/>
                  </a:lnTo>
                  <a:lnTo>
                    <a:pt x="18327" y="17685"/>
                  </a:lnTo>
                  <a:lnTo>
                    <a:pt x="18822" y="17145"/>
                  </a:lnTo>
                  <a:lnTo>
                    <a:pt x="19301" y="16538"/>
                  </a:lnTo>
                  <a:lnTo>
                    <a:pt x="19780" y="15930"/>
                  </a:lnTo>
                  <a:lnTo>
                    <a:pt x="20690" y="14580"/>
                  </a:lnTo>
                  <a:lnTo>
                    <a:pt x="21568" y="13162"/>
                  </a:lnTo>
                  <a:lnTo>
                    <a:pt x="21600" y="13095"/>
                  </a:lnTo>
                  <a:lnTo>
                    <a:pt x="21600" y="0"/>
                  </a:lnTo>
                  <a:lnTo>
                    <a:pt x="21552" y="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72" name="Shape 72"/>
            <p:cNvSpPr/>
            <p:nvPr/>
          </p:nvSpPr>
          <p:spPr>
            <a:xfrm>
              <a:off x="2410742" y="16755"/>
              <a:ext cx="5551628" cy="851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239"/>
                  </a:moveTo>
                  <a:lnTo>
                    <a:pt x="21128" y="19843"/>
                  </a:lnTo>
                  <a:lnTo>
                    <a:pt x="20639" y="19446"/>
                  </a:lnTo>
                  <a:lnTo>
                    <a:pt x="19621" y="18482"/>
                  </a:lnTo>
                  <a:lnTo>
                    <a:pt x="18544" y="17291"/>
                  </a:lnTo>
                  <a:lnTo>
                    <a:pt x="17409" y="15987"/>
                  </a:lnTo>
                  <a:lnTo>
                    <a:pt x="16208" y="14400"/>
                  </a:lnTo>
                  <a:lnTo>
                    <a:pt x="14941" y="12643"/>
                  </a:lnTo>
                  <a:lnTo>
                    <a:pt x="13608" y="10602"/>
                  </a:lnTo>
                  <a:lnTo>
                    <a:pt x="12200" y="8391"/>
                  </a:lnTo>
                  <a:lnTo>
                    <a:pt x="11645" y="7540"/>
                  </a:lnTo>
                  <a:lnTo>
                    <a:pt x="11106" y="6690"/>
                  </a:lnTo>
                  <a:lnTo>
                    <a:pt x="10585" y="5953"/>
                  </a:lnTo>
                  <a:lnTo>
                    <a:pt x="10063" y="5216"/>
                  </a:lnTo>
                  <a:lnTo>
                    <a:pt x="9558" y="4592"/>
                  </a:lnTo>
                  <a:lnTo>
                    <a:pt x="9069" y="3969"/>
                  </a:lnTo>
                  <a:lnTo>
                    <a:pt x="8589" y="3402"/>
                  </a:lnTo>
                  <a:lnTo>
                    <a:pt x="8117" y="2891"/>
                  </a:lnTo>
                  <a:lnTo>
                    <a:pt x="7661" y="2438"/>
                  </a:lnTo>
                  <a:lnTo>
                    <a:pt x="7206" y="2041"/>
                  </a:lnTo>
                  <a:lnTo>
                    <a:pt x="6344" y="1304"/>
                  </a:lnTo>
                  <a:lnTo>
                    <a:pt x="5524" y="794"/>
                  </a:lnTo>
                  <a:lnTo>
                    <a:pt x="4754" y="397"/>
                  </a:lnTo>
                  <a:lnTo>
                    <a:pt x="4017" y="113"/>
                  </a:lnTo>
                  <a:lnTo>
                    <a:pt x="3321" y="0"/>
                  </a:lnTo>
                  <a:lnTo>
                    <a:pt x="2667" y="0"/>
                  </a:lnTo>
                  <a:lnTo>
                    <a:pt x="2054" y="113"/>
                  </a:lnTo>
                  <a:lnTo>
                    <a:pt x="1483" y="283"/>
                  </a:lnTo>
                  <a:lnTo>
                    <a:pt x="952" y="567"/>
                  </a:lnTo>
                  <a:lnTo>
                    <a:pt x="456" y="907"/>
                  </a:lnTo>
                  <a:lnTo>
                    <a:pt x="0" y="1361"/>
                  </a:lnTo>
                  <a:lnTo>
                    <a:pt x="638" y="1871"/>
                  </a:lnTo>
                  <a:lnTo>
                    <a:pt x="1300" y="2438"/>
                  </a:lnTo>
                  <a:lnTo>
                    <a:pt x="1988" y="3175"/>
                  </a:lnTo>
                  <a:lnTo>
                    <a:pt x="2700" y="3969"/>
                  </a:lnTo>
                  <a:lnTo>
                    <a:pt x="3437" y="4932"/>
                  </a:lnTo>
                  <a:lnTo>
                    <a:pt x="4199" y="5953"/>
                  </a:lnTo>
                  <a:lnTo>
                    <a:pt x="4994" y="7087"/>
                  </a:lnTo>
                  <a:lnTo>
                    <a:pt x="5806" y="8391"/>
                  </a:lnTo>
                  <a:lnTo>
                    <a:pt x="7272" y="10715"/>
                  </a:lnTo>
                  <a:lnTo>
                    <a:pt x="8663" y="12756"/>
                  </a:lnTo>
                  <a:lnTo>
                    <a:pt x="9972" y="14627"/>
                  </a:lnTo>
                  <a:lnTo>
                    <a:pt x="10610" y="15420"/>
                  </a:lnTo>
                  <a:lnTo>
                    <a:pt x="11214" y="16214"/>
                  </a:lnTo>
                  <a:lnTo>
                    <a:pt x="11810" y="16951"/>
                  </a:lnTo>
                  <a:lnTo>
                    <a:pt x="12390" y="17575"/>
                  </a:lnTo>
                  <a:lnTo>
                    <a:pt x="12953" y="18198"/>
                  </a:lnTo>
                  <a:lnTo>
                    <a:pt x="13500" y="18765"/>
                  </a:lnTo>
                  <a:lnTo>
                    <a:pt x="14030" y="19219"/>
                  </a:lnTo>
                  <a:lnTo>
                    <a:pt x="14544" y="19672"/>
                  </a:lnTo>
                  <a:lnTo>
                    <a:pt x="15040" y="20069"/>
                  </a:lnTo>
                  <a:lnTo>
                    <a:pt x="15529" y="20466"/>
                  </a:lnTo>
                  <a:lnTo>
                    <a:pt x="16001" y="20750"/>
                  </a:lnTo>
                  <a:lnTo>
                    <a:pt x="16457" y="20976"/>
                  </a:lnTo>
                  <a:lnTo>
                    <a:pt x="16896" y="21203"/>
                  </a:lnTo>
                  <a:lnTo>
                    <a:pt x="17326" y="21373"/>
                  </a:lnTo>
                  <a:lnTo>
                    <a:pt x="17749" y="21487"/>
                  </a:lnTo>
                  <a:lnTo>
                    <a:pt x="18155" y="21600"/>
                  </a:lnTo>
                  <a:lnTo>
                    <a:pt x="18925" y="21600"/>
                  </a:lnTo>
                  <a:lnTo>
                    <a:pt x="19298" y="21543"/>
                  </a:lnTo>
                  <a:lnTo>
                    <a:pt x="19654" y="21487"/>
                  </a:lnTo>
                  <a:lnTo>
                    <a:pt x="20002" y="21373"/>
                  </a:lnTo>
                  <a:lnTo>
                    <a:pt x="20341" y="21203"/>
                  </a:lnTo>
                  <a:lnTo>
                    <a:pt x="20672" y="20976"/>
                  </a:lnTo>
                  <a:lnTo>
                    <a:pt x="20987" y="20750"/>
                  </a:lnTo>
                  <a:lnTo>
                    <a:pt x="21302" y="20523"/>
                  </a:lnTo>
                  <a:lnTo>
                    <a:pt x="21600" y="20239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73" name="Shape 73"/>
            <p:cNvSpPr/>
            <p:nvPr/>
          </p:nvSpPr>
          <p:spPr>
            <a:xfrm>
              <a:off x="2620418" y="29045"/>
              <a:ext cx="5474994" cy="775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79"/>
                  </a:moveTo>
                  <a:lnTo>
                    <a:pt x="76" y="2054"/>
                  </a:lnTo>
                  <a:lnTo>
                    <a:pt x="302" y="1743"/>
                  </a:lnTo>
                  <a:lnTo>
                    <a:pt x="689" y="1307"/>
                  </a:lnTo>
                  <a:lnTo>
                    <a:pt x="941" y="1058"/>
                  </a:lnTo>
                  <a:lnTo>
                    <a:pt x="1235" y="809"/>
                  </a:lnTo>
                  <a:lnTo>
                    <a:pt x="1562" y="622"/>
                  </a:lnTo>
                  <a:lnTo>
                    <a:pt x="1940" y="436"/>
                  </a:lnTo>
                  <a:lnTo>
                    <a:pt x="2351" y="249"/>
                  </a:lnTo>
                  <a:lnTo>
                    <a:pt x="2813" y="124"/>
                  </a:lnTo>
                  <a:lnTo>
                    <a:pt x="3317" y="62"/>
                  </a:lnTo>
                  <a:lnTo>
                    <a:pt x="3863" y="0"/>
                  </a:lnTo>
                  <a:lnTo>
                    <a:pt x="4451" y="62"/>
                  </a:lnTo>
                  <a:lnTo>
                    <a:pt x="5081" y="187"/>
                  </a:lnTo>
                  <a:lnTo>
                    <a:pt x="5761" y="436"/>
                  </a:lnTo>
                  <a:lnTo>
                    <a:pt x="6483" y="747"/>
                  </a:lnTo>
                  <a:lnTo>
                    <a:pt x="7248" y="1245"/>
                  </a:lnTo>
                  <a:lnTo>
                    <a:pt x="8062" y="1805"/>
                  </a:lnTo>
                  <a:lnTo>
                    <a:pt x="8927" y="2490"/>
                  </a:lnTo>
                  <a:lnTo>
                    <a:pt x="9834" y="3299"/>
                  </a:lnTo>
                  <a:lnTo>
                    <a:pt x="10792" y="4295"/>
                  </a:lnTo>
                  <a:lnTo>
                    <a:pt x="11791" y="5416"/>
                  </a:lnTo>
                  <a:lnTo>
                    <a:pt x="12841" y="6723"/>
                  </a:lnTo>
                  <a:lnTo>
                    <a:pt x="13941" y="8279"/>
                  </a:lnTo>
                  <a:lnTo>
                    <a:pt x="15091" y="9960"/>
                  </a:lnTo>
                  <a:lnTo>
                    <a:pt x="16292" y="11827"/>
                  </a:lnTo>
                  <a:lnTo>
                    <a:pt x="17544" y="13944"/>
                  </a:lnTo>
                  <a:lnTo>
                    <a:pt x="18845" y="16247"/>
                  </a:lnTo>
                  <a:lnTo>
                    <a:pt x="20198" y="18799"/>
                  </a:lnTo>
                  <a:lnTo>
                    <a:pt x="21600" y="21600"/>
                  </a:ln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74" name="Shape 74"/>
            <p:cNvSpPr/>
            <p:nvPr/>
          </p:nvSpPr>
          <p:spPr>
            <a:xfrm>
              <a:off x="5404746" y="15639"/>
              <a:ext cx="3312244" cy="652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625" y="20712"/>
                  </a:lnTo>
                  <a:lnTo>
                    <a:pt x="2332" y="18419"/>
                  </a:lnTo>
                  <a:lnTo>
                    <a:pt x="3512" y="16866"/>
                  </a:lnTo>
                  <a:lnTo>
                    <a:pt x="4872" y="15164"/>
                  </a:lnTo>
                  <a:lnTo>
                    <a:pt x="6386" y="13315"/>
                  </a:lnTo>
                  <a:lnTo>
                    <a:pt x="8010" y="11318"/>
                  </a:lnTo>
                  <a:lnTo>
                    <a:pt x="9731" y="9395"/>
                  </a:lnTo>
                  <a:lnTo>
                    <a:pt x="11494" y="7471"/>
                  </a:lnTo>
                  <a:lnTo>
                    <a:pt x="13299" y="5696"/>
                  </a:lnTo>
                  <a:lnTo>
                    <a:pt x="15089" y="3995"/>
                  </a:lnTo>
                  <a:lnTo>
                    <a:pt x="15978" y="3255"/>
                  </a:lnTo>
                  <a:lnTo>
                    <a:pt x="16839" y="2515"/>
                  </a:lnTo>
                  <a:lnTo>
                    <a:pt x="17699" y="1923"/>
                  </a:lnTo>
                  <a:lnTo>
                    <a:pt x="18532" y="1332"/>
                  </a:lnTo>
                  <a:lnTo>
                    <a:pt x="19351" y="888"/>
                  </a:lnTo>
                  <a:lnTo>
                    <a:pt x="20129" y="518"/>
                  </a:lnTo>
                  <a:lnTo>
                    <a:pt x="20878" y="222"/>
                  </a:lnTo>
                  <a:lnTo>
                    <a:pt x="21600" y="0"/>
                  </a:ln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75" name="Shape 75"/>
            <p:cNvSpPr/>
            <p:nvPr/>
          </p:nvSpPr>
          <p:spPr>
            <a:xfrm>
              <a:off x="0" y="0"/>
              <a:ext cx="8723376" cy="133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9" y="9278"/>
                  </a:moveTo>
                  <a:lnTo>
                    <a:pt x="21389" y="9821"/>
                  </a:lnTo>
                  <a:lnTo>
                    <a:pt x="21189" y="10329"/>
                  </a:lnTo>
                  <a:lnTo>
                    <a:pt x="20978" y="10800"/>
                  </a:lnTo>
                  <a:lnTo>
                    <a:pt x="20762" y="11235"/>
                  </a:lnTo>
                  <a:lnTo>
                    <a:pt x="20541" y="11670"/>
                  </a:lnTo>
                  <a:lnTo>
                    <a:pt x="20309" y="12068"/>
                  </a:lnTo>
                  <a:lnTo>
                    <a:pt x="20071" y="12395"/>
                  </a:lnTo>
                  <a:lnTo>
                    <a:pt x="19824" y="12721"/>
                  </a:lnTo>
                  <a:lnTo>
                    <a:pt x="19565" y="13011"/>
                  </a:lnTo>
                  <a:lnTo>
                    <a:pt x="19297" y="13228"/>
                  </a:lnTo>
                  <a:lnTo>
                    <a:pt x="19017" y="13446"/>
                  </a:lnTo>
                  <a:lnTo>
                    <a:pt x="18727" y="13591"/>
                  </a:lnTo>
                  <a:lnTo>
                    <a:pt x="18427" y="13736"/>
                  </a:lnTo>
                  <a:lnTo>
                    <a:pt x="18111" y="13808"/>
                  </a:lnTo>
                  <a:lnTo>
                    <a:pt x="17784" y="13808"/>
                  </a:lnTo>
                  <a:lnTo>
                    <a:pt x="17441" y="13772"/>
                  </a:lnTo>
                  <a:lnTo>
                    <a:pt x="17083" y="13699"/>
                  </a:lnTo>
                  <a:lnTo>
                    <a:pt x="16714" y="13591"/>
                  </a:lnTo>
                  <a:lnTo>
                    <a:pt x="16329" y="13409"/>
                  </a:lnTo>
                  <a:lnTo>
                    <a:pt x="15923" y="13156"/>
                  </a:lnTo>
                  <a:lnTo>
                    <a:pt x="15502" y="12866"/>
                  </a:lnTo>
                  <a:lnTo>
                    <a:pt x="15064" y="12503"/>
                  </a:lnTo>
                  <a:lnTo>
                    <a:pt x="14611" y="12105"/>
                  </a:lnTo>
                  <a:lnTo>
                    <a:pt x="14136" y="11634"/>
                  </a:lnTo>
                  <a:lnTo>
                    <a:pt x="13641" y="11090"/>
                  </a:lnTo>
                  <a:lnTo>
                    <a:pt x="13130" y="10474"/>
                  </a:lnTo>
                  <a:lnTo>
                    <a:pt x="12592" y="9785"/>
                  </a:lnTo>
                  <a:lnTo>
                    <a:pt x="12039" y="9060"/>
                  </a:lnTo>
                  <a:lnTo>
                    <a:pt x="11459" y="8227"/>
                  </a:lnTo>
                  <a:lnTo>
                    <a:pt x="10863" y="7357"/>
                  </a:lnTo>
                  <a:lnTo>
                    <a:pt x="10241" y="6415"/>
                  </a:lnTo>
                  <a:lnTo>
                    <a:pt x="9593" y="5364"/>
                  </a:lnTo>
                  <a:lnTo>
                    <a:pt x="8950" y="4349"/>
                  </a:lnTo>
                  <a:lnTo>
                    <a:pt x="8328" y="3479"/>
                  </a:lnTo>
                  <a:lnTo>
                    <a:pt x="7732" y="2682"/>
                  </a:lnTo>
                  <a:lnTo>
                    <a:pt x="7163" y="2030"/>
                  </a:lnTo>
                  <a:lnTo>
                    <a:pt x="6620" y="1486"/>
                  </a:lnTo>
                  <a:lnTo>
                    <a:pt x="6098" y="1015"/>
                  </a:lnTo>
                  <a:lnTo>
                    <a:pt x="5603" y="652"/>
                  </a:lnTo>
                  <a:lnTo>
                    <a:pt x="5134" y="362"/>
                  </a:lnTo>
                  <a:lnTo>
                    <a:pt x="4681" y="181"/>
                  </a:lnTo>
                  <a:lnTo>
                    <a:pt x="4259" y="36"/>
                  </a:lnTo>
                  <a:lnTo>
                    <a:pt x="3853" y="0"/>
                  </a:lnTo>
                  <a:lnTo>
                    <a:pt x="3473" y="0"/>
                  </a:lnTo>
                  <a:lnTo>
                    <a:pt x="3115" y="72"/>
                  </a:lnTo>
                  <a:lnTo>
                    <a:pt x="2778" y="181"/>
                  </a:lnTo>
                  <a:lnTo>
                    <a:pt x="2461" y="362"/>
                  </a:lnTo>
                  <a:lnTo>
                    <a:pt x="2166" y="544"/>
                  </a:lnTo>
                  <a:lnTo>
                    <a:pt x="1887" y="797"/>
                  </a:lnTo>
                  <a:lnTo>
                    <a:pt x="1634" y="1051"/>
                  </a:lnTo>
                  <a:lnTo>
                    <a:pt x="1397" y="1341"/>
                  </a:lnTo>
                  <a:lnTo>
                    <a:pt x="1186" y="1667"/>
                  </a:lnTo>
                  <a:lnTo>
                    <a:pt x="986" y="1957"/>
                  </a:lnTo>
                  <a:lnTo>
                    <a:pt x="812" y="2283"/>
                  </a:lnTo>
                  <a:lnTo>
                    <a:pt x="654" y="2609"/>
                  </a:lnTo>
                  <a:lnTo>
                    <a:pt x="511" y="2899"/>
                  </a:lnTo>
                  <a:lnTo>
                    <a:pt x="390" y="3189"/>
                  </a:lnTo>
                  <a:lnTo>
                    <a:pt x="285" y="3479"/>
                  </a:lnTo>
                  <a:lnTo>
                    <a:pt x="127" y="3914"/>
                  </a:lnTo>
                  <a:lnTo>
                    <a:pt x="32" y="4240"/>
                  </a:lnTo>
                  <a:lnTo>
                    <a:pt x="0" y="4349"/>
                  </a:lnTo>
                  <a:lnTo>
                    <a:pt x="0" y="21600"/>
                  </a:lnTo>
                  <a:lnTo>
                    <a:pt x="21589" y="21600"/>
                  </a:lnTo>
                  <a:lnTo>
                    <a:pt x="21600" y="21491"/>
                  </a:lnTo>
                  <a:lnTo>
                    <a:pt x="21600" y="9242"/>
                  </a:lnTo>
                  <a:lnTo>
                    <a:pt x="21589" y="9278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</p:grpSp>
      <p:sp>
        <p:nvSpPr>
          <p:cNvPr id="77" name="Shape 77"/>
          <p:cNvSpPr>
            <a:spLocks noGrp="1"/>
          </p:cNvSpPr>
          <p:nvPr>
            <p:ph type="title"/>
          </p:nvPr>
        </p:nvSpPr>
        <p:spPr>
          <a:xfrm>
            <a:off x="4874155" y="0"/>
            <a:ext cx="3812645" cy="2768602"/>
          </a:xfrm>
          <a:prstGeom prst="rect">
            <a:avLst/>
          </a:prstGeom>
        </p:spPr>
        <p:txBody>
          <a:bodyPr anchor="b"/>
          <a:lstStyle>
            <a:lvl1pPr algn="l">
              <a:defRPr sz="2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Texto do Título</a:t>
            </a:r>
          </a:p>
        </p:txBody>
      </p:sp>
      <p:sp>
        <p:nvSpPr>
          <p:cNvPr id="78" name="Shape 78"/>
          <p:cNvSpPr>
            <a:spLocks noGrp="1"/>
          </p:cNvSpPr>
          <p:nvPr>
            <p:ph type="body" idx="1"/>
          </p:nvPr>
        </p:nvSpPr>
        <p:spPr>
          <a:xfrm>
            <a:off x="4868332" y="2785533"/>
            <a:ext cx="3818468" cy="4072467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400"/>
              </a:spcBef>
              <a:buClrTx/>
              <a:buSzTx/>
              <a:buFontTx/>
              <a:buNone/>
              <a:defRPr sz="1800">
                <a:solidFill>
                  <a:srgbClr val="FFFFFF"/>
                </a:solidFill>
              </a:defRPr>
            </a:lvl1pPr>
            <a:lvl2pPr marL="0" indent="457200">
              <a:spcBef>
                <a:spcPts val="400"/>
              </a:spcBef>
              <a:buClrTx/>
              <a:buSzTx/>
              <a:buFontTx/>
              <a:buNone/>
              <a:defRPr sz="1800">
                <a:solidFill>
                  <a:srgbClr val="FFFFFF"/>
                </a:solidFill>
              </a:defRPr>
            </a:lvl2pPr>
            <a:lvl3pPr marL="0" indent="914400">
              <a:spcBef>
                <a:spcPts val="400"/>
              </a:spcBef>
              <a:buClrTx/>
              <a:buSzTx/>
              <a:buFontTx/>
              <a:buNone/>
              <a:defRPr sz="1800">
                <a:solidFill>
                  <a:srgbClr val="FFFFFF"/>
                </a:solidFill>
              </a:defRPr>
            </a:lvl3pPr>
            <a:lvl4pPr marL="0" indent="1371600">
              <a:spcBef>
                <a:spcPts val="400"/>
              </a:spcBef>
              <a:buClrTx/>
              <a:buSzTx/>
              <a:buFontTx/>
              <a:buNone/>
              <a:defRPr sz="1800">
                <a:solidFill>
                  <a:srgbClr val="FFFFFF"/>
                </a:solidFill>
              </a:defRPr>
            </a:lvl4pPr>
            <a:lvl5pPr marL="0" indent="1828800">
              <a:spcBef>
                <a:spcPts val="400"/>
              </a:spcBef>
              <a:buClrTx/>
              <a:buSzTx/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Nível de Corpo Um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Nível de Corpo Dois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Nível de Corpo Três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Nível de Corpo Quatro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Nível de Corpo Cinco</a:t>
            </a:r>
          </a:p>
        </p:txBody>
      </p:sp>
      <p:sp>
        <p:nvSpPr>
          <p:cNvPr id="79" name="Shape 7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‹n.º›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Texto do Título</a:t>
            </a:r>
          </a:p>
        </p:txBody>
      </p:sp>
      <p:sp>
        <p:nvSpPr>
          <p:cNvPr id="82" name="Shape 8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Cinco</a:t>
            </a:r>
          </a:p>
        </p:txBody>
      </p:sp>
      <p:sp>
        <p:nvSpPr>
          <p:cNvPr id="83" name="Shape 8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‹n.º›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3D3FE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‹n.º›</a:t>
            </a:fld>
            <a:endParaRPr dirty="0"/>
          </a:p>
        </p:txBody>
      </p:sp>
      <p:grpSp>
        <p:nvGrpSpPr>
          <p:cNvPr id="92" name="Group 92"/>
          <p:cNvGrpSpPr/>
          <p:nvPr/>
        </p:nvGrpSpPr>
        <p:grpSpPr>
          <a:xfrm>
            <a:off x="211664" y="714190"/>
            <a:ext cx="8723377" cy="1331581"/>
            <a:chOff x="0" y="0"/>
            <a:chExt cx="8723376" cy="1331580"/>
          </a:xfrm>
        </p:grpSpPr>
        <p:sp>
          <p:nvSpPr>
            <p:cNvPr id="87" name="Shape 87"/>
            <p:cNvSpPr/>
            <p:nvPr/>
          </p:nvSpPr>
          <p:spPr>
            <a:xfrm>
              <a:off x="5843256" y="145222"/>
              <a:ext cx="2880119" cy="714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2" y="0"/>
                  </a:moveTo>
                  <a:lnTo>
                    <a:pt x="20642" y="608"/>
                  </a:lnTo>
                  <a:lnTo>
                    <a:pt x="19716" y="1283"/>
                  </a:lnTo>
                  <a:lnTo>
                    <a:pt x="18774" y="2025"/>
                  </a:lnTo>
                  <a:lnTo>
                    <a:pt x="17800" y="2768"/>
                  </a:lnTo>
                  <a:lnTo>
                    <a:pt x="16811" y="3645"/>
                  </a:lnTo>
                  <a:lnTo>
                    <a:pt x="15789" y="4522"/>
                  </a:lnTo>
                  <a:lnTo>
                    <a:pt x="14751" y="5535"/>
                  </a:lnTo>
                  <a:lnTo>
                    <a:pt x="13682" y="6548"/>
                  </a:lnTo>
                  <a:lnTo>
                    <a:pt x="11750" y="8505"/>
                  </a:lnTo>
                  <a:lnTo>
                    <a:pt x="9866" y="10260"/>
                  </a:lnTo>
                  <a:lnTo>
                    <a:pt x="8062" y="11880"/>
                  </a:lnTo>
                  <a:lnTo>
                    <a:pt x="6322" y="13433"/>
                  </a:lnTo>
                  <a:lnTo>
                    <a:pt x="4662" y="14783"/>
                  </a:lnTo>
                  <a:lnTo>
                    <a:pt x="3049" y="15998"/>
                  </a:lnTo>
                  <a:lnTo>
                    <a:pt x="1501" y="17145"/>
                  </a:lnTo>
                  <a:lnTo>
                    <a:pt x="0" y="18158"/>
                  </a:lnTo>
                  <a:lnTo>
                    <a:pt x="1038" y="18765"/>
                  </a:lnTo>
                  <a:lnTo>
                    <a:pt x="2027" y="19305"/>
                  </a:lnTo>
                  <a:lnTo>
                    <a:pt x="2985" y="19778"/>
                  </a:lnTo>
                  <a:lnTo>
                    <a:pt x="3927" y="20182"/>
                  </a:lnTo>
                  <a:lnTo>
                    <a:pt x="4837" y="20588"/>
                  </a:lnTo>
                  <a:lnTo>
                    <a:pt x="5715" y="20858"/>
                  </a:lnTo>
                  <a:lnTo>
                    <a:pt x="6561" y="21128"/>
                  </a:lnTo>
                  <a:lnTo>
                    <a:pt x="7392" y="21330"/>
                  </a:lnTo>
                  <a:lnTo>
                    <a:pt x="8206" y="21465"/>
                  </a:lnTo>
                  <a:lnTo>
                    <a:pt x="8988" y="21532"/>
                  </a:lnTo>
                  <a:lnTo>
                    <a:pt x="9738" y="21600"/>
                  </a:lnTo>
                  <a:lnTo>
                    <a:pt x="10473" y="21600"/>
                  </a:lnTo>
                  <a:lnTo>
                    <a:pt x="11191" y="21532"/>
                  </a:lnTo>
                  <a:lnTo>
                    <a:pt x="11894" y="21465"/>
                  </a:lnTo>
                  <a:lnTo>
                    <a:pt x="12564" y="21330"/>
                  </a:lnTo>
                  <a:lnTo>
                    <a:pt x="13219" y="21128"/>
                  </a:lnTo>
                  <a:lnTo>
                    <a:pt x="13841" y="20925"/>
                  </a:lnTo>
                  <a:lnTo>
                    <a:pt x="14464" y="20655"/>
                  </a:lnTo>
                  <a:lnTo>
                    <a:pt x="15055" y="20318"/>
                  </a:lnTo>
                  <a:lnTo>
                    <a:pt x="15645" y="19980"/>
                  </a:lnTo>
                  <a:lnTo>
                    <a:pt x="16204" y="19575"/>
                  </a:lnTo>
                  <a:lnTo>
                    <a:pt x="16763" y="19170"/>
                  </a:lnTo>
                  <a:lnTo>
                    <a:pt x="17290" y="18697"/>
                  </a:lnTo>
                  <a:lnTo>
                    <a:pt x="17816" y="18225"/>
                  </a:lnTo>
                  <a:lnTo>
                    <a:pt x="18327" y="17685"/>
                  </a:lnTo>
                  <a:lnTo>
                    <a:pt x="18822" y="17145"/>
                  </a:lnTo>
                  <a:lnTo>
                    <a:pt x="19301" y="16538"/>
                  </a:lnTo>
                  <a:lnTo>
                    <a:pt x="19780" y="15930"/>
                  </a:lnTo>
                  <a:lnTo>
                    <a:pt x="20690" y="14580"/>
                  </a:lnTo>
                  <a:lnTo>
                    <a:pt x="21568" y="13162"/>
                  </a:lnTo>
                  <a:lnTo>
                    <a:pt x="21600" y="13095"/>
                  </a:lnTo>
                  <a:lnTo>
                    <a:pt x="21600" y="0"/>
                  </a:lnTo>
                  <a:lnTo>
                    <a:pt x="21552" y="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88" name="Shape 88"/>
            <p:cNvSpPr/>
            <p:nvPr/>
          </p:nvSpPr>
          <p:spPr>
            <a:xfrm>
              <a:off x="2410742" y="16755"/>
              <a:ext cx="5551628" cy="851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239"/>
                  </a:moveTo>
                  <a:lnTo>
                    <a:pt x="21128" y="19843"/>
                  </a:lnTo>
                  <a:lnTo>
                    <a:pt x="20639" y="19446"/>
                  </a:lnTo>
                  <a:lnTo>
                    <a:pt x="19621" y="18482"/>
                  </a:lnTo>
                  <a:lnTo>
                    <a:pt x="18544" y="17291"/>
                  </a:lnTo>
                  <a:lnTo>
                    <a:pt x="17409" y="15987"/>
                  </a:lnTo>
                  <a:lnTo>
                    <a:pt x="16208" y="14400"/>
                  </a:lnTo>
                  <a:lnTo>
                    <a:pt x="14941" y="12643"/>
                  </a:lnTo>
                  <a:lnTo>
                    <a:pt x="13608" y="10602"/>
                  </a:lnTo>
                  <a:lnTo>
                    <a:pt x="12200" y="8391"/>
                  </a:lnTo>
                  <a:lnTo>
                    <a:pt x="11645" y="7540"/>
                  </a:lnTo>
                  <a:lnTo>
                    <a:pt x="11106" y="6690"/>
                  </a:lnTo>
                  <a:lnTo>
                    <a:pt x="10585" y="5953"/>
                  </a:lnTo>
                  <a:lnTo>
                    <a:pt x="10063" y="5216"/>
                  </a:lnTo>
                  <a:lnTo>
                    <a:pt x="9558" y="4592"/>
                  </a:lnTo>
                  <a:lnTo>
                    <a:pt x="9069" y="3969"/>
                  </a:lnTo>
                  <a:lnTo>
                    <a:pt x="8589" y="3402"/>
                  </a:lnTo>
                  <a:lnTo>
                    <a:pt x="8117" y="2891"/>
                  </a:lnTo>
                  <a:lnTo>
                    <a:pt x="7661" y="2438"/>
                  </a:lnTo>
                  <a:lnTo>
                    <a:pt x="7206" y="2041"/>
                  </a:lnTo>
                  <a:lnTo>
                    <a:pt x="6344" y="1304"/>
                  </a:lnTo>
                  <a:lnTo>
                    <a:pt x="5524" y="794"/>
                  </a:lnTo>
                  <a:lnTo>
                    <a:pt x="4754" y="397"/>
                  </a:lnTo>
                  <a:lnTo>
                    <a:pt x="4017" y="113"/>
                  </a:lnTo>
                  <a:lnTo>
                    <a:pt x="3321" y="0"/>
                  </a:lnTo>
                  <a:lnTo>
                    <a:pt x="2667" y="0"/>
                  </a:lnTo>
                  <a:lnTo>
                    <a:pt x="2054" y="113"/>
                  </a:lnTo>
                  <a:lnTo>
                    <a:pt x="1483" y="283"/>
                  </a:lnTo>
                  <a:lnTo>
                    <a:pt x="952" y="567"/>
                  </a:lnTo>
                  <a:lnTo>
                    <a:pt x="456" y="907"/>
                  </a:lnTo>
                  <a:lnTo>
                    <a:pt x="0" y="1361"/>
                  </a:lnTo>
                  <a:lnTo>
                    <a:pt x="638" y="1871"/>
                  </a:lnTo>
                  <a:lnTo>
                    <a:pt x="1300" y="2438"/>
                  </a:lnTo>
                  <a:lnTo>
                    <a:pt x="1988" y="3175"/>
                  </a:lnTo>
                  <a:lnTo>
                    <a:pt x="2700" y="3969"/>
                  </a:lnTo>
                  <a:lnTo>
                    <a:pt x="3437" y="4932"/>
                  </a:lnTo>
                  <a:lnTo>
                    <a:pt x="4199" y="5953"/>
                  </a:lnTo>
                  <a:lnTo>
                    <a:pt x="4994" y="7087"/>
                  </a:lnTo>
                  <a:lnTo>
                    <a:pt x="5806" y="8391"/>
                  </a:lnTo>
                  <a:lnTo>
                    <a:pt x="7272" y="10715"/>
                  </a:lnTo>
                  <a:lnTo>
                    <a:pt x="8663" y="12756"/>
                  </a:lnTo>
                  <a:lnTo>
                    <a:pt x="9972" y="14627"/>
                  </a:lnTo>
                  <a:lnTo>
                    <a:pt x="10610" y="15420"/>
                  </a:lnTo>
                  <a:lnTo>
                    <a:pt x="11214" y="16214"/>
                  </a:lnTo>
                  <a:lnTo>
                    <a:pt x="11810" y="16951"/>
                  </a:lnTo>
                  <a:lnTo>
                    <a:pt x="12390" y="17575"/>
                  </a:lnTo>
                  <a:lnTo>
                    <a:pt x="12953" y="18198"/>
                  </a:lnTo>
                  <a:lnTo>
                    <a:pt x="13500" y="18765"/>
                  </a:lnTo>
                  <a:lnTo>
                    <a:pt x="14030" y="19219"/>
                  </a:lnTo>
                  <a:lnTo>
                    <a:pt x="14544" y="19672"/>
                  </a:lnTo>
                  <a:lnTo>
                    <a:pt x="15040" y="20069"/>
                  </a:lnTo>
                  <a:lnTo>
                    <a:pt x="15529" y="20466"/>
                  </a:lnTo>
                  <a:lnTo>
                    <a:pt x="16001" y="20750"/>
                  </a:lnTo>
                  <a:lnTo>
                    <a:pt x="16457" y="20976"/>
                  </a:lnTo>
                  <a:lnTo>
                    <a:pt x="16896" y="21203"/>
                  </a:lnTo>
                  <a:lnTo>
                    <a:pt x="17326" y="21373"/>
                  </a:lnTo>
                  <a:lnTo>
                    <a:pt x="17749" y="21487"/>
                  </a:lnTo>
                  <a:lnTo>
                    <a:pt x="18155" y="21600"/>
                  </a:lnTo>
                  <a:lnTo>
                    <a:pt x="18925" y="21600"/>
                  </a:lnTo>
                  <a:lnTo>
                    <a:pt x="19298" y="21543"/>
                  </a:lnTo>
                  <a:lnTo>
                    <a:pt x="19654" y="21487"/>
                  </a:lnTo>
                  <a:lnTo>
                    <a:pt x="20002" y="21373"/>
                  </a:lnTo>
                  <a:lnTo>
                    <a:pt x="20341" y="21203"/>
                  </a:lnTo>
                  <a:lnTo>
                    <a:pt x="20672" y="20976"/>
                  </a:lnTo>
                  <a:lnTo>
                    <a:pt x="20987" y="20750"/>
                  </a:lnTo>
                  <a:lnTo>
                    <a:pt x="21302" y="20523"/>
                  </a:lnTo>
                  <a:lnTo>
                    <a:pt x="21600" y="20239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89" name="Shape 89"/>
            <p:cNvSpPr/>
            <p:nvPr/>
          </p:nvSpPr>
          <p:spPr>
            <a:xfrm>
              <a:off x="2620418" y="29044"/>
              <a:ext cx="5474994" cy="775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79"/>
                  </a:moveTo>
                  <a:lnTo>
                    <a:pt x="76" y="2054"/>
                  </a:lnTo>
                  <a:lnTo>
                    <a:pt x="302" y="1743"/>
                  </a:lnTo>
                  <a:lnTo>
                    <a:pt x="689" y="1307"/>
                  </a:lnTo>
                  <a:lnTo>
                    <a:pt x="941" y="1058"/>
                  </a:lnTo>
                  <a:lnTo>
                    <a:pt x="1235" y="809"/>
                  </a:lnTo>
                  <a:lnTo>
                    <a:pt x="1562" y="622"/>
                  </a:lnTo>
                  <a:lnTo>
                    <a:pt x="1940" y="436"/>
                  </a:lnTo>
                  <a:lnTo>
                    <a:pt x="2351" y="249"/>
                  </a:lnTo>
                  <a:lnTo>
                    <a:pt x="2813" y="124"/>
                  </a:lnTo>
                  <a:lnTo>
                    <a:pt x="3317" y="62"/>
                  </a:lnTo>
                  <a:lnTo>
                    <a:pt x="3863" y="0"/>
                  </a:lnTo>
                  <a:lnTo>
                    <a:pt x="4451" y="62"/>
                  </a:lnTo>
                  <a:lnTo>
                    <a:pt x="5081" y="187"/>
                  </a:lnTo>
                  <a:lnTo>
                    <a:pt x="5761" y="436"/>
                  </a:lnTo>
                  <a:lnTo>
                    <a:pt x="6483" y="747"/>
                  </a:lnTo>
                  <a:lnTo>
                    <a:pt x="7248" y="1245"/>
                  </a:lnTo>
                  <a:lnTo>
                    <a:pt x="8062" y="1805"/>
                  </a:lnTo>
                  <a:lnTo>
                    <a:pt x="8927" y="2490"/>
                  </a:lnTo>
                  <a:lnTo>
                    <a:pt x="9834" y="3299"/>
                  </a:lnTo>
                  <a:lnTo>
                    <a:pt x="10792" y="4295"/>
                  </a:lnTo>
                  <a:lnTo>
                    <a:pt x="11791" y="5416"/>
                  </a:lnTo>
                  <a:lnTo>
                    <a:pt x="12841" y="6723"/>
                  </a:lnTo>
                  <a:lnTo>
                    <a:pt x="13941" y="8279"/>
                  </a:lnTo>
                  <a:lnTo>
                    <a:pt x="15091" y="9960"/>
                  </a:lnTo>
                  <a:lnTo>
                    <a:pt x="16292" y="11827"/>
                  </a:lnTo>
                  <a:lnTo>
                    <a:pt x="17544" y="13944"/>
                  </a:lnTo>
                  <a:lnTo>
                    <a:pt x="18845" y="16247"/>
                  </a:lnTo>
                  <a:lnTo>
                    <a:pt x="20198" y="18799"/>
                  </a:lnTo>
                  <a:lnTo>
                    <a:pt x="21600" y="21600"/>
                  </a:ln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90" name="Shape 90"/>
            <p:cNvSpPr/>
            <p:nvPr/>
          </p:nvSpPr>
          <p:spPr>
            <a:xfrm>
              <a:off x="5404746" y="15639"/>
              <a:ext cx="3312244" cy="652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625" y="20712"/>
                  </a:lnTo>
                  <a:lnTo>
                    <a:pt x="2332" y="18419"/>
                  </a:lnTo>
                  <a:lnTo>
                    <a:pt x="3512" y="16866"/>
                  </a:lnTo>
                  <a:lnTo>
                    <a:pt x="4872" y="15164"/>
                  </a:lnTo>
                  <a:lnTo>
                    <a:pt x="6386" y="13315"/>
                  </a:lnTo>
                  <a:lnTo>
                    <a:pt x="8010" y="11318"/>
                  </a:lnTo>
                  <a:lnTo>
                    <a:pt x="9731" y="9395"/>
                  </a:lnTo>
                  <a:lnTo>
                    <a:pt x="11494" y="7471"/>
                  </a:lnTo>
                  <a:lnTo>
                    <a:pt x="13299" y="5696"/>
                  </a:lnTo>
                  <a:lnTo>
                    <a:pt x="15089" y="3995"/>
                  </a:lnTo>
                  <a:lnTo>
                    <a:pt x="15978" y="3255"/>
                  </a:lnTo>
                  <a:lnTo>
                    <a:pt x="16839" y="2515"/>
                  </a:lnTo>
                  <a:lnTo>
                    <a:pt x="17699" y="1923"/>
                  </a:lnTo>
                  <a:lnTo>
                    <a:pt x="18532" y="1332"/>
                  </a:lnTo>
                  <a:lnTo>
                    <a:pt x="19351" y="888"/>
                  </a:lnTo>
                  <a:lnTo>
                    <a:pt x="20129" y="518"/>
                  </a:lnTo>
                  <a:lnTo>
                    <a:pt x="20878" y="222"/>
                  </a:lnTo>
                  <a:lnTo>
                    <a:pt x="21600" y="0"/>
                  </a:ln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91" name="Shape 91"/>
            <p:cNvSpPr/>
            <p:nvPr/>
          </p:nvSpPr>
          <p:spPr>
            <a:xfrm>
              <a:off x="0" y="-1"/>
              <a:ext cx="8723376" cy="1331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9" y="9278"/>
                  </a:moveTo>
                  <a:lnTo>
                    <a:pt x="21389" y="9821"/>
                  </a:lnTo>
                  <a:lnTo>
                    <a:pt x="21189" y="10329"/>
                  </a:lnTo>
                  <a:lnTo>
                    <a:pt x="20978" y="10800"/>
                  </a:lnTo>
                  <a:lnTo>
                    <a:pt x="20762" y="11235"/>
                  </a:lnTo>
                  <a:lnTo>
                    <a:pt x="20541" y="11670"/>
                  </a:lnTo>
                  <a:lnTo>
                    <a:pt x="20309" y="12068"/>
                  </a:lnTo>
                  <a:lnTo>
                    <a:pt x="20071" y="12395"/>
                  </a:lnTo>
                  <a:lnTo>
                    <a:pt x="19824" y="12721"/>
                  </a:lnTo>
                  <a:lnTo>
                    <a:pt x="19565" y="13011"/>
                  </a:lnTo>
                  <a:lnTo>
                    <a:pt x="19297" y="13228"/>
                  </a:lnTo>
                  <a:lnTo>
                    <a:pt x="19017" y="13446"/>
                  </a:lnTo>
                  <a:lnTo>
                    <a:pt x="18727" y="13591"/>
                  </a:lnTo>
                  <a:lnTo>
                    <a:pt x="18427" y="13736"/>
                  </a:lnTo>
                  <a:lnTo>
                    <a:pt x="18111" y="13808"/>
                  </a:lnTo>
                  <a:lnTo>
                    <a:pt x="17784" y="13808"/>
                  </a:lnTo>
                  <a:lnTo>
                    <a:pt x="17441" y="13772"/>
                  </a:lnTo>
                  <a:lnTo>
                    <a:pt x="17083" y="13699"/>
                  </a:lnTo>
                  <a:lnTo>
                    <a:pt x="16714" y="13591"/>
                  </a:lnTo>
                  <a:lnTo>
                    <a:pt x="16329" y="13409"/>
                  </a:lnTo>
                  <a:lnTo>
                    <a:pt x="15923" y="13156"/>
                  </a:lnTo>
                  <a:lnTo>
                    <a:pt x="15502" y="12866"/>
                  </a:lnTo>
                  <a:lnTo>
                    <a:pt x="15064" y="12503"/>
                  </a:lnTo>
                  <a:lnTo>
                    <a:pt x="14611" y="12105"/>
                  </a:lnTo>
                  <a:lnTo>
                    <a:pt x="14136" y="11634"/>
                  </a:lnTo>
                  <a:lnTo>
                    <a:pt x="13641" y="11090"/>
                  </a:lnTo>
                  <a:lnTo>
                    <a:pt x="13130" y="10474"/>
                  </a:lnTo>
                  <a:lnTo>
                    <a:pt x="12592" y="9785"/>
                  </a:lnTo>
                  <a:lnTo>
                    <a:pt x="12039" y="9060"/>
                  </a:lnTo>
                  <a:lnTo>
                    <a:pt x="11459" y="8227"/>
                  </a:lnTo>
                  <a:lnTo>
                    <a:pt x="10863" y="7357"/>
                  </a:lnTo>
                  <a:lnTo>
                    <a:pt x="10241" y="6415"/>
                  </a:lnTo>
                  <a:lnTo>
                    <a:pt x="9593" y="5364"/>
                  </a:lnTo>
                  <a:lnTo>
                    <a:pt x="8950" y="4349"/>
                  </a:lnTo>
                  <a:lnTo>
                    <a:pt x="8328" y="3479"/>
                  </a:lnTo>
                  <a:lnTo>
                    <a:pt x="7732" y="2682"/>
                  </a:lnTo>
                  <a:lnTo>
                    <a:pt x="7163" y="2030"/>
                  </a:lnTo>
                  <a:lnTo>
                    <a:pt x="6620" y="1486"/>
                  </a:lnTo>
                  <a:lnTo>
                    <a:pt x="6098" y="1015"/>
                  </a:lnTo>
                  <a:lnTo>
                    <a:pt x="5603" y="652"/>
                  </a:lnTo>
                  <a:lnTo>
                    <a:pt x="5134" y="362"/>
                  </a:lnTo>
                  <a:lnTo>
                    <a:pt x="4681" y="181"/>
                  </a:lnTo>
                  <a:lnTo>
                    <a:pt x="4259" y="36"/>
                  </a:lnTo>
                  <a:lnTo>
                    <a:pt x="3853" y="0"/>
                  </a:lnTo>
                  <a:lnTo>
                    <a:pt x="3473" y="0"/>
                  </a:lnTo>
                  <a:lnTo>
                    <a:pt x="3115" y="72"/>
                  </a:lnTo>
                  <a:lnTo>
                    <a:pt x="2778" y="181"/>
                  </a:lnTo>
                  <a:lnTo>
                    <a:pt x="2461" y="362"/>
                  </a:lnTo>
                  <a:lnTo>
                    <a:pt x="2166" y="544"/>
                  </a:lnTo>
                  <a:lnTo>
                    <a:pt x="1887" y="797"/>
                  </a:lnTo>
                  <a:lnTo>
                    <a:pt x="1634" y="1051"/>
                  </a:lnTo>
                  <a:lnTo>
                    <a:pt x="1397" y="1341"/>
                  </a:lnTo>
                  <a:lnTo>
                    <a:pt x="1186" y="1667"/>
                  </a:lnTo>
                  <a:lnTo>
                    <a:pt x="986" y="1957"/>
                  </a:lnTo>
                  <a:lnTo>
                    <a:pt x="812" y="2283"/>
                  </a:lnTo>
                  <a:lnTo>
                    <a:pt x="654" y="2609"/>
                  </a:lnTo>
                  <a:lnTo>
                    <a:pt x="511" y="2899"/>
                  </a:lnTo>
                  <a:lnTo>
                    <a:pt x="390" y="3189"/>
                  </a:lnTo>
                  <a:lnTo>
                    <a:pt x="285" y="3479"/>
                  </a:lnTo>
                  <a:lnTo>
                    <a:pt x="127" y="3914"/>
                  </a:lnTo>
                  <a:lnTo>
                    <a:pt x="32" y="4240"/>
                  </a:lnTo>
                  <a:lnTo>
                    <a:pt x="0" y="4349"/>
                  </a:lnTo>
                  <a:lnTo>
                    <a:pt x="0" y="21600"/>
                  </a:lnTo>
                  <a:lnTo>
                    <a:pt x="21589" y="21600"/>
                  </a:lnTo>
                  <a:lnTo>
                    <a:pt x="21600" y="21491"/>
                  </a:lnTo>
                  <a:lnTo>
                    <a:pt x="21600" y="9242"/>
                  </a:lnTo>
                  <a:lnTo>
                    <a:pt x="21589" y="9278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</p:grpSp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xfrm>
            <a:off x="6629400" y="590550"/>
            <a:ext cx="2057400" cy="6201833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073E87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073E87"/>
                </a:solidFill>
              </a:rPr>
              <a:t>Texto do Título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6019800" cy="5410200"/>
          </a:xfrm>
          <a:prstGeom prst="rect">
            <a:avLst/>
          </a:prstGeom>
        </p:spPr>
        <p:txBody>
          <a:bodyPr anchor="t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Cinco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050899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rgbClr val="0293E0"/>
              </a:gs>
              <a:gs pos="90000">
                <a:srgbClr val="83D3FE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grpSp>
        <p:nvGrpSpPr>
          <p:cNvPr id="8" name="Group 8"/>
          <p:cNvGrpSpPr/>
          <p:nvPr/>
        </p:nvGrpSpPr>
        <p:grpSpPr>
          <a:xfrm>
            <a:off x="211664" y="1679428"/>
            <a:ext cx="8723377" cy="1329875"/>
            <a:chOff x="0" y="0"/>
            <a:chExt cx="8723376" cy="1329874"/>
          </a:xfrm>
        </p:grpSpPr>
        <p:sp>
          <p:nvSpPr>
            <p:cNvPr id="3" name="Shape 3"/>
            <p:cNvSpPr/>
            <p:nvPr/>
          </p:nvSpPr>
          <p:spPr>
            <a:xfrm>
              <a:off x="5835773" y="145036"/>
              <a:ext cx="2876429" cy="714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2" y="0"/>
                  </a:moveTo>
                  <a:lnTo>
                    <a:pt x="20642" y="608"/>
                  </a:lnTo>
                  <a:lnTo>
                    <a:pt x="19716" y="1283"/>
                  </a:lnTo>
                  <a:lnTo>
                    <a:pt x="18774" y="2025"/>
                  </a:lnTo>
                  <a:lnTo>
                    <a:pt x="17800" y="2768"/>
                  </a:lnTo>
                  <a:lnTo>
                    <a:pt x="16811" y="3645"/>
                  </a:lnTo>
                  <a:lnTo>
                    <a:pt x="15789" y="4522"/>
                  </a:lnTo>
                  <a:lnTo>
                    <a:pt x="14751" y="5535"/>
                  </a:lnTo>
                  <a:lnTo>
                    <a:pt x="13682" y="6548"/>
                  </a:lnTo>
                  <a:lnTo>
                    <a:pt x="11750" y="8505"/>
                  </a:lnTo>
                  <a:lnTo>
                    <a:pt x="9866" y="10260"/>
                  </a:lnTo>
                  <a:lnTo>
                    <a:pt x="8062" y="11880"/>
                  </a:lnTo>
                  <a:lnTo>
                    <a:pt x="6322" y="13432"/>
                  </a:lnTo>
                  <a:lnTo>
                    <a:pt x="4662" y="14782"/>
                  </a:lnTo>
                  <a:lnTo>
                    <a:pt x="3049" y="15998"/>
                  </a:lnTo>
                  <a:lnTo>
                    <a:pt x="1501" y="17145"/>
                  </a:lnTo>
                  <a:lnTo>
                    <a:pt x="0" y="18158"/>
                  </a:lnTo>
                  <a:lnTo>
                    <a:pt x="1038" y="18765"/>
                  </a:lnTo>
                  <a:lnTo>
                    <a:pt x="2027" y="19305"/>
                  </a:lnTo>
                  <a:lnTo>
                    <a:pt x="2985" y="19778"/>
                  </a:lnTo>
                  <a:lnTo>
                    <a:pt x="3927" y="20182"/>
                  </a:lnTo>
                  <a:lnTo>
                    <a:pt x="4837" y="20588"/>
                  </a:lnTo>
                  <a:lnTo>
                    <a:pt x="5715" y="20858"/>
                  </a:lnTo>
                  <a:lnTo>
                    <a:pt x="6561" y="21128"/>
                  </a:lnTo>
                  <a:lnTo>
                    <a:pt x="7392" y="21330"/>
                  </a:lnTo>
                  <a:lnTo>
                    <a:pt x="8206" y="21465"/>
                  </a:lnTo>
                  <a:lnTo>
                    <a:pt x="8988" y="21532"/>
                  </a:lnTo>
                  <a:lnTo>
                    <a:pt x="9738" y="21600"/>
                  </a:lnTo>
                  <a:lnTo>
                    <a:pt x="10473" y="21600"/>
                  </a:lnTo>
                  <a:lnTo>
                    <a:pt x="11191" y="21532"/>
                  </a:lnTo>
                  <a:lnTo>
                    <a:pt x="11894" y="21465"/>
                  </a:lnTo>
                  <a:lnTo>
                    <a:pt x="12564" y="21330"/>
                  </a:lnTo>
                  <a:lnTo>
                    <a:pt x="13219" y="21128"/>
                  </a:lnTo>
                  <a:lnTo>
                    <a:pt x="13841" y="20925"/>
                  </a:lnTo>
                  <a:lnTo>
                    <a:pt x="14464" y="20655"/>
                  </a:lnTo>
                  <a:lnTo>
                    <a:pt x="15055" y="20318"/>
                  </a:lnTo>
                  <a:lnTo>
                    <a:pt x="15645" y="19980"/>
                  </a:lnTo>
                  <a:lnTo>
                    <a:pt x="16204" y="19575"/>
                  </a:lnTo>
                  <a:lnTo>
                    <a:pt x="16763" y="19170"/>
                  </a:lnTo>
                  <a:lnTo>
                    <a:pt x="17290" y="18698"/>
                  </a:lnTo>
                  <a:lnTo>
                    <a:pt x="17816" y="18225"/>
                  </a:lnTo>
                  <a:lnTo>
                    <a:pt x="18327" y="17685"/>
                  </a:lnTo>
                  <a:lnTo>
                    <a:pt x="18822" y="17145"/>
                  </a:lnTo>
                  <a:lnTo>
                    <a:pt x="19301" y="16538"/>
                  </a:lnTo>
                  <a:lnTo>
                    <a:pt x="19780" y="15930"/>
                  </a:lnTo>
                  <a:lnTo>
                    <a:pt x="20690" y="14580"/>
                  </a:lnTo>
                  <a:lnTo>
                    <a:pt x="21568" y="13162"/>
                  </a:lnTo>
                  <a:lnTo>
                    <a:pt x="21600" y="13095"/>
                  </a:lnTo>
                  <a:lnTo>
                    <a:pt x="21600" y="0"/>
                  </a:lnTo>
                  <a:lnTo>
                    <a:pt x="21552" y="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4" name="Shape 4"/>
            <p:cNvSpPr/>
            <p:nvPr/>
          </p:nvSpPr>
          <p:spPr>
            <a:xfrm>
              <a:off x="2407655" y="16734"/>
              <a:ext cx="5544515" cy="85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239"/>
                  </a:moveTo>
                  <a:lnTo>
                    <a:pt x="21128" y="19843"/>
                  </a:lnTo>
                  <a:lnTo>
                    <a:pt x="20639" y="19446"/>
                  </a:lnTo>
                  <a:lnTo>
                    <a:pt x="19621" y="18482"/>
                  </a:lnTo>
                  <a:lnTo>
                    <a:pt x="18544" y="17291"/>
                  </a:lnTo>
                  <a:lnTo>
                    <a:pt x="17409" y="15987"/>
                  </a:lnTo>
                  <a:lnTo>
                    <a:pt x="16208" y="14400"/>
                  </a:lnTo>
                  <a:lnTo>
                    <a:pt x="14941" y="12643"/>
                  </a:lnTo>
                  <a:lnTo>
                    <a:pt x="13608" y="10602"/>
                  </a:lnTo>
                  <a:lnTo>
                    <a:pt x="12200" y="8391"/>
                  </a:lnTo>
                  <a:lnTo>
                    <a:pt x="11645" y="7540"/>
                  </a:lnTo>
                  <a:lnTo>
                    <a:pt x="11106" y="6690"/>
                  </a:lnTo>
                  <a:lnTo>
                    <a:pt x="10063" y="5216"/>
                  </a:lnTo>
                  <a:lnTo>
                    <a:pt x="9558" y="4592"/>
                  </a:lnTo>
                  <a:lnTo>
                    <a:pt x="9069" y="3969"/>
                  </a:lnTo>
                  <a:lnTo>
                    <a:pt x="8589" y="3402"/>
                  </a:lnTo>
                  <a:lnTo>
                    <a:pt x="8117" y="2891"/>
                  </a:lnTo>
                  <a:lnTo>
                    <a:pt x="7661" y="2438"/>
                  </a:lnTo>
                  <a:lnTo>
                    <a:pt x="7206" y="2041"/>
                  </a:lnTo>
                  <a:lnTo>
                    <a:pt x="6344" y="1304"/>
                  </a:lnTo>
                  <a:lnTo>
                    <a:pt x="5524" y="794"/>
                  </a:lnTo>
                  <a:lnTo>
                    <a:pt x="4754" y="397"/>
                  </a:lnTo>
                  <a:lnTo>
                    <a:pt x="4017" y="113"/>
                  </a:lnTo>
                  <a:lnTo>
                    <a:pt x="3321" y="0"/>
                  </a:lnTo>
                  <a:lnTo>
                    <a:pt x="2667" y="0"/>
                  </a:lnTo>
                  <a:lnTo>
                    <a:pt x="2054" y="113"/>
                  </a:lnTo>
                  <a:lnTo>
                    <a:pt x="1483" y="283"/>
                  </a:lnTo>
                  <a:lnTo>
                    <a:pt x="952" y="567"/>
                  </a:lnTo>
                  <a:lnTo>
                    <a:pt x="456" y="907"/>
                  </a:lnTo>
                  <a:lnTo>
                    <a:pt x="0" y="1361"/>
                  </a:lnTo>
                  <a:lnTo>
                    <a:pt x="638" y="1871"/>
                  </a:lnTo>
                  <a:lnTo>
                    <a:pt x="1300" y="2438"/>
                  </a:lnTo>
                  <a:lnTo>
                    <a:pt x="1988" y="3175"/>
                  </a:lnTo>
                  <a:lnTo>
                    <a:pt x="2700" y="3969"/>
                  </a:lnTo>
                  <a:lnTo>
                    <a:pt x="3437" y="4932"/>
                  </a:lnTo>
                  <a:lnTo>
                    <a:pt x="4199" y="5953"/>
                  </a:lnTo>
                  <a:lnTo>
                    <a:pt x="4994" y="7087"/>
                  </a:lnTo>
                  <a:lnTo>
                    <a:pt x="5806" y="8391"/>
                  </a:lnTo>
                  <a:lnTo>
                    <a:pt x="7272" y="10715"/>
                  </a:lnTo>
                  <a:lnTo>
                    <a:pt x="8663" y="12756"/>
                  </a:lnTo>
                  <a:lnTo>
                    <a:pt x="9972" y="14627"/>
                  </a:lnTo>
                  <a:lnTo>
                    <a:pt x="10610" y="15420"/>
                  </a:lnTo>
                  <a:lnTo>
                    <a:pt x="11214" y="16214"/>
                  </a:lnTo>
                  <a:lnTo>
                    <a:pt x="11810" y="16951"/>
                  </a:lnTo>
                  <a:lnTo>
                    <a:pt x="12390" y="17575"/>
                  </a:lnTo>
                  <a:lnTo>
                    <a:pt x="12953" y="18198"/>
                  </a:lnTo>
                  <a:lnTo>
                    <a:pt x="13500" y="18765"/>
                  </a:lnTo>
                  <a:lnTo>
                    <a:pt x="14030" y="19219"/>
                  </a:lnTo>
                  <a:lnTo>
                    <a:pt x="14544" y="19672"/>
                  </a:lnTo>
                  <a:lnTo>
                    <a:pt x="15040" y="20069"/>
                  </a:lnTo>
                  <a:lnTo>
                    <a:pt x="15529" y="20466"/>
                  </a:lnTo>
                  <a:lnTo>
                    <a:pt x="16001" y="20750"/>
                  </a:lnTo>
                  <a:lnTo>
                    <a:pt x="16457" y="20976"/>
                  </a:lnTo>
                  <a:lnTo>
                    <a:pt x="16896" y="21203"/>
                  </a:lnTo>
                  <a:lnTo>
                    <a:pt x="17326" y="21373"/>
                  </a:lnTo>
                  <a:lnTo>
                    <a:pt x="17749" y="21487"/>
                  </a:lnTo>
                  <a:lnTo>
                    <a:pt x="18155" y="21600"/>
                  </a:lnTo>
                  <a:lnTo>
                    <a:pt x="18925" y="21600"/>
                  </a:lnTo>
                  <a:lnTo>
                    <a:pt x="19298" y="21543"/>
                  </a:lnTo>
                  <a:lnTo>
                    <a:pt x="19654" y="21487"/>
                  </a:lnTo>
                  <a:lnTo>
                    <a:pt x="20002" y="21373"/>
                  </a:lnTo>
                  <a:lnTo>
                    <a:pt x="20341" y="21203"/>
                  </a:lnTo>
                  <a:lnTo>
                    <a:pt x="20672" y="20976"/>
                  </a:lnTo>
                  <a:lnTo>
                    <a:pt x="20987" y="20750"/>
                  </a:lnTo>
                  <a:lnTo>
                    <a:pt x="21302" y="20523"/>
                  </a:lnTo>
                  <a:lnTo>
                    <a:pt x="21600" y="20239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5" name="Shape 5"/>
            <p:cNvSpPr/>
            <p:nvPr/>
          </p:nvSpPr>
          <p:spPr>
            <a:xfrm>
              <a:off x="2617063" y="29007"/>
              <a:ext cx="5467979" cy="774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79"/>
                  </a:moveTo>
                  <a:lnTo>
                    <a:pt x="76" y="2054"/>
                  </a:lnTo>
                  <a:lnTo>
                    <a:pt x="302" y="1743"/>
                  </a:lnTo>
                  <a:lnTo>
                    <a:pt x="689" y="1307"/>
                  </a:lnTo>
                  <a:lnTo>
                    <a:pt x="941" y="1058"/>
                  </a:lnTo>
                  <a:lnTo>
                    <a:pt x="1235" y="809"/>
                  </a:lnTo>
                  <a:lnTo>
                    <a:pt x="1562" y="622"/>
                  </a:lnTo>
                  <a:lnTo>
                    <a:pt x="1940" y="436"/>
                  </a:lnTo>
                  <a:lnTo>
                    <a:pt x="2351" y="249"/>
                  </a:lnTo>
                  <a:lnTo>
                    <a:pt x="2813" y="124"/>
                  </a:lnTo>
                  <a:lnTo>
                    <a:pt x="3317" y="62"/>
                  </a:lnTo>
                  <a:lnTo>
                    <a:pt x="3863" y="0"/>
                  </a:lnTo>
                  <a:lnTo>
                    <a:pt x="4451" y="62"/>
                  </a:lnTo>
                  <a:lnTo>
                    <a:pt x="5081" y="187"/>
                  </a:lnTo>
                  <a:lnTo>
                    <a:pt x="5761" y="436"/>
                  </a:lnTo>
                  <a:lnTo>
                    <a:pt x="6483" y="747"/>
                  </a:lnTo>
                  <a:lnTo>
                    <a:pt x="7248" y="1245"/>
                  </a:lnTo>
                  <a:lnTo>
                    <a:pt x="8062" y="1805"/>
                  </a:lnTo>
                  <a:lnTo>
                    <a:pt x="8927" y="2490"/>
                  </a:lnTo>
                  <a:lnTo>
                    <a:pt x="9834" y="3299"/>
                  </a:lnTo>
                  <a:lnTo>
                    <a:pt x="10792" y="4295"/>
                  </a:lnTo>
                  <a:lnTo>
                    <a:pt x="11791" y="5416"/>
                  </a:lnTo>
                  <a:lnTo>
                    <a:pt x="12841" y="6723"/>
                  </a:lnTo>
                  <a:lnTo>
                    <a:pt x="13941" y="8279"/>
                  </a:lnTo>
                  <a:lnTo>
                    <a:pt x="15091" y="9960"/>
                  </a:lnTo>
                  <a:lnTo>
                    <a:pt x="16292" y="11827"/>
                  </a:lnTo>
                  <a:lnTo>
                    <a:pt x="17544" y="13944"/>
                  </a:lnTo>
                  <a:lnTo>
                    <a:pt x="18845" y="16247"/>
                  </a:lnTo>
                  <a:lnTo>
                    <a:pt x="20198" y="18799"/>
                  </a:lnTo>
                  <a:lnTo>
                    <a:pt x="21600" y="21600"/>
                  </a:ln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6" name="Shape 6"/>
            <p:cNvSpPr/>
            <p:nvPr/>
          </p:nvSpPr>
          <p:spPr>
            <a:xfrm>
              <a:off x="5397823" y="15619"/>
              <a:ext cx="3308001" cy="651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625" y="20712"/>
                  </a:lnTo>
                  <a:lnTo>
                    <a:pt x="2332" y="18419"/>
                  </a:lnTo>
                  <a:lnTo>
                    <a:pt x="3512" y="16866"/>
                  </a:lnTo>
                  <a:lnTo>
                    <a:pt x="4872" y="15164"/>
                  </a:lnTo>
                  <a:lnTo>
                    <a:pt x="6386" y="13315"/>
                  </a:lnTo>
                  <a:lnTo>
                    <a:pt x="8010" y="11318"/>
                  </a:lnTo>
                  <a:lnTo>
                    <a:pt x="9731" y="9395"/>
                  </a:lnTo>
                  <a:lnTo>
                    <a:pt x="11494" y="7471"/>
                  </a:lnTo>
                  <a:lnTo>
                    <a:pt x="13299" y="5696"/>
                  </a:lnTo>
                  <a:lnTo>
                    <a:pt x="15089" y="3995"/>
                  </a:lnTo>
                  <a:lnTo>
                    <a:pt x="15978" y="3255"/>
                  </a:lnTo>
                  <a:lnTo>
                    <a:pt x="16839" y="2515"/>
                  </a:lnTo>
                  <a:lnTo>
                    <a:pt x="17699" y="1923"/>
                  </a:lnTo>
                  <a:lnTo>
                    <a:pt x="18532" y="1332"/>
                  </a:lnTo>
                  <a:lnTo>
                    <a:pt x="19351" y="888"/>
                  </a:lnTo>
                  <a:lnTo>
                    <a:pt x="20129" y="518"/>
                  </a:lnTo>
                  <a:lnTo>
                    <a:pt x="20878" y="222"/>
                  </a:lnTo>
                  <a:lnTo>
                    <a:pt x="21600" y="0"/>
                  </a:ln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  <p:sp>
          <p:nvSpPr>
            <p:cNvPr id="7" name="Shape 7"/>
            <p:cNvSpPr/>
            <p:nvPr/>
          </p:nvSpPr>
          <p:spPr>
            <a:xfrm>
              <a:off x="0" y="-1"/>
              <a:ext cx="8723376" cy="1329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9" y="9278"/>
                  </a:moveTo>
                  <a:lnTo>
                    <a:pt x="21389" y="9821"/>
                  </a:lnTo>
                  <a:lnTo>
                    <a:pt x="21189" y="10329"/>
                  </a:lnTo>
                  <a:lnTo>
                    <a:pt x="20978" y="10800"/>
                  </a:lnTo>
                  <a:lnTo>
                    <a:pt x="20762" y="11235"/>
                  </a:lnTo>
                  <a:lnTo>
                    <a:pt x="20541" y="11670"/>
                  </a:lnTo>
                  <a:lnTo>
                    <a:pt x="20309" y="12068"/>
                  </a:lnTo>
                  <a:lnTo>
                    <a:pt x="20071" y="12395"/>
                  </a:lnTo>
                  <a:lnTo>
                    <a:pt x="19824" y="12721"/>
                  </a:lnTo>
                  <a:lnTo>
                    <a:pt x="19565" y="13011"/>
                  </a:lnTo>
                  <a:lnTo>
                    <a:pt x="19297" y="13228"/>
                  </a:lnTo>
                  <a:lnTo>
                    <a:pt x="19017" y="13446"/>
                  </a:lnTo>
                  <a:lnTo>
                    <a:pt x="18727" y="13591"/>
                  </a:lnTo>
                  <a:lnTo>
                    <a:pt x="18427" y="13736"/>
                  </a:lnTo>
                  <a:lnTo>
                    <a:pt x="18111" y="13808"/>
                  </a:lnTo>
                  <a:lnTo>
                    <a:pt x="17784" y="13808"/>
                  </a:lnTo>
                  <a:lnTo>
                    <a:pt x="17441" y="13772"/>
                  </a:lnTo>
                  <a:lnTo>
                    <a:pt x="17083" y="13699"/>
                  </a:lnTo>
                  <a:lnTo>
                    <a:pt x="16714" y="13591"/>
                  </a:lnTo>
                  <a:lnTo>
                    <a:pt x="16329" y="13409"/>
                  </a:lnTo>
                  <a:lnTo>
                    <a:pt x="15923" y="13156"/>
                  </a:lnTo>
                  <a:lnTo>
                    <a:pt x="15502" y="12866"/>
                  </a:lnTo>
                  <a:lnTo>
                    <a:pt x="15064" y="12503"/>
                  </a:lnTo>
                  <a:lnTo>
                    <a:pt x="14611" y="12105"/>
                  </a:lnTo>
                  <a:lnTo>
                    <a:pt x="14136" y="11634"/>
                  </a:lnTo>
                  <a:lnTo>
                    <a:pt x="13641" y="11090"/>
                  </a:lnTo>
                  <a:lnTo>
                    <a:pt x="13130" y="10474"/>
                  </a:lnTo>
                  <a:lnTo>
                    <a:pt x="12592" y="9785"/>
                  </a:lnTo>
                  <a:lnTo>
                    <a:pt x="12039" y="9060"/>
                  </a:lnTo>
                  <a:lnTo>
                    <a:pt x="11459" y="8227"/>
                  </a:lnTo>
                  <a:lnTo>
                    <a:pt x="10863" y="7357"/>
                  </a:lnTo>
                  <a:lnTo>
                    <a:pt x="10241" y="6415"/>
                  </a:lnTo>
                  <a:lnTo>
                    <a:pt x="9593" y="5364"/>
                  </a:lnTo>
                  <a:lnTo>
                    <a:pt x="8950" y="4349"/>
                  </a:lnTo>
                  <a:lnTo>
                    <a:pt x="8328" y="3479"/>
                  </a:lnTo>
                  <a:lnTo>
                    <a:pt x="7732" y="2682"/>
                  </a:lnTo>
                  <a:lnTo>
                    <a:pt x="7163" y="2030"/>
                  </a:lnTo>
                  <a:lnTo>
                    <a:pt x="6620" y="1486"/>
                  </a:lnTo>
                  <a:lnTo>
                    <a:pt x="6098" y="1015"/>
                  </a:lnTo>
                  <a:lnTo>
                    <a:pt x="5603" y="652"/>
                  </a:lnTo>
                  <a:lnTo>
                    <a:pt x="5134" y="362"/>
                  </a:lnTo>
                  <a:lnTo>
                    <a:pt x="4681" y="181"/>
                  </a:lnTo>
                  <a:lnTo>
                    <a:pt x="4259" y="36"/>
                  </a:lnTo>
                  <a:lnTo>
                    <a:pt x="3853" y="0"/>
                  </a:lnTo>
                  <a:lnTo>
                    <a:pt x="3473" y="0"/>
                  </a:lnTo>
                  <a:lnTo>
                    <a:pt x="3115" y="72"/>
                  </a:lnTo>
                  <a:lnTo>
                    <a:pt x="2778" y="181"/>
                  </a:lnTo>
                  <a:lnTo>
                    <a:pt x="2461" y="362"/>
                  </a:lnTo>
                  <a:lnTo>
                    <a:pt x="2166" y="544"/>
                  </a:lnTo>
                  <a:lnTo>
                    <a:pt x="1887" y="797"/>
                  </a:lnTo>
                  <a:lnTo>
                    <a:pt x="1634" y="1051"/>
                  </a:lnTo>
                  <a:lnTo>
                    <a:pt x="1397" y="1341"/>
                  </a:lnTo>
                  <a:lnTo>
                    <a:pt x="1186" y="1667"/>
                  </a:lnTo>
                  <a:lnTo>
                    <a:pt x="986" y="1957"/>
                  </a:lnTo>
                  <a:lnTo>
                    <a:pt x="812" y="2283"/>
                  </a:lnTo>
                  <a:lnTo>
                    <a:pt x="654" y="2609"/>
                  </a:lnTo>
                  <a:lnTo>
                    <a:pt x="511" y="2899"/>
                  </a:lnTo>
                  <a:lnTo>
                    <a:pt x="390" y="3189"/>
                  </a:lnTo>
                  <a:lnTo>
                    <a:pt x="285" y="3479"/>
                  </a:lnTo>
                  <a:lnTo>
                    <a:pt x="127" y="3914"/>
                  </a:lnTo>
                  <a:lnTo>
                    <a:pt x="32" y="4240"/>
                  </a:lnTo>
                  <a:lnTo>
                    <a:pt x="0" y="4349"/>
                  </a:lnTo>
                  <a:lnTo>
                    <a:pt x="0" y="21600"/>
                  </a:lnTo>
                  <a:lnTo>
                    <a:pt x="21589" y="21600"/>
                  </a:lnTo>
                  <a:lnTo>
                    <a:pt x="21600" y="21491"/>
                  </a:lnTo>
                  <a:lnTo>
                    <a:pt x="21600" y="9242"/>
                  </a:lnTo>
                  <a:lnTo>
                    <a:pt x="21589" y="9278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/>
            </a:p>
          </p:txBody>
        </p:sp>
      </p:grpSp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29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Texto do Título</a:t>
            </a:r>
          </a:p>
        </p:txBody>
      </p:sp>
      <p:sp>
        <p:nvSpPr>
          <p:cNvPr id="10" name="Shape 10"/>
          <p:cNvSpPr>
            <a:spLocks noGrp="1"/>
          </p:cNvSpPr>
          <p:nvPr>
            <p:ph type="body" idx="1"/>
          </p:nvPr>
        </p:nvSpPr>
        <p:spPr>
          <a:xfrm>
            <a:off x="872066" y="1943630"/>
            <a:ext cx="7408334" cy="49143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3E87"/>
                </a:solidFill>
              </a:rPr>
              <a:t>Nível de Corpo Cinco</a:t>
            </a:r>
          </a:p>
        </p:txBody>
      </p:sp>
      <p:sp>
        <p:nvSpPr>
          <p:cNvPr id="11" name="Shape 11"/>
          <p:cNvSpPr>
            <a:spLocks noGrp="1"/>
          </p:cNvSpPr>
          <p:nvPr>
            <p:ph type="sldNum" sz="quarter" idx="2"/>
          </p:nvPr>
        </p:nvSpPr>
        <p:spPr>
          <a:xfrm>
            <a:off x="3991088" y="6317155"/>
            <a:ext cx="1161826" cy="2311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ctr">
              <a:defRPr sz="1000">
                <a:solidFill>
                  <a:srgbClr val="073E87"/>
                </a:solidFill>
              </a:defRPr>
            </a:lvl1pPr>
          </a:lstStyle>
          <a:p>
            <a:pPr lvl="0"/>
            <a:fld id="{86CB4B4D-7CA3-9044-876B-883B54F8677D}" type="slidenum">
              <a:t>‹n.º›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transition spd="med"/>
  <p:txStyles>
    <p:titleStyle>
      <a:lvl1pPr algn="ctr">
        <a:defRPr sz="4400">
          <a:solidFill>
            <a:srgbClr val="FFFFFF"/>
          </a:solidFill>
          <a:latin typeface="Candara"/>
          <a:ea typeface="Candara"/>
          <a:cs typeface="Candara"/>
          <a:sym typeface="Candara"/>
        </a:defRPr>
      </a:lvl1pPr>
      <a:lvl2pPr algn="ctr">
        <a:defRPr sz="4400">
          <a:solidFill>
            <a:srgbClr val="FFFFFF"/>
          </a:solidFill>
          <a:latin typeface="Candara"/>
          <a:ea typeface="Candara"/>
          <a:cs typeface="Candara"/>
          <a:sym typeface="Candara"/>
        </a:defRPr>
      </a:lvl2pPr>
      <a:lvl3pPr algn="ctr">
        <a:defRPr sz="4400">
          <a:solidFill>
            <a:srgbClr val="FFFFFF"/>
          </a:solidFill>
          <a:latin typeface="Candara"/>
          <a:ea typeface="Candara"/>
          <a:cs typeface="Candara"/>
          <a:sym typeface="Candara"/>
        </a:defRPr>
      </a:lvl3pPr>
      <a:lvl4pPr algn="ctr">
        <a:defRPr sz="4400">
          <a:solidFill>
            <a:srgbClr val="FFFFFF"/>
          </a:solidFill>
          <a:latin typeface="Candara"/>
          <a:ea typeface="Candara"/>
          <a:cs typeface="Candara"/>
          <a:sym typeface="Candara"/>
        </a:defRPr>
      </a:lvl4pPr>
      <a:lvl5pPr algn="ctr">
        <a:defRPr sz="4400">
          <a:solidFill>
            <a:srgbClr val="FFFFFF"/>
          </a:solidFill>
          <a:latin typeface="Candara"/>
          <a:ea typeface="Candara"/>
          <a:cs typeface="Candara"/>
          <a:sym typeface="Candara"/>
        </a:defRPr>
      </a:lvl5pPr>
      <a:lvl6pPr algn="ctr">
        <a:defRPr sz="4400">
          <a:solidFill>
            <a:srgbClr val="FFFFFF"/>
          </a:solidFill>
          <a:latin typeface="Candara"/>
          <a:ea typeface="Candara"/>
          <a:cs typeface="Candara"/>
          <a:sym typeface="Candara"/>
        </a:defRPr>
      </a:lvl6pPr>
      <a:lvl7pPr algn="ctr">
        <a:defRPr sz="4400">
          <a:solidFill>
            <a:srgbClr val="FFFFFF"/>
          </a:solidFill>
          <a:latin typeface="Candara"/>
          <a:ea typeface="Candara"/>
          <a:cs typeface="Candara"/>
          <a:sym typeface="Candara"/>
        </a:defRPr>
      </a:lvl7pPr>
      <a:lvl8pPr algn="ctr">
        <a:defRPr sz="4400">
          <a:solidFill>
            <a:srgbClr val="FFFFFF"/>
          </a:solidFill>
          <a:latin typeface="Candara"/>
          <a:ea typeface="Candara"/>
          <a:cs typeface="Candara"/>
          <a:sym typeface="Candara"/>
        </a:defRPr>
      </a:lvl8pPr>
      <a:lvl9pPr algn="ctr">
        <a:defRPr sz="4400">
          <a:solidFill>
            <a:srgbClr val="FFFFFF"/>
          </a:solidFill>
          <a:latin typeface="Candara"/>
          <a:ea typeface="Candara"/>
          <a:cs typeface="Candara"/>
          <a:sym typeface="Candara"/>
        </a:defRPr>
      </a:lvl9pPr>
    </p:titleStyle>
    <p:bodyStyle>
      <a:lvl1pPr marL="274320" indent="-274320">
        <a:spcBef>
          <a:spcPts val="500"/>
        </a:spcBef>
        <a:buClr>
          <a:srgbClr val="31B6FD"/>
        </a:buClr>
        <a:buSzPct val="100000"/>
        <a:buFont typeface="Symbol"/>
        <a:buChar char="∗"/>
        <a:defRPr sz="2400">
          <a:solidFill>
            <a:srgbClr val="073E87"/>
          </a:solidFill>
          <a:latin typeface="Candara"/>
          <a:ea typeface="Candara"/>
          <a:cs typeface="Candara"/>
          <a:sym typeface="Candara"/>
        </a:defRPr>
      </a:lvl1pPr>
      <a:lvl2pPr marL="601201" indent="-299258">
        <a:spcBef>
          <a:spcPts val="500"/>
        </a:spcBef>
        <a:buClr>
          <a:srgbClr val="31B6FD"/>
        </a:buClr>
        <a:buSzPct val="100000"/>
        <a:buFont typeface="Symbol"/>
        <a:buChar char="∗"/>
        <a:defRPr sz="2400">
          <a:solidFill>
            <a:srgbClr val="073E87"/>
          </a:solidFill>
          <a:latin typeface="Candara"/>
          <a:ea typeface="Candara"/>
          <a:cs typeface="Candara"/>
          <a:sym typeface="Candara"/>
        </a:defRPr>
      </a:lvl2pPr>
      <a:lvl3pPr marL="901382" indent="-274319">
        <a:spcBef>
          <a:spcPts val="500"/>
        </a:spcBef>
        <a:buClr>
          <a:srgbClr val="31B6FD"/>
        </a:buClr>
        <a:buSzPct val="100000"/>
        <a:buFont typeface="Symbol"/>
        <a:buChar char="∗"/>
        <a:defRPr sz="2400">
          <a:solidFill>
            <a:srgbClr val="073E87"/>
          </a:solidFill>
          <a:latin typeface="Candara"/>
          <a:ea typeface="Candara"/>
          <a:cs typeface="Candara"/>
          <a:sym typeface="Candara"/>
        </a:defRPr>
      </a:lvl3pPr>
      <a:lvl4pPr marL="1219200" indent="-304800">
        <a:spcBef>
          <a:spcPts val="500"/>
        </a:spcBef>
        <a:buClr>
          <a:srgbClr val="31B6FD"/>
        </a:buClr>
        <a:buSzPct val="100000"/>
        <a:buFont typeface="Symbol"/>
        <a:buChar char="∗"/>
        <a:defRPr sz="2400">
          <a:solidFill>
            <a:srgbClr val="073E87"/>
          </a:solidFill>
          <a:latin typeface="Candara"/>
          <a:ea typeface="Candara"/>
          <a:cs typeface="Candara"/>
          <a:sym typeface="Candara"/>
        </a:defRPr>
      </a:lvl4pPr>
      <a:lvl5pPr marL="1577339" indent="-342900">
        <a:spcBef>
          <a:spcPts val="500"/>
        </a:spcBef>
        <a:buClr>
          <a:srgbClr val="31B6FD"/>
        </a:buClr>
        <a:buSzPct val="100000"/>
        <a:buFont typeface="Symbol"/>
        <a:buChar char="∗"/>
        <a:defRPr sz="2400">
          <a:solidFill>
            <a:srgbClr val="073E87"/>
          </a:solidFill>
          <a:latin typeface="Candara"/>
          <a:ea typeface="Candara"/>
          <a:cs typeface="Candara"/>
          <a:sym typeface="Candara"/>
        </a:defRPr>
      </a:lvl5pPr>
      <a:lvl6pPr marL="1946365" indent="-391885">
        <a:spcBef>
          <a:spcPts val="500"/>
        </a:spcBef>
        <a:buClr>
          <a:srgbClr val="31B6FD"/>
        </a:buClr>
        <a:buSzPct val="100000"/>
        <a:buFont typeface="Symbol"/>
        <a:buChar char="∗"/>
        <a:defRPr sz="2400">
          <a:solidFill>
            <a:srgbClr val="073E87"/>
          </a:solidFill>
          <a:latin typeface="Candara"/>
          <a:ea typeface="Candara"/>
          <a:cs typeface="Candara"/>
          <a:sym typeface="Candara"/>
        </a:defRPr>
      </a:lvl6pPr>
      <a:lvl7pPr marL="2266405" indent="-391885">
        <a:spcBef>
          <a:spcPts val="500"/>
        </a:spcBef>
        <a:buClr>
          <a:srgbClr val="31B6FD"/>
        </a:buClr>
        <a:buSzPct val="100000"/>
        <a:buFont typeface="Symbol"/>
        <a:buChar char="∗"/>
        <a:defRPr sz="2400">
          <a:solidFill>
            <a:srgbClr val="073E87"/>
          </a:solidFill>
          <a:latin typeface="Candara"/>
          <a:ea typeface="Candara"/>
          <a:cs typeface="Candara"/>
          <a:sym typeface="Candara"/>
        </a:defRPr>
      </a:lvl7pPr>
      <a:lvl8pPr marL="2586445" indent="-391885">
        <a:spcBef>
          <a:spcPts val="500"/>
        </a:spcBef>
        <a:buClr>
          <a:srgbClr val="31B6FD"/>
        </a:buClr>
        <a:buSzPct val="100000"/>
        <a:buFont typeface="Symbol"/>
        <a:buChar char="∗"/>
        <a:defRPr sz="2400">
          <a:solidFill>
            <a:srgbClr val="073E87"/>
          </a:solidFill>
          <a:latin typeface="Candara"/>
          <a:ea typeface="Candara"/>
          <a:cs typeface="Candara"/>
          <a:sym typeface="Candara"/>
        </a:defRPr>
      </a:lvl8pPr>
      <a:lvl9pPr marL="2906485" indent="-391885">
        <a:spcBef>
          <a:spcPts val="500"/>
        </a:spcBef>
        <a:buClr>
          <a:srgbClr val="31B6FD"/>
        </a:buClr>
        <a:buSzPct val="100000"/>
        <a:buFont typeface="Symbol"/>
        <a:buChar char="∗"/>
        <a:defRPr sz="2400">
          <a:solidFill>
            <a:srgbClr val="073E87"/>
          </a:solidFill>
          <a:latin typeface="Candara"/>
          <a:ea typeface="Candara"/>
          <a:cs typeface="Candara"/>
          <a:sym typeface="Candara"/>
        </a:defRPr>
      </a:lvl9pPr>
    </p:bodyStyle>
    <p:otherStyle>
      <a:lvl1pPr algn="ctr">
        <a:defRPr sz="1000">
          <a:solidFill>
            <a:schemeClr val="tx1"/>
          </a:solidFill>
          <a:latin typeface="+mn-lt"/>
          <a:ea typeface="+mn-ea"/>
          <a:cs typeface="+mn-cs"/>
          <a:sym typeface="Candara"/>
        </a:defRPr>
      </a:lvl1pPr>
      <a:lvl2pPr indent="457200" algn="ctr">
        <a:defRPr sz="1000">
          <a:solidFill>
            <a:schemeClr val="tx1"/>
          </a:solidFill>
          <a:latin typeface="+mn-lt"/>
          <a:ea typeface="+mn-ea"/>
          <a:cs typeface="+mn-cs"/>
          <a:sym typeface="Candara"/>
        </a:defRPr>
      </a:lvl2pPr>
      <a:lvl3pPr indent="914400" algn="ctr">
        <a:defRPr sz="1000">
          <a:solidFill>
            <a:schemeClr val="tx1"/>
          </a:solidFill>
          <a:latin typeface="+mn-lt"/>
          <a:ea typeface="+mn-ea"/>
          <a:cs typeface="+mn-cs"/>
          <a:sym typeface="Candara"/>
        </a:defRPr>
      </a:lvl3pPr>
      <a:lvl4pPr indent="1371600" algn="ctr">
        <a:defRPr sz="1000">
          <a:solidFill>
            <a:schemeClr val="tx1"/>
          </a:solidFill>
          <a:latin typeface="+mn-lt"/>
          <a:ea typeface="+mn-ea"/>
          <a:cs typeface="+mn-cs"/>
          <a:sym typeface="Candara"/>
        </a:defRPr>
      </a:lvl4pPr>
      <a:lvl5pPr indent="1828800" algn="ctr">
        <a:defRPr sz="1000">
          <a:solidFill>
            <a:schemeClr val="tx1"/>
          </a:solidFill>
          <a:latin typeface="+mn-lt"/>
          <a:ea typeface="+mn-ea"/>
          <a:cs typeface="+mn-cs"/>
          <a:sym typeface="Candara"/>
        </a:defRPr>
      </a:lvl5pPr>
      <a:lvl6pPr indent="2286000" algn="ctr">
        <a:defRPr sz="1000">
          <a:solidFill>
            <a:schemeClr val="tx1"/>
          </a:solidFill>
          <a:latin typeface="+mn-lt"/>
          <a:ea typeface="+mn-ea"/>
          <a:cs typeface="+mn-cs"/>
          <a:sym typeface="Candara"/>
        </a:defRPr>
      </a:lvl6pPr>
      <a:lvl7pPr indent="2743200" algn="ctr">
        <a:defRPr sz="1000">
          <a:solidFill>
            <a:schemeClr val="tx1"/>
          </a:solidFill>
          <a:latin typeface="+mn-lt"/>
          <a:ea typeface="+mn-ea"/>
          <a:cs typeface="+mn-cs"/>
          <a:sym typeface="Candara"/>
        </a:defRPr>
      </a:lvl7pPr>
      <a:lvl8pPr indent="3200400" algn="ctr">
        <a:defRPr sz="1000">
          <a:solidFill>
            <a:schemeClr val="tx1"/>
          </a:solidFill>
          <a:latin typeface="+mn-lt"/>
          <a:ea typeface="+mn-ea"/>
          <a:cs typeface="+mn-cs"/>
          <a:sym typeface="Candara"/>
        </a:defRPr>
      </a:lvl8pPr>
      <a:lvl9pPr indent="3657600" algn="ctr">
        <a:defRPr sz="1000">
          <a:solidFill>
            <a:schemeClr val="tx1"/>
          </a:solidFill>
          <a:latin typeface="+mn-lt"/>
          <a:ea typeface="+mn-ea"/>
          <a:cs typeface="+mn-cs"/>
          <a:sym typeface="Candar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body" idx="1"/>
          </p:nvPr>
        </p:nvSpPr>
        <p:spPr>
          <a:xfrm>
            <a:off x="395537" y="1700809"/>
            <a:ext cx="8496944" cy="442535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algn="just">
              <a:buNone/>
              <a:defRPr sz="1800">
                <a:solidFill>
                  <a:srgbClr val="000000"/>
                </a:solidFill>
              </a:defRPr>
            </a:pPr>
            <a:endParaRPr lang="pt-BR" sz="29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  <a:defRPr sz="1800">
                <a:solidFill>
                  <a:srgbClr val="000000"/>
                </a:solidFill>
              </a:defRPr>
            </a:pPr>
            <a:endParaRPr lang="pt-BR" sz="29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  <a:defRPr sz="1800">
                <a:solidFill>
                  <a:srgbClr val="000000"/>
                </a:solidFill>
              </a:defRPr>
            </a:pPr>
            <a:r>
              <a:rPr lang="pt-BR" sz="2900" b="1" dirty="0" smtClean="0">
                <a:solidFill>
                  <a:schemeClr val="accent2">
                    <a:lumMod val="50000"/>
                  </a:schemeClr>
                </a:solidFill>
              </a:rPr>
              <a:t>MATURIDADE EM GOVERNANÇA COM BASE NAS PRÁTICAS RECOMENDADAS PELO TCU: ESTUDO DE CASO EM UM TRIBUNAL REGIONAL DO TRABALHO.</a:t>
            </a:r>
          </a:p>
          <a:p>
            <a:pPr marL="0" indent="0" algn="just">
              <a:buNone/>
              <a:defRPr sz="1800">
                <a:solidFill>
                  <a:srgbClr val="000000"/>
                </a:solidFill>
              </a:defRPr>
            </a:pPr>
            <a:endParaRPr lang="pt-BR" sz="29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lvl="0" indent="3143250" algn="just">
              <a:lnSpc>
                <a:spcPct val="8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endParaRPr lang="pt-BR" sz="2800" dirty="0" smtClean="0">
              <a:solidFill>
                <a:srgbClr val="1B4171"/>
              </a:solidFill>
            </a:endParaRPr>
          </a:p>
          <a:p>
            <a:pPr marL="0" lvl="0" indent="3143250" algn="r">
              <a:lnSpc>
                <a:spcPct val="80000"/>
              </a:lnSpc>
              <a:spcBef>
                <a:spcPts val="6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lang="pt-BR" sz="1800" dirty="0" smtClean="0">
                <a:solidFill>
                  <a:srgbClr val="1B4171"/>
                </a:solidFill>
              </a:rPr>
              <a:t>Mário Luís </a:t>
            </a:r>
            <a:r>
              <a:rPr lang="pt-BR" sz="1800" dirty="0" err="1" smtClean="0">
                <a:solidFill>
                  <a:srgbClr val="1B4171"/>
                </a:solidFill>
              </a:rPr>
              <a:t>Krüger</a:t>
            </a:r>
            <a:endParaRPr lang="pt-BR" sz="1800" dirty="0" smtClean="0">
              <a:solidFill>
                <a:srgbClr val="1B4171"/>
              </a:solidFill>
            </a:endParaRPr>
          </a:p>
          <a:p>
            <a:pPr marL="0" lvl="0" indent="3143250" algn="r">
              <a:lnSpc>
                <a:spcPct val="80000"/>
              </a:lnSpc>
              <a:spcBef>
                <a:spcPts val="6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lang="pt-BR" sz="1800" dirty="0" smtClean="0">
              <a:solidFill>
                <a:srgbClr val="1B4171"/>
              </a:solidFill>
            </a:endParaRPr>
          </a:p>
          <a:p>
            <a:pPr marL="0" indent="0" algn="l">
              <a:lnSpc>
                <a:spcPct val="80000"/>
              </a:lnSpc>
              <a:spcBef>
                <a:spcPts val="6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lang="pt-BR" sz="1800" b="1" u="sng" dirty="0" smtClean="0">
                <a:solidFill>
                  <a:srgbClr val="1B4171"/>
                </a:solidFill>
              </a:rPr>
              <a:t>STJ – Superior Tribunal de </a:t>
            </a:r>
            <a:r>
              <a:rPr lang="pt-BR" sz="1800" b="1" u="sng" dirty="0" err="1" smtClean="0">
                <a:solidFill>
                  <a:srgbClr val="1B4171"/>
                </a:solidFill>
              </a:rPr>
              <a:t>Justi</a:t>
            </a:r>
            <a:r>
              <a:rPr lang="en-US" sz="1800" b="1" u="sng" dirty="0" err="1" smtClean="0">
                <a:solidFill>
                  <a:srgbClr val="1B4171"/>
                </a:solidFill>
              </a:rPr>
              <a:t>ça</a:t>
            </a:r>
            <a:endParaRPr lang="pt-BR" sz="1800" b="1" u="sng" dirty="0" smtClean="0">
              <a:solidFill>
                <a:srgbClr val="1B4171"/>
              </a:solidFill>
            </a:endParaRPr>
          </a:p>
          <a:p>
            <a:pPr marL="0" indent="3143250" algn="r">
              <a:lnSpc>
                <a:spcPct val="80000"/>
              </a:lnSpc>
              <a:spcBef>
                <a:spcPts val="6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lang="pt-BR" sz="1800" b="1" dirty="0" smtClean="0">
                <a:solidFill>
                  <a:srgbClr val="1B4171"/>
                </a:solidFill>
              </a:rPr>
              <a:t>Junho/2016.</a:t>
            </a:r>
            <a:endParaRPr lang="pt-BR" sz="1800" dirty="0" smtClean="0"/>
          </a:p>
          <a:p>
            <a:pPr marL="0" lvl="0" indent="3143250" algn="just">
              <a:lnSpc>
                <a:spcPct val="80000"/>
              </a:lnSpc>
              <a:spcBef>
                <a:spcPts val="6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lang="pt-BR" sz="2500" dirty="0">
              <a:solidFill>
                <a:srgbClr val="1B4171"/>
              </a:solidFill>
            </a:endParaRPr>
          </a:p>
        </p:txBody>
      </p:sp>
      <p:sp>
        <p:nvSpPr>
          <p:cNvPr id="100" name="Shape 100"/>
          <p:cNvSpPr>
            <a:spLocks noGrp="1"/>
          </p:cNvSpPr>
          <p:nvPr>
            <p:ph type="title"/>
          </p:nvPr>
        </p:nvSpPr>
        <p:spPr>
          <a:xfrm>
            <a:off x="539551" y="404664"/>
            <a:ext cx="8229601" cy="1143000"/>
          </a:xfrm>
          <a:prstGeom prst="rect">
            <a:avLst/>
          </a:prstGeom>
        </p:spPr>
        <p:txBody>
          <a:bodyPr>
            <a:normAutofit/>
          </a:bodyPr>
          <a:lstStyle>
            <a:lvl1pPr defTabSz="905255">
              <a:defRPr sz="3564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lang="pt-BR" sz="3564" b="1" dirty="0">
              <a:solidFill>
                <a:srgbClr val="FFFFFF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200025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251520" y="1628799"/>
            <a:ext cx="8568952" cy="4752529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endParaRPr lang="pt-BR" dirty="0" smtClean="0"/>
          </a:p>
          <a:p>
            <a:pPr marL="0" lvl="0" indent="0" algn="just">
              <a:buNone/>
            </a:pPr>
            <a:r>
              <a:rPr lang="pt-BR" sz="2600" dirty="0" smtClean="0"/>
              <a:t>Os Tribunais </a:t>
            </a:r>
            <a:r>
              <a:rPr lang="pt-BR" sz="2600" dirty="0"/>
              <a:t>R</a:t>
            </a:r>
            <a:r>
              <a:rPr lang="pt-BR" sz="2600" dirty="0" smtClean="0"/>
              <a:t>egionais do Trabalho, como órgãos da </a:t>
            </a:r>
            <a:r>
              <a:rPr lang="pt-BR" sz="2600" dirty="0"/>
              <a:t>J</a:t>
            </a:r>
            <a:r>
              <a:rPr lang="pt-BR" sz="2600" dirty="0" smtClean="0"/>
              <a:t>ustiça do Trabalho, compõem um dos ramos do Poder Judiciário Federal. </a:t>
            </a:r>
          </a:p>
          <a:p>
            <a:pPr marL="0" lvl="0" indent="0" algn="just">
              <a:buNone/>
            </a:pPr>
            <a:endParaRPr lang="pt-BR" sz="2600" dirty="0" smtClean="0"/>
          </a:p>
          <a:p>
            <a:pPr marL="0" lvl="0" indent="0" algn="just">
              <a:buNone/>
            </a:pPr>
            <a:r>
              <a:rPr lang="pt-BR" sz="2600" dirty="0" smtClean="0"/>
              <a:t>Mesmo gozando de autonomia administrativa e financeira (art. 99, da CF/88), estão submetidos ao poder de fiscalização exercido pelo TCU (arts. 70 e 71, da CF/88).   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solidFill>
                  <a:srgbClr val="002060"/>
                </a:solidFill>
              </a:rPr>
              <a:t>Contexto inicial</a:t>
            </a:r>
            <a:endParaRPr lang="pt-B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5435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467544" y="1484784"/>
            <a:ext cx="8280920" cy="4608511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dirty="0"/>
              <a:t>Poucos estudos sobre gestão administrativa dos órgãos do </a:t>
            </a:r>
            <a:r>
              <a:rPr lang="pt-BR" dirty="0" smtClean="0"/>
              <a:t>PJ.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>
              <a:buNone/>
            </a:pPr>
            <a:r>
              <a:rPr lang="pt-BR" b="1" u="sng" dirty="0" smtClean="0"/>
              <a:t>Riscos </a:t>
            </a:r>
            <a:r>
              <a:rPr lang="pt-BR" b="1" u="sng" dirty="0"/>
              <a:t>envolvidos na gestão da coisa pública</a:t>
            </a:r>
            <a:r>
              <a:rPr lang="pt-BR" dirty="0"/>
              <a:t>:</a:t>
            </a:r>
          </a:p>
          <a:p>
            <a:pPr lvl="0"/>
            <a:r>
              <a:rPr lang="pt-BR" dirty="0" smtClean="0"/>
              <a:t>não </a:t>
            </a:r>
            <a:r>
              <a:rPr lang="pt-BR" dirty="0"/>
              <a:t>avaliação de prioridades e de resultados (aleatoriedade);</a:t>
            </a:r>
          </a:p>
          <a:p>
            <a:pPr lvl="0"/>
            <a:r>
              <a:rPr lang="pt-BR" dirty="0"/>
              <a:t>decisões </a:t>
            </a:r>
            <a:r>
              <a:rPr lang="pt-BR" dirty="0" smtClean="0"/>
              <a:t>contraditórias ou intuitivas </a:t>
            </a:r>
            <a:r>
              <a:rPr lang="pt-BR" dirty="0"/>
              <a:t>(conflitos de interesses</a:t>
            </a:r>
            <a:r>
              <a:rPr lang="pt-BR" dirty="0" smtClean="0"/>
              <a:t>);</a:t>
            </a:r>
          </a:p>
          <a:p>
            <a:pPr lvl="0"/>
            <a:r>
              <a:rPr lang="pt-BR" dirty="0" smtClean="0"/>
              <a:t>descontinuidade </a:t>
            </a:r>
            <a:r>
              <a:rPr lang="pt-BR" dirty="0"/>
              <a:t>do “negócio”;</a:t>
            </a:r>
          </a:p>
          <a:p>
            <a:pPr lvl="0"/>
            <a:r>
              <a:rPr lang="pt-BR" dirty="0"/>
              <a:t>necessidade de melhoria da efetividade dos serviços prestados (número crescente de </a:t>
            </a:r>
            <a:r>
              <a:rPr lang="pt-BR" dirty="0" smtClean="0"/>
              <a:t>processos em relação à expectativa);</a:t>
            </a:r>
            <a:endParaRPr lang="pt-BR" dirty="0"/>
          </a:p>
          <a:p>
            <a:pPr lvl="0"/>
            <a:r>
              <a:rPr lang="pt-BR" dirty="0"/>
              <a:t>dependência de pessoal; </a:t>
            </a:r>
          </a:p>
          <a:p>
            <a:pPr lvl="0"/>
            <a:r>
              <a:rPr lang="pt-BR" dirty="0"/>
              <a:t>retrabalho e ineficiência;</a:t>
            </a:r>
          </a:p>
          <a:p>
            <a:pPr lvl="0"/>
            <a:r>
              <a:rPr lang="pt-BR" dirty="0"/>
              <a:t>falta de prestação de contas efetiva;</a:t>
            </a:r>
          </a:p>
          <a:p>
            <a:pPr lvl="0"/>
            <a:r>
              <a:rPr lang="pt-BR" dirty="0"/>
              <a:t>áreas, atividades e partes interessadas atendidas de </a:t>
            </a:r>
            <a:r>
              <a:rPr lang="pt-BR" dirty="0" smtClean="0"/>
              <a:t>modo desbalanceado</a:t>
            </a:r>
            <a:r>
              <a:rPr lang="pt-BR" dirty="0"/>
              <a:t>;</a:t>
            </a:r>
          </a:p>
          <a:p>
            <a:pPr lvl="0"/>
            <a:r>
              <a:rPr lang="pt-BR" dirty="0"/>
              <a:t>postura reativa x proativa, frente ao controle social e </a:t>
            </a:r>
            <a:r>
              <a:rPr lang="pt-BR" dirty="0" smtClean="0"/>
              <a:t>fiscalizatório.</a:t>
            </a:r>
            <a:endParaRPr lang="pt-BR" dirty="0"/>
          </a:p>
          <a:p>
            <a:pPr marL="0" lvl="0" indent="0">
              <a:buNone/>
              <a:defRPr sz="1800">
                <a:solidFill>
                  <a:srgbClr val="000000"/>
                </a:solidFill>
              </a:defRPr>
            </a:pPr>
            <a:endParaRPr sz="2400" dirty="0">
              <a:solidFill>
                <a:srgbClr val="073E87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400" dirty="0">
              <a:solidFill>
                <a:srgbClr val="073E87"/>
              </a:solidFill>
            </a:endParaRPr>
          </a:p>
        </p:txBody>
      </p:sp>
      <p:sp>
        <p:nvSpPr>
          <p:cNvPr id="103" name="Shape 10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pt-BR" sz="4400" b="1" dirty="0" smtClean="0">
                <a:solidFill>
                  <a:srgbClr val="002060"/>
                </a:solidFill>
              </a:rPr>
              <a:t>Justificativa teórica e prática</a:t>
            </a:r>
            <a:endParaRPr sz="4400" b="1" dirty="0">
              <a:solidFill>
                <a:srgbClr val="00206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971600" y="1340769"/>
            <a:ext cx="7200800" cy="618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endParaRPr lang="pt-BR" sz="2600" dirty="0">
              <a:solidFill>
                <a:schemeClr val="accent2">
                  <a:lumMod val="50000"/>
                </a:schemeClr>
              </a:solidFill>
              <a:latin typeface="Arial"/>
              <a:ea typeface="Batang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371256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251520" y="1628799"/>
            <a:ext cx="8568952" cy="475252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800" dirty="0" smtClean="0"/>
              <a:t>Extrair </a:t>
            </a:r>
            <a:r>
              <a:rPr lang="pt-BR" sz="2800" dirty="0"/>
              <a:t>a </a:t>
            </a:r>
            <a:r>
              <a:rPr lang="pt-BR" sz="2800" dirty="0" smtClean="0"/>
              <a:t>percepção </a:t>
            </a:r>
            <a:r>
              <a:rPr lang="pt-BR" sz="2800" dirty="0"/>
              <a:t>dos </a:t>
            </a:r>
            <a:r>
              <a:rPr lang="pt-BR" sz="2800" dirty="0" smtClean="0"/>
              <a:t>colaboradores;</a:t>
            </a:r>
          </a:p>
          <a:p>
            <a:pPr marL="0" indent="0" algn="just">
              <a:buNone/>
            </a:pPr>
            <a:endParaRPr lang="pt-BR" sz="2800" dirty="0" smtClean="0"/>
          </a:p>
          <a:p>
            <a:pPr marL="0" indent="0" algn="just">
              <a:buNone/>
            </a:pPr>
            <a:r>
              <a:rPr lang="pt-BR" sz="2800" dirty="0" smtClean="0"/>
              <a:t>Comparar </a:t>
            </a:r>
            <a:r>
              <a:rPr lang="pt-BR" sz="2800" dirty="0"/>
              <a:t>a </a:t>
            </a:r>
            <a:r>
              <a:rPr lang="pt-BR" sz="2800" dirty="0" smtClean="0"/>
              <a:t>adequação dos Relatórios de Gestão de </a:t>
            </a:r>
            <a:r>
              <a:rPr lang="pt-BR" sz="2800" dirty="0"/>
              <a:t>um Tribunal Regional do Trabalho </a:t>
            </a:r>
            <a:r>
              <a:rPr lang="pt-BR" sz="2800" dirty="0" smtClean="0"/>
              <a:t>com as práticas </a:t>
            </a:r>
            <a:r>
              <a:rPr lang="pt-BR" sz="2800" dirty="0"/>
              <a:t>de </a:t>
            </a:r>
            <a:r>
              <a:rPr lang="pt-BR" sz="2800" dirty="0" smtClean="0"/>
              <a:t>governança </a:t>
            </a:r>
            <a:r>
              <a:rPr lang="pt-BR" sz="2800" dirty="0"/>
              <a:t>recomendadas pelo </a:t>
            </a:r>
            <a:r>
              <a:rPr lang="pt-BR" sz="2800" dirty="0" smtClean="0"/>
              <a:t>TCU (levantamentos); </a:t>
            </a:r>
          </a:p>
          <a:p>
            <a:pPr marL="0" indent="0" algn="just">
              <a:buNone/>
            </a:pPr>
            <a:endParaRPr lang="pt-BR" sz="2800" dirty="0" smtClean="0"/>
          </a:p>
          <a:p>
            <a:pPr marL="0" indent="0" algn="just">
              <a:buNone/>
            </a:pPr>
            <a:r>
              <a:rPr lang="pt-BR" sz="2800" dirty="0" smtClean="0"/>
              <a:t>Propor </a:t>
            </a:r>
            <a:r>
              <a:rPr lang="pt-BR" sz="2800" dirty="0"/>
              <a:t>a </a:t>
            </a:r>
            <a:r>
              <a:rPr lang="pt-BR" sz="2800" dirty="0" smtClean="0"/>
              <a:t>implantação </a:t>
            </a:r>
            <a:r>
              <a:rPr lang="pt-BR" sz="2800" dirty="0"/>
              <a:t>de procedimentos que contribuam com a melhoria da maturidade em </a:t>
            </a:r>
            <a:r>
              <a:rPr lang="pt-BR" sz="2800" dirty="0" smtClean="0"/>
              <a:t>governança. </a:t>
            </a:r>
            <a:endParaRPr lang="pt-BR" sz="2800" dirty="0"/>
          </a:p>
          <a:p>
            <a:pPr marL="0" lvl="0" indent="0" algn="just">
              <a:buNone/>
            </a:pPr>
            <a:endParaRPr lang="pt-BR" sz="2600" dirty="0" smtClean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solidFill>
                  <a:srgbClr val="002060"/>
                </a:solidFill>
              </a:rPr>
              <a:t>Problema de pesquisa</a:t>
            </a:r>
            <a:endParaRPr lang="pt-B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0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899592" y="1844824"/>
            <a:ext cx="7812856" cy="4869160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484784"/>
          </a:xfrm>
        </p:spPr>
        <p:txBody>
          <a:bodyPr/>
          <a:lstStyle/>
          <a:p>
            <a:r>
              <a:rPr lang="pt-BR" b="1" dirty="0" smtClean="0">
                <a:solidFill>
                  <a:srgbClr val="002060"/>
                </a:solidFill>
              </a:rPr>
              <a:t>Mecanismos - TCU</a:t>
            </a:r>
            <a:endParaRPr lang="pt-BR" b="1" dirty="0">
              <a:solidFill>
                <a:srgbClr val="00206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74184"/>
            <a:ext cx="7272808" cy="527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57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/>
          </p:cNvSpPr>
          <p:nvPr>
            <p:ph type="body" idx="1"/>
          </p:nvPr>
        </p:nvSpPr>
        <p:spPr>
          <a:xfrm>
            <a:off x="539552" y="1556792"/>
            <a:ext cx="8147248" cy="424847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2800" dirty="0" smtClean="0"/>
          </a:p>
          <a:p>
            <a:pPr marL="0" indent="0" algn="just">
              <a:buNone/>
            </a:pPr>
            <a:r>
              <a:rPr lang="pt-BR" sz="2800" dirty="0" smtClean="0"/>
              <a:t>O </a:t>
            </a:r>
            <a:r>
              <a:rPr lang="pt-BR" sz="2800" dirty="0"/>
              <a:t>objetivo geral para a presente pesquisa consiste em </a:t>
            </a:r>
            <a:r>
              <a:rPr lang="pt-BR" sz="2800" b="1" dirty="0"/>
              <a:t>avaliar e comparar as </a:t>
            </a:r>
            <a:r>
              <a:rPr lang="pt-BR" sz="2800" b="1" dirty="0" smtClean="0"/>
              <a:t>práticas </a:t>
            </a:r>
            <a:r>
              <a:rPr lang="pt-BR" sz="2800" b="1" dirty="0"/>
              <a:t>de </a:t>
            </a:r>
            <a:r>
              <a:rPr lang="pt-BR" sz="2800" b="1" dirty="0" smtClean="0"/>
              <a:t>gestão </a:t>
            </a:r>
            <a:r>
              <a:rPr lang="pt-BR" sz="2800" b="1" dirty="0"/>
              <a:t>e de </a:t>
            </a:r>
            <a:r>
              <a:rPr lang="pt-BR" sz="2800" b="1" dirty="0" smtClean="0"/>
              <a:t>governança </a:t>
            </a:r>
            <a:r>
              <a:rPr lang="pt-BR" sz="2800" b="1" dirty="0"/>
              <a:t>adotadas</a:t>
            </a:r>
            <a:r>
              <a:rPr lang="pt-BR" sz="2800" dirty="0"/>
              <a:t> em </a:t>
            </a:r>
            <a:r>
              <a:rPr lang="pt-BR" sz="2800" dirty="0" smtClean="0"/>
              <a:t>relação às práticas </a:t>
            </a:r>
            <a:r>
              <a:rPr lang="pt-BR" sz="2800" dirty="0"/>
              <a:t>recomendadas pelo TCU por um Tribunal Regional do Trabalho, e </a:t>
            </a:r>
            <a:r>
              <a:rPr lang="pt-BR" sz="2800" b="1" dirty="0"/>
              <a:t>propor a </a:t>
            </a:r>
            <a:r>
              <a:rPr lang="pt-BR" sz="2800" b="1" dirty="0" smtClean="0"/>
              <a:t>implantação </a:t>
            </a:r>
            <a:r>
              <a:rPr lang="pt-BR" sz="2800" b="1" dirty="0"/>
              <a:t>de procedimentos</a:t>
            </a:r>
            <a:r>
              <a:rPr lang="pt-BR" sz="2800" dirty="0"/>
              <a:t>, </a:t>
            </a:r>
            <a:r>
              <a:rPr lang="pt-BR" sz="2800" u="sng" dirty="0"/>
              <a:t>a partir da </a:t>
            </a:r>
            <a:r>
              <a:rPr lang="pt-BR" sz="2800" u="sng" dirty="0" smtClean="0"/>
              <a:t>análise </a:t>
            </a:r>
            <a:r>
              <a:rPr lang="pt-BR" sz="2800" u="sng" dirty="0"/>
              <a:t>da </a:t>
            </a:r>
            <a:r>
              <a:rPr lang="pt-BR" sz="2800" u="sng" dirty="0" smtClean="0"/>
              <a:t>percepção </a:t>
            </a:r>
            <a:r>
              <a:rPr lang="pt-BR" sz="2800" u="sng" dirty="0"/>
              <a:t>dos colaboradores, bem como sobre os </a:t>
            </a:r>
            <a:r>
              <a:rPr lang="pt-BR" sz="2800" u="sng" dirty="0" smtClean="0"/>
              <a:t>relatórios </a:t>
            </a:r>
            <a:r>
              <a:rPr lang="pt-BR" sz="2800" u="sng" dirty="0"/>
              <a:t>produzidos</a:t>
            </a:r>
            <a:r>
              <a:rPr lang="pt-BR" sz="2800" dirty="0"/>
              <a:t>. </a:t>
            </a:r>
          </a:p>
          <a:p>
            <a:pPr marL="0" indent="0" algn="just">
              <a:buNone/>
            </a:pPr>
            <a:endParaRPr lang="pt-BR" sz="2600" dirty="0" smtClean="0"/>
          </a:p>
          <a:p>
            <a:endParaRPr lang="pt-BR" dirty="0"/>
          </a:p>
          <a:p>
            <a:pPr marL="0" indent="0" algn="just">
              <a:buNone/>
            </a:pPr>
            <a:endParaRPr lang="pt-BR" dirty="0" smtClean="0"/>
          </a:p>
          <a:p>
            <a:endParaRPr sz="2400" dirty="0">
              <a:solidFill>
                <a:srgbClr val="073E87"/>
              </a:solidFill>
            </a:endParaRPr>
          </a:p>
        </p:txBody>
      </p:sp>
      <p:sp>
        <p:nvSpPr>
          <p:cNvPr id="106" name="Shape 106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pt-BR" sz="4400" b="1" dirty="0" smtClean="0">
                <a:solidFill>
                  <a:srgbClr val="002060"/>
                </a:solidFill>
              </a:rPr>
              <a:t>Objetivo Geral e Específicos</a:t>
            </a:r>
            <a:endParaRPr lang="pt-BR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461433" y="1700809"/>
            <a:ext cx="8431047" cy="4824535"/>
          </a:xfrm>
        </p:spPr>
        <p:txBody>
          <a:bodyPr>
            <a:normAutofit/>
          </a:bodyPr>
          <a:lstStyle/>
          <a:p>
            <a:pPr algn="just"/>
            <a:endParaRPr lang="pt-BR" b="1" dirty="0" smtClean="0"/>
          </a:p>
          <a:p>
            <a:pPr algn="just"/>
            <a:endParaRPr lang="pt-BR" b="1" dirty="0"/>
          </a:p>
          <a:p>
            <a:pPr algn="just"/>
            <a:endParaRPr lang="pt-BR" dirty="0" smtClean="0"/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61433" y="116632"/>
            <a:ext cx="8229600" cy="1412776"/>
          </a:xfrm>
        </p:spPr>
        <p:txBody>
          <a:bodyPr/>
          <a:lstStyle/>
          <a:p>
            <a:r>
              <a:rPr lang="pt-BR" b="1" dirty="0" smtClean="0">
                <a:solidFill>
                  <a:srgbClr val="002060"/>
                </a:solidFill>
              </a:rPr>
              <a:t>Quadro teórico de referência</a:t>
            </a:r>
            <a:endParaRPr lang="pt-BR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075373"/>
              </p:ext>
            </p:extLst>
          </p:nvPr>
        </p:nvGraphicFramePr>
        <p:xfrm>
          <a:off x="251520" y="1529408"/>
          <a:ext cx="8640960" cy="4464495"/>
        </p:xfrm>
        <a:graphic>
          <a:graphicData uri="http://schemas.openxmlformats.org/drawingml/2006/table">
            <a:tbl>
              <a:tblPr firstRow="1" firstCol="1" bandRow="1"/>
              <a:tblGrid>
                <a:gridCol w="3456384"/>
                <a:gridCol w="5184576"/>
              </a:tblGrid>
              <a:tr h="23728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Governança</a:t>
                      </a:r>
                      <a:endParaRPr lang="pt-BR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Quadro legal e normativo</a:t>
                      </a:r>
                      <a:endParaRPr lang="pt-BR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9868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Decreto-lei 200/1967; art. 37. CF/88 (Emenda Constitucional nº 19/98); CF, 170, VI, 225; Políticas (A3P, artigo 3º, Lei 8.666/93); LRF (</a:t>
                      </a:r>
                      <a:r>
                        <a:rPr lang="pt-BR" sz="13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Lei</a:t>
                      </a:r>
                      <a:r>
                        <a:rPr lang="pt-BR" sz="13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t-BR" sz="13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Complementar </a:t>
                      </a:r>
                      <a:r>
                        <a:rPr lang="pt-BR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nº 101/2000); Decisão Normativa TCU nº 134/2014; novo Código de Processo Civil (CPC) c/c Lei nº 9.784/99.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282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Princípios, CF, Leis, Decretos e modelos de referência (OCDE, IFAC, IBGC, TCU, IPEA</a:t>
                      </a:r>
                      <a:r>
                        <a:rPr lang="pt-BR" sz="13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). SILVA</a:t>
                      </a:r>
                      <a:r>
                        <a:rPr lang="pt-BR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, 2005; PAULA, 2005a; BRESSER-PEREIRA, 1996, 1998, 2010, MATIAS-PEREIRA, 2010; SLOMSKI, 2008; BERCOVICI, 2015; CARDOSO JR, 2015.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Sustentabilidade do poder público</a:t>
                      </a:r>
                      <a:endParaRPr lang="pt-BR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99267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FREITAS, 2011; CF, 170, VI, 225; Políticas (A3P, artigo 3º, Lei 8.666/93); RESOLUÇÃO CNJ 201/2015 (Plano de Logística Sustentável) e RESOLUÇÃO CSJT 103/2012 (Guia de Contratações Sustentáveis).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5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Práticas recomendadas pelo TCU e demais referenciais</a:t>
                      </a:r>
                      <a:endParaRPr lang="pt-BR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Atuação do Poder Judiciário</a:t>
                      </a:r>
                      <a:endParaRPr lang="pt-BR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5358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Missão estratégica; Referencial Básico de Governança, 2014; Os dez passos para a boa governança; NARDES, 2014; NORMATIVOS específicos;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AKUTSU, 2015 - Governança Judicial; (BRASIL. IBGE, 2015); CNJ, RELATÓRIO JUSTIÇA EM NÚMEROS, 2015; RESOLUÇÃO CNJ 194/2014; - Priorização do primeiro grau; RESOLUÇÃO CNJ 95/2009 – transição de cargos de direção; ACÓRDÃO TCU 1295/2015 - Relatório Sistêmico Função Judiciário; Acórdão TCU 1273/2015 – Levantamento governança Adm. Pública.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57239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461433" y="1700809"/>
            <a:ext cx="8431047" cy="4824535"/>
          </a:xfrm>
        </p:spPr>
        <p:txBody>
          <a:bodyPr>
            <a:normAutofit/>
          </a:bodyPr>
          <a:lstStyle/>
          <a:p>
            <a:pPr algn="just"/>
            <a:endParaRPr lang="pt-BR" b="1" dirty="0" smtClean="0"/>
          </a:p>
          <a:p>
            <a:pPr algn="just"/>
            <a:r>
              <a:rPr lang="pt-BR" sz="3000" b="1" dirty="0" smtClean="0"/>
              <a:t>Governança no setor público</a:t>
            </a:r>
            <a:r>
              <a:rPr lang="pt-BR" sz="3000" dirty="0" smtClean="0"/>
              <a:t> pode ser definida como um </a:t>
            </a:r>
            <a:r>
              <a:rPr lang="pt-BR" sz="3000" b="1" dirty="0" smtClean="0"/>
              <a:t>conjunto de mecanismos de liderança, estratégia e controle postos em prática</a:t>
            </a:r>
            <a:r>
              <a:rPr lang="pt-BR" sz="3000" dirty="0" smtClean="0"/>
              <a:t> para </a:t>
            </a:r>
            <a:r>
              <a:rPr lang="pt-BR" sz="3000" b="1" dirty="0" smtClean="0"/>
              <a:t>avaliar, direcionar e monitorar a gestão</a:t>
            </a:r>
            <a:r>
              <a:rPr lang="pt-BR" sz="3000" dirty="0" smtClean="0"/>
              <a:t>, com vistas à condução de políticas públicas e à </a:t>
            </a:r>
            <a:r>
              <a:rPr lang="pt-BR" sz="3000" b="1" dirty="0" smtClean="0"/>
              <a:t>prestação de serviços de interesse da sociedade</a:t>
            </a:r>
            <a:r>
              <a:rPr lang="pt-BR" sz="3000" dirty="0" smtClean="0"/>
              <a:t> (BRASIL. TCU, 2014d).</a:t>
            </a:r>
          </a:p>
          <a:p>
            <a:pPr algn="just"/>
            <a:endParaRPr lang="pt-BR" dirty="0" smtClean="0"/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61433" y="116632"/>
            <a:ext cx="8229600" cy="1412776"/>
          </a:xfrm>
        </p:spPr>
        <p:txBody>
          <a:bodyPr>
            <a:normAutofit/>
          </a:bodyPr>
          <a:lstStyle/>
          <a:p>
            <a:r>
              <a:rPr lang="pt-BR" b="1" dirty="0" smtClean="0">
                <a:solidFill>
                  <a:srgbClr val="002060"/>
                </a:solidFill>
              </a:rPr>
              <a:t>Uma definição de Governança</a:t>
            </a:r>
            <a:endParaRPr lang="pt-B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0394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251520" y="1412776"/>
            <a:ext cx="8208912" cy="49685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r>
              <a:rPr lang="pt-BR" sz="2200" b="1" dirty="0" smtClean="0">
                <a:solidFill>
                  <a:schemeClr val="accent2">
                    <a:lumMod val="50000"/>
                  </a:schemeClr>
                </a:solidFill>
              </a:rPr>
              <a:t>Pesquisa descritiva e analítica;</a:t>
            </a:r>
          </a:p>
          <a:p>
            <a:pPr marL="0" indent="0" algn="just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endParaRPr lang="pt-BR" sz="2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r>
              <a:rPr lang="pt-BR" sz="2200" b="1" dirty="0" smtClean="0">
                <a:solidFill>
                  <a:schemeClr val="accent2">
                    <a:lumMod val="50000"/>
                  </a:schemeClr>
                </a:solidFill>
              </a:rPr>
              <a:t>Procedimentos: </a:t>
            </a:r>
            <a:r>
              <a:rPr lang="pt-BR" sz="2200" dirty="0" smtClean="0">
                <a:solidFill>
                  <a:schemeClr val="accent2">
                    <a:lumMod val="50000"/>
                  </a:schemeClr>
                </a:solidFill>
              </a:rPr>
              <a:t>Revisão 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</a:rPr>
              <a:t>de </a:t>
            </a:r>
            <a:r>
              <a:rPr lang="pt-BR" sz="2200" dirty="0" smtClean="0">
                <a:solidFill>
                  <a:schemeClr val="accent2">
                    <a:lumMod val="50000"/>
                  </a:schemeClr>
                </a:solidFill>
              </a:rPr>
              <a:t>literatura; Artigos 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</a:rPr>
              <a:t>científicos; </a:t>
            </a:r>
            <a:r>
              <a:rPr lang="pt-BR" sz="2200" dirty="0" smtClean="0">
                <a:solidFill>
                  <a:schemeClr val="accent2">
                    <a:lumMod val="50000"/>
                  </a:schemeClr>
                </a:solidFill>
              </a:rPr>
              <a:t>Análise 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</a:rPr>
              <a:t>documental</a:t>
            </a:r>
            <a:r>
              <a:rPr lang="pt-BR" sz="2200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  <a:endParaRPr lang="pt-BR" sz="2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 defTabSz="768095">
              <a:spcBef>
                <a:spcPts val="400"/>
              </a:spcBef>
              <a:buFontTx/>
              <a:buChar char="-"/>
              <a:defRPr sz="1800">
                <a:solidFill>
                  <a:srgbClr val="000000"/>
                </a:solidFill>
              </a:defRPr>
            </a:pPr>
            <a:endParaRPr lang="pt-BR" sz="2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r>
              <a:rPr lang="pt-BR" sz="2200" b="1" dirty="0" smtClean="0">
                <a:solidFill>
                  <a:schemeClr val="accent2">
                    <a:lumMod val="50000"/>
                  </a:schemeClr>
                </a:solidFill>
              </a:rPr>
              <a:t>Modalidade de estudo de caso: </a:t>
            </a:r>
            <a:r>
              <a:rPr lang="pt-BR" sz="2200" dirty="0" smtClean="0">
                <a:solidFill>
                  <a:schemeClr val="accent2">
                    <a:lumMod val="50000"/>
                  </a:schemeClr>
                </a:solidFill>
              </a:rPr>
              <a:t>Tribunal Regional do Trabalho</a:t>
            </a:r>
          </a:p>
          <a:p>
            <a:pPr algn="just" defTabSz="768095">
              <a:spcBef>
                <a:spcPts val="400"/>
              </a:spcBef>
              <a:buFontTx/>
              <a:buChar char="-"/>
              <a:defRPr sz="1800">
                <a:solidFill>
                  <a:srgbClr val="000000"/>
                </a:solidFill>
              </a:defRPr>
            </a:pPr>
            <a:endParaRPr lang="pt-BR" sz="2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r>
              <a:rPr lang="pt-BR" sz="2200" b="1" dirty="0" smtClean="0">
                <a:solidFill>
                  <a:schemeClr val="accent2">
                    <a:lumMod val="50000"/>
                  </a:schemeClr>
                </a:solidFill>
              </a:rPr>
              <a:t>Abordagem quantitativa: </a:t>
            </a:r>
          </a:p>
          <a:p>
            <a:pPr marL="0" indent="0" algn="just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r>
              <a:rPr lang="pt-BR" sz="2200" dirty="0" smtClean="0">
                <a:solidFill>
                  <a:schemeClr val="accent2">
                    <a:lumMod val="50000"/>
                  </a:schemeClr>
                </a:solidFill>
              </a:rPr>
              <a:t>Questionários (servidores e magistrados): </a:t>
            </a:r>
            <a:r>
              <a:rPr lang="pt-BR" sz="2200" dirty="0" smtClean="0">
                <a:solidFill>
                  <a:srgbClr val="002060"/>
                </a:solidFill>
              </a:rPr>
              <a:t>2.650 pessoas</a:t>
            </a:r>
            <a:r>
              <a:rPr lang="pt-BR" sz="2200" dirty="0" smtClean="0">
                <a:solidFill>
                  <a:schemeClr val="accent2">
                    <a:lumMod val="50000"/>
                  </a:schemeClr>
                </a:solidFill>
              </a:rPr>
              <a:t>; </a:t>
            </a:r>
            <a:endParaRPr lang="pt-BR" sz="2200" dirty="0">
              <a:solidFill>
                <a:schemeClr val="accent2">
                  <a:lumMod val="50000"/>
                </a:schemeClr>
              </a:solidFill>
            </a:endParaRPr>
          </a:p>
          <a:p>
            <a:pPr algn="just" defTabSz="768095">
              <a:spcBef>
                <a:spcPts val="400"/>
              </a:spcBef>
              <a:buFontTx/>
              <a:buChar char="-"/>
              <a:defRPr sz="1800">
                <a:solidFill>
                  <a:srgbClr val="000000"/>
                </a:solidFill>
              </a:defRPr>
            </a:pPr>
            <a:endParaRPr lang="pt-BR" sz="2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r>
              <a:rPr lang="pt-BR" sz="2200" b="1" dirty="0">
                <a:solidFill>
                  <a:schemeClr val="accent2">
                    <a:lumMod val="50000"/>
                  </a:schemeClr>
                </a:solidFill>
              </a:rPr>
              <a:t>Abordagem </a:t>
            </a:r>
            <a:r>
              <a:rPr lang="pt-BR" sz="2200" b="1" dirty="0" smtClean="0">
                <a:solidFill>
                  <a:schemeClr val="accent2">
                    <a:lumMod val="50000"/>
                  </a:schemeClr>
                </a:solidFill>
              </a:rPr>
              <a:t>qualitativa: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t-BR" sz="2200" dirty="0" smtClean="0">
                <a:solidFill>
                  <a:schemeClr val="accent2">
                    <a:lumMod val="50000"/>
                  </a:schemeClr>
                </a:solidFill>
              </a:rPr>
              <a:t>Entrevistas (dirigentes e gestores, 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</a:rPr>
              <a:t>vinculados com a gestão administrativa e </a:t>
            </a:r>
            <a:r>
              <a:rPr lang="pt-BR" sz="2200" dirty="0" smtClean="0">
                <a:solidFill>
                  <a:schemeClr val="accent2">
                    <a:lumMod val="50000"/>
                  </a:schemeClr>
                </a:solidFill>
              </a:rPr>
              <a:t>judiciária;</a:t>
            </a:r>
          </a:p>
          <a:p>
            <a:pPr algn="just" defTabSz="768095">
              <a:spcBef>
                <a:spcPts val="400"/>
              </a:spcBef>
              <a:buFontTx/>
              <a:buChar char="-"/>
              <a:defRPr sz="1800">
                <a:solidFill>
                  <a:srgbClr val="000000"/>
                </a:solidFill>
              </a:defRPr>
            </a:pPr>
            <a:endParaRPr lang="pt-BR" sz="22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 defTabSz="768095">
              <a:spcBef>
                <a:spcPts val="400"/>
              </a:spcBef>
              <a:buFontTx/>
              <a:buChar char="-"/>
              <a:defRPr sz="1800">
                <a:solidFill>
                  <a:srgbClr val="000000"/>
                </a:solidFill>
              </a:defRPr>
            </a:pPr>
            <a:endParaRPr lang="pt-BR" sz="22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274320" indent="-274320" algn="just" defTabSz="768095">
              <a:spcBef>
                <a:spcPts val="400"/>
              </a:spcBef>
              <a:buClr>
                <a:srgbClr val="31B6FD"/>
              </a:buClr>
              <a:buSzPct val="10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560" dirty="0">
                <a:solidFill>
                  <a:srgbClr val="FFFFFF"/>
                </a:solidFill>
              </a:rPr>
              <a:t/>
            </a:r>
            <a:br>
              <a:rPr sz="1560" dirty="0">
                <a:solidFill>
                  <a:srgbClr val="FFFFFF"/>
                </a:solidFill>
              </a:rPr>
            </a:br>
            <a:r>
              <a:rPr sz="1560" dirty="0">
                <a:solidFill>
                  <a:srgbClr val="FFFFFF"/>
                </a:solidFill>
              </a:rPr>
              <a:t/>
            </a:r>
            <a:br>
              <a:rPr sz="1560" dirty="0">
                <a:solidFill>
                  <a:srgbClr val="FFFFFF"/>
                </a:solidFill>
              </a:rPr>
            </a:br>
            <a:r>
              <a:rPr lang="pt-BR" sz="4900" b="1" dirty="0" smtClean="0">
                <a:solidFill>
                  <a:srgbClr val="002060"/>
                </a:solidFill>
              </a:rPr>
              <a:t>Metodologia e coleta </a:t>
            </a:r>
            <a:r>
              <a:rPr lang="pt-BR" sz="4900" b="1" dirty="0">
                <a:solidFill>
                  <a:srgbClr val="002060"/>
                </a:solidFill>
              </a:rPr>
              <a:t>de dados </a:t>
            </a:r>
            <a:r>
              <a:rPr lang="pt-BR" sz="1560" b="1" dirty="0" smtClean="0">
                <a:solidFill>
                  <a:srgbClr val="002060"/>
                </a:solidFill>
              </a:rPr>
              <a:t/>
            </a:r>
            <a:br>
              <a:rPr lang="pt-BR" sz="1560" b="1" dirty="0" smtClean="0">
                <a:solidFill>
                  <a:srgbClr val="002060"/>
                </a:solidFill>
              </a:rPr>
            </a:br>
            <a:r>
              <a:rPr sz="2200" b="1" dirty="0">
                <a:solidFill>
                  <a:srgbClr val="073E87"/>
                </a:solidFill>
              </a:rPr>
              <a:t>	</a:t>
            </a:r>
            <a:br>
              <a:rPr sz="2200" b="1" dirty="0">
                <a:solidFill>
                  <a:srgbClr val="073E87"/>
                </a:solidFill>
              </a:rPr>
            </a:br>
            <a:endParaRPr sz="2200" b="1" dirty="0">
              <a:solidFill>
                <a:srgbClr val="073E87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251520" y="1412776"/>
            <a:ext cx="8208912" cy="4968552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 defTabSz="768095">
              <a:spcBef>
                <a:spcPts val="400"/>
              </a:spcBef>
              <a:buFontTx/>
              <a:buChar char="-"/>
              <a:defRPr sz="1800">
                <a:solidFill>
                  <a:srgbClr val="000000"/>
                </a:solidFill>
              </a:defRPr>
            </a:pPr>
            <a:endParaRPr lang="pt-BR" sz="22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 defTabSz="768095">
              <a:spcBef>
                <a:spcPts val="400"/>
              </a:spcBef>
              <a:buFontTx/>
              <a:buChar char="-"/>
              <a:defRPr sz="1800">
                <a:solidFill>
                  <a:srgbClr val="000000"/>
                </a:solidFill>
              </a:defRPr>
            </a:pPr>
            <a:endParaRPr lang="pt-BR" sz="22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251520" y="338328"/>
            <a:ext cx="8435280" cy="125272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sz="1560" dirty="0">
                <a:solidFill>
                  <a:srgbClr val="FFFFFF"/>
                </a:solidFill>
              </a:rPr>
              <a:t/>
            </a:r>
            <a:br>
              <a:rPr sz="1560" dirty="0">
                <a:solidFill>
                  <a:srgbClr val="FFFFFF"/>
                </a:solidFill>
              </a:rPr>
            </a:br>
            <a:r>
              <a:rPr lang="pt-BR" altLang="pt-BR" sz="3100" b="1" dirty="0" smtClean="0">
                <a:solidFill>
                  <a:srgbClr val="002060"/>
                </a:solidFill>
                <a:latin typeface="Arial" charset="0"/>
              </a:rPr>
              <a:t>Perfil </a:t>
            </a:r>
            <a:r>
              <a:rPr lang="pt-BR" altLang="pt-BR" sz="3100" b="1" dirty="0">
                <a:solidFill>
                  <a:srgbClr val="002060"/>
                </a:solidFill>
                <a:latin typeface="Arial" charset="0"/>
              </a:rPr>
              <a:t>parcial da </a:t>
            </a:r>
            <a:r>
              <a:rPr lang="pt-BR" altLang="pt-BR" sz="3100" b="1" dirty="0" smtClean="0">
                <a:solidFill>
                  <a:srgbClr val="002060"/>
                </a:solidFill>
                <a:latin typeface="Arial" charset="0"/>
              </a:rPr>
              <a:t>população </a:t>
            </a:r>
            <a:r>
              <a:rPr lang="pt-BR" sz="3100" b="1" dirty="0" smtClean="0">
                <a:solidFill>
                  <a:srgbClr val="002060"/>
                </a:solidFill>
              </a:rPr>
              <a:t/>
            </a:r>
            <a:br>
              <a:rPr lang="pt-BR" sz="3100" b="1" dirty="0" smtClean="0">
                <a:solidFill>
                  <a:srgbClr val="002060"/>
                </a:solidFill>
              </a:rPr>
            </a:br>
            <a:r>
              <a:rPr lang="pt-BR" sz="3100" b="1" dirty="0" smtClean="0">
                <a:solidFill>
                  <a:srgbClr val="002060"/>
                </a:solidFill>
              </a:rPr>
              <a:t>	</a:t>
            </a:r>
            <a:r>
              <a:rPr sz="3100" b="1" dirty="0">
                <a:solidFill>
                  <a:srgbClr val="002060"/>
                </a:solidFill>
              </a:rPr>
              <a:t/>
            </a:r>
            <a:br>
              <a:rPr sz="3100" b="1" dirty="0">
                <a:solidFill>
                  <a:srgbClr val="002060"/>
                </a:solidFill>
              </a:rPr>
            </a:br>
            <a:endParaRPr sz="3100" b="1" dirty="0">
              <a:solidFill>
                <a:srgbClr val="002060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040913"/>
              </p:ext>
            </p:extLst>
          </p:nvPr>
        </p:nvGraphicFramePr>
        <p:xfrm>
          <a:off x="251518" y="1234966"/>
          <a:ext cx="8640964" cy="4364163"/>
        </p:xfrm>
        <a:graphic>
          <a:graphicData uri="http://schemas.openxmlformats.org/drawingml/2006/table">
            <a:tbl>
              <a:tblPr/>
              <a:tblGrid>
                <a:gridCol w="2160241"/>
                <a:gridCol w="2160241"/>
                <a:gridCol w="2160241"/>
                <a:gridCol w="2160241"/>
              </a:tblGrid>
              <a:tr h="316781">
                <a:tc gridSpan="4">
                  <a:txBody>
                    <a:bodyPr/>
                    <a:lstStyle/>
                    <a:p>
                      <a:pPr algn="l"/>
                      <a:r>
                        <a:rPr lang="pt-BR" sz="1200" b="1" dirty="0" smtClean="0">
                          <a:solidFill>
                            <a:srgbClr val="002060"/>
                          </a:solidFill>
                          <a:effectLst/>
                          <a:latin typeface="Arial,Bold" charset="0"/>
                        </a:rPr>
                        <a:t>variável de perfil                                          categoria                                  frequência                                                       %  </a:t>
                      </a:r>
                      <a:endParaRPr lang="pt-BR" sz="1200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BC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37899">
                <a:tc rowSpan="2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enquadramento funcional </a:t>
                      </a:r>
                      <a:endParaRPr lang="pt-BR" sz="1200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0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9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servidor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5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2.477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5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92%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0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5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89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Magistrado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5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9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208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5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9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8%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0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5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9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81">
                <a:tc rowSpan="6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local de trabalho </a:t>
                      </a:r>
                      <a:endParaRPr lang="pt-BR" sz="1200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0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9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9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Vara do Trabalho–interior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9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5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883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9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5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36%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0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9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5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8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Vara do Trabalho–capital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5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282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5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12%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0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5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8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Unidade de apoio administrativo </a:t>
                      </a:r>
                      <a:endParaRPr lang="pt-BR" sz="120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804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493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804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20%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0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804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8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Unidade de apoio </a:t>
                      </a:r>
                      <a:r>
                        <a:rPr lang="pt-BR" sz="1200" dirty="0" smtClean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judiciário – 1ª instância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04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193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04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8%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0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04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8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Unidade de apoio </a:t>
                      </a:r>
                      <a:r>
                        <a:rPr lang="pt-BR" sz="1200" dirty="0" smtClean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judiciário – 2ª instância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202 </a:t>
                      </a:r>
                      <a:endParaRPr lang="pt-BR" sz="120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8%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0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8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Gabinete do Desembargador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9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375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9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15%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0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9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81">
                <a:tc rowSpan="3">
                  <a:txBody>
                    <a:bodyPr/>
                    <a:lstStyle/>
                    <a:p>
                      <a:r>
                        <a:rPr lang="pt-BR" sz="1200" b="1" dirty="0" smtClean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exercício </a:t>
                      </a:r>
                      <a:r>
                        <a:rPr lang="pt-BR" sz="1200" b="1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de </a:t>
                      </a:r>
                      <a:r>
                        <a:rPr lang="pt-BR" sz="1200" b="1" dirty="0" smtClean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função </a:t>
                      </a:r>
                      <a:r>
                        <a:rPr lang="pt-BR" sz="1200" b="1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gratificada </a:t>
                      </a:r>
                      <a:endParaRPr lang="pt-BR" sz="1200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0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9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8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ocupa função comissionada </a:t>
                      </a:r>
                      <a:endParaRPr lang="pt-BR" sz="120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9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1443 </a:t>
                      </a:r>
                      <a:endParaRPr lang="pt-BR" sz="120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9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54%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0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9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8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exerce cargo em </a:t>
                      </a:r>
                      <a:r>
                        <a:rPr lang="pt-BR" sz="1200" dirty="0" smtClean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comissão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309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12%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0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8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nenhuma </a:t>
                      </a:r>
                      <a:r>
                        <a:rPr lang="pt-BR" sz="1200" dirty="0" smtClean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opção </a:t>
                      </a:r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acima.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8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933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8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35% </a:t>
                      </a:r>
                      <a:endParaRPr lang="pt-BR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9563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00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487" cap="flat" cmpd="sng" algn="ctr">
                      <a:solidFill>
                        <a:srgbClr val="D8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8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67545" y="5744390"/>
            <a:ext cx="314447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rPr>
              <a:t>Fonte: Elaborado pelo Autor (2016). 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3318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8136904" cy="47525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lvl="1" indent="-274320" algn="just"/>
            <a:r>
              <a:rPr lang="pt-BR" sz="2000" dirty="0" smtClean="0"/>
              <a:t> </a:t>
            </a:r>
          </a:p>
          <a:p>
            <a:pPr marL="0" lvl="0" indent="0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endParaRPr sz="2016" dirty="0">
              <a:solidFill>
                <a:srgbClr val="073E87"/>
              </a:solidFill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365760">
              <a:defRPr sz="1800">
                <a:solidFill>
                  <a:srgbClr val="000000"/>
                </a:solidFill>
              </a:defRPr>
            </a:pPr>
            <a:r>
              <a:rPr lang="pt-BR" sz="3200" b="1" dirty="0">
                <a:solidFill>
                  <a:srgbClr val="002060"/>
                </a:solidFill>
              </a:rPr>
              <a:t>Relatórios de Gestão de instituições similares</a:t>
            </a:r>
            <a:r>
              <a:rPr sz="3200" dirty="0">
                <a:solidFill>
                  <a:schemeClr val="bg1"/>
                </a:solidFill>
              </a:rPr>
              <a:t>	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964189"/>
              </p:ext>
            </p:extLst>
          </p:nvPr>
        </p:nvGraphicFramePr>
        <p:xfrm>
          <a:off x="251519" y="1124744"/>
          <a:ext cx="8640962" cy="2685114"/>
        </p:xfrm>
        <a:graphic>
          <a:graphicData uri="http://schemas.openxmlformats.org/drawingml/2006/table">
            <a:tbl>
              <a:tblPr firstRow="1" firstCol="1" bandRow="1"/>
              <a:tblGrid>
                <a:gridCol w="6263749"/>
                <a:gridCol w="449722"/>
                <a:gridCol w="559390"/>
                <a:gridCol w="449722"/>
                <a:gridCol w="449722"/>
                <a:gridCol w="468657"/>
              </a:tblGrid>
              <a:tr h="163218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ELEMENTOS DO SISTEMA DE CONTROLES INTERNOS A SEREM AVALIADOS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VALORES (%)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3218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Ambiente de </a:t>
                      </a:r>
                      <a:r>
                        <a:rPr lang="pt-BR" sz="1000" b="1" dirty="0" smtClean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Controle - 2013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</a:tr>
              <a:tr h="326436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1.	A alta administração percebe os controles internos como essenciais à consecução dos objetivos da unidade e dão suporte adequado ao seu funcionamento.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80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36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2.	Os mecanismos gerais de controle instituídos pela UJ são percebidos por todos os servidores e funcionários nos diversos níveis da estrutura da unidade. 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218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	A comunicação dentro da UJ é adequada e eficiente.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218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	Existe código formalizado de ética ou de conduta.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218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	Os procedimentos e as instruções operacionais são padronizados e estão postos em documentos formais.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654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	Há mecanismos que garantem ou incentivam a participação dos funcionários e servidores dos diversos níveis da estrutura da UJ na elaboração dos procedimentos, das instruções operacionais ou código de ética ou conduta.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218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	As delegações de autoridade e competência são acompanhadas de definições claras das responsabilidades.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218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8.	Existe adequada segregação de funções nos processos e atividades da competência da UJ.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218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9.	Os controles internos adotados contribuem para a consecução dos resultados planejados pela UJ.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70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646702"/>
              </p:ext>
            </p:extLst>
          </p:nvPr>
        </p:nvGraphicFramePr>
        <p:xfrm>
          <a:off x="251520" y="3844116"/>
          <a:ext cx="8640960" cy="2824656"/>
        </p:xfrm>
        <a:graphic>
          <a:graphicData uri="http://schemas.openxmlformats.org/drawingml/2006/table">
            <a:tbl>
              <a:tblPr firstRow="1" firstCol="1" bandRow="1"/>
              <a:tblGrid>
                <a:gridCol w="6263747"/>
                <a:gridCol w="449722"/>
                <a:gridCol w="559390"/>
                <a:gridCol w="449722"/>
                <a:gridCol w="449722"/>
                <a:gridCol w="468657"/>
              </a:tblGrid>
              <a:tr h="178723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ELEMENTOS DO SISTEMA DE CONTROLES INTERNOS A SEREM AVALIADOS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VALORES (%)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8723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Ambiente de </a:t>
                      </a:r>
                      <a:r>
                        <a:rPr lang="pt-BR" sz="1000" b="1" dirty="0" smtClean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Controle - 2014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</a:tr>
              <a:tr h="357445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1.	A alta administração percebe os controles internos como essenciais à consecução dos objetivos da unidade e dão suporte adequado ao seu funcionamento.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80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445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2.	Os mecanismos gerais de controle instituídos pela UJ são percebidos por todos os servidores e funcionários nos diversos níveis da estrutura da unidade. 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460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	A comunicação dentro da UJ é adequada e eficiente.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460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	Existe código formalizado de ética ou de conduta.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460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	Os procedimentos e as instruções operacionais são padronizados e estão postos em documentos formais.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168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	Há mecanismos que garantem ou incentivam a participação dos funcionários e servidores dos diversos níveis da estrutura da UJ na elaboração dos procedimentos, das instruções operacionais ou código de ética ou conduta.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460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	As delegações de autoridade e competência são acompanhadas de definições claras das responsabilidades.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723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8.	Existe adequada segregação de funções nos processos e atividades da competência da UJ.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723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9.	Os controles internos adotados contribuem para a consecução dos resultados planejados pela UJ.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70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0253F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8718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8641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l" defTabSz="365760">
              <a:defRPr sz="1800">
                <a:solidFill>
                  <a:srgbClr val="000000"/>
                </a:solidFill>
              </a:defRPr>
            </a:pPr>
            <a:r>
              <a:rPr lang="pt-BR" sz="2800" b="1" dirty="0">
                <a:solidFill>
                  <a:srgbClr val="002060"/>
                </a:solidFill>
              </a:rPr>
              <a:t>Relatórios de Gestão de instituições similares</a:t>
            </a:r>
            <a:endParaRPr sz="3000" dirty="0">
              <a:solidFill>
                <a:srgbClr val="002060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270193"/>
              </p:ext>
            </p:extLst>
          </p:nvPr>
        </p:nvGraphicFramePr>
        <p:xfrm>
          <a:off x="251522" y="908719"/>
          <a:ext cx="8640957" cy="3012214"/>
        </p:xfrm>
        <a:graphic>
          <a:graphicData uri="http://schemas.openxmlformats.org/drawingml/2006/table">
            <a:tbl>
              <a:tblPr firstRow="1" firstCol="1" bandRow="1"/>
              <a:tblGrid>
                <a:gridCol w="6263750"/>
                <a:gridCol w="449720"/>
                <a:gridCol w="559390"/>
                <a:gridCol w="449720"/>
                <a:gridCol w="449720"/>
                <a:gridCol w="468657"/>
              </a:tblGrid>
              <a:tr h="157806"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 smtClean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Avaliação de Risco - 2013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</a:tr>
              <a:tr h="157806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 smtClean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10.	Os objetivos e metas da unidade jurisdicionada estão formalizados.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90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540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 smtClean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11.	Há clara identificação dos processos críticos para a consecução dos objetivos e metas da unidade.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40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 smtClean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12.	É prática da unidade o diagnóstico dos riscos (de origem interna ou externa) envolvidos nos seus processos estratégicos, bem como a identificação da probabilidade de ocorrência desses riscos e a consequente adoção de medidas para mitigá-los.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123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 smtClean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	É prática da unidade a definição de níveis de riscos operacionais, de informações e de conformidade que podem ser assumidos pelos diversos níveis da gestão. 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123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 smtClean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14.	A avaliação de riscos é feita de forma contínua, de modo a identificar mudanças no perfil de risco da UJ ocasionadas por transformações nos ambientes interno e externo.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123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 smtClean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15.	Os riscos identificados são mensurados e classificados de modo a serem tratados em uma escala de prioridades e a gerar informações úteis à tomada de decisão.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rgbClr val="17375E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123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 smtClean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16.	Não há ocorrência de fraudes e perdas que sejam decorrentes de fragilidades nos processos internos da unidade.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123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 smtClean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17.	Na ocorrência de fraudes e desvios, é prática da unidade instaurar sindicância para apurar responsabilidades e exigir eventuais ressarcimentos. 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123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 smtClean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18.	Há norma ou regulamento para as atividades de guarda, estoque e inventário de bens e valores de responsabilidade da unidade. </a:t>
                      </a:r>
                      <a:endParaRPr lang="pt-B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1200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1200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1200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1200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1200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rgbClr val="17375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198153"/>
              </p:ext>
            </p:extLst>
          </p:nvPr>
        </p:nvGraphicFramePr>
        <p:xfrm>
          <a:off x="251523" y="3947365"/>
          <a:ext cx="8640956" cy="2950808"/>
        </p:xfrm>
        <a:graphic>
          <a:graphicData uri="http://schemas.openxmlformats.org/drawingml/2006/table">
            <a:tbl>
              <a:tblPr firstRow="1" firstCol="1" bandRow="1"/>
              <a:tblGrid>
                <a:gridCol w="6263749"/>
                <a:gridCol w="449720"/>
                <a:gridCol w="559390"/>
                <a:gridCol w="449720"/>
                <a:gridCol w="449720"/>
                <a:gridCol w="468657"/>
              </a:tblGrid>
              <a:tr h="155629"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Avaliação de </a:t>
                      </a:r>
                      <a:r>
                        <a:rPr lang="pt-BR" sz="1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Risco - 2014</a:t>
                      </a:r>
                      <a:endParaRPr lang="pt-BR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</a:tr>
              <a:tr h="155629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10.	Os objetivos e metas da unidade jurisdicionada estão formalizados.</a:t>
                      </a:r>
                      <a:endParaRPr lang="pt-BR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80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136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11.	Há clara identificação dos processos críticos para a consecução dos objetivos e metas da unidade.</a:t>
                      </a:r>
                      <a:endParaRPr lang="pt-BR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886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12.	É prática da unidade o diagnóstico dos riscos (de origem interna ou externa) envolvidos nos seus processos estratégicos, bem como a identificação da probabilidade de ocorrência desses riscos e a consequente adoção de medidas para mitigá-los.</a:t>
                      </a:r>
                      <a:endParaRPr lang="pt-BR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257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	É prática da unidade a definição de níveis de riscos operacionais, de informações e de conformidade que podem ser assumidos pelos diversos níveis da gestão. </a:t>
                      </a:r>
                      <a:endParaRPr lang="pt-BR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257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14.	A avaliação de riscos é feita de forma contínua, de modo a identificar mudanças no perfil de risco da UJ ocasionadas por transformações nos ambientes interno e externo.</a:t>
                      </a:r>
                      <a:endParaRPr lang="pt-BR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257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15.	Os riscos identificados são mensurados e classificados de modo a serem tratados em uma escala de prioridades e a gerar informações úteis à tomada de decisão.</a:t>
                      </a:r>
                      <a:endParaRPr lang="pt-BR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257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16.	Não há ocorrência de fraudes e perdas que sejam decorrentes de fragilidades nos processos internos da unidade.</a:t>
                      </a:r>
                      <a:endParaRPr lang="pt-BR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pt-BR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pt-BR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pt-BR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257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17.	Na ocorrência de fraudes e desvios, é prática da unidade instaurar sindicância para apurar responsabilidades e exigir eventuais ressarcimentos. </a:t>
                      </a:r>
                      <a:endParaRPr lang="pt-BR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pt-BR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80</a:t>
                      </a:r>
                      <a:endParaRPr lang="pt-BR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257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02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18.	Há norma ou regulamento para as atividades de guarda, estoque e inventário de bens e valores de responsabilidade da unidade. </a:t>
                      </a:r>
                      <a:endParaRPr lang="pt-BR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1200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1200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1200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pt-BR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1200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endParaRPr lang="pt-BR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Bef>
                          <a:spcPts val="1200"/>
                        </a:spcBef>
                        <a:spcAft>
                          <a:spcPts val="225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pt-BR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00138" y="2924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6112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8136904" cy="47525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lvl="1" indent="-274320" algn="just"/>
            <a:r>
              <a:rPr lang="pt-BR" sz="2000" dirty="0" smtClean="0"/>
              <a:t> </a:t>
            </a:r>
            <a:endParaRPr lang="pt-BR" sz="2000" dirty="0">
              <a:effectLst/>
              <a:latin typeface="Arial"/>
              <a:ea typeface="Batang"/>
              <a:cs typeface="Times New Roman"/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 defTabSz="365760">
              <a:defRPr sz="1800">
                <a:solidFill>
                  <a:srgbClr val="000000"/>
                </a:solidFill>
              </a:defRPr>
            </a:pPr>
            <a:r>
              <a:rPr lang="pt-BR" sz="4000" b="1" dirty="0" smtClean="0">
                <a:solidFill>
                  <a:srgbClr val="002060"/>
                </a:solidFill>
              </a:rPr>
              <a:t>Relatórios </a:t>
            </a:r>
            <a:r>
              <a:rPr lang="pt-BR" sz="4000" b="1" dirty="0">
                <a:solidFill>
                  <a:srgbClr val="002060"/>
                </a:solidFill>
              </a:rPr>
              <a:t>de Gestão </a:t>
            </a:r>
            <a:r>
              <a:rPr lang="pt-BR" sz="4000" b="1" dirty="0" smtClean="0">
                <a:solidFill>
                  <a:srgbClr val="002060"/>
                </a:solidFill>
              </a:rPr>
              <a:t>– estudo de caso </a:t>
            </a:r>
            <a:r>
              <a:rPr sz="1560" b="1" dirty="0">
                <a:solidFill>
                  <a:srgbClr val="002060"/>
                </a:solidFill>
              </a:rPr>
              <a:t>	</a:t>
            </a:r>
            <a:br>
              <a:rPr sz="1560" b="1" dirty="0">
                <a:solidFill>
                  <a:srgbClr val="002060"/>
                </a:solidFill>
              </a:rPr>
            </a:br>
            <a:endParaRPr sz="1560" b="1" dirty="0">
              <a:solidFill>
                <a:srgbClr val="002060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430720"/>
              </p:ext>
            </p:extLst>
          </p:nvPr>
        </p:nvGraphicFramePr>
        <p:xfrm>
          <a:off x="251520" y="1196752"/>
          <a:ext cx="8640961" cy="4962472"/>
        </p:xfrm>
        <a:graphic>
          <a:graphicData uri="http://schemas.openxmlformats.org/drawingml/2006/table">
            <a:tbl>
              <a:tblPr firstRow="1" firstCol="1" bandRow="1"/>
              <a:tblGrid>
                <a:gridCol w="6000273"/>
                <a:gridCol w="239870"/>
                <a:gridCol w="239870"/>
                <a:gridCol w="239870"/>
                <a:gridCol w="239870"/>
                <a:gridCol w="240576"/>
                <a:gridCol w="240576"/>
                <a:gridCol w="239870"/>
                <a:gridCol w="239870"/>
                <a:gridCol w="239870"/>
                <a:gridCol w="239870"/>
                <a:gridCol w="240576"/>
              </a:tblGrid>
              <a:tr h="4223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ELEMENTOS DO SISTEMA DE CONTROLES INTERNOS A SEREM AVALIADOS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VALORES 2013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VALORES 2014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223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Ambiente de Controle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</a:tr>
              <a:tr h="517391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	A alta administração percebe os controles internos como essenciais à consecução dos objetivos da unidade e dão suporte adequado ao seu funcionamento.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391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	Os mecanismos gerais de controle instituídos pela UJ são percebidos por todos os servidores e funcionários nos diversos níveis da estrutura da unidade. 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434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	A comunicação dentro da UJ é adequada e eficiente.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434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	Existe código formalizado de ética ou de conduta.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410128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	Os procedimentos e as instruções operacionais são padronizados e estão postos em documentos formais.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6086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	Há mecanismos que garantem ou incentivam a participação dos funcionários e servidores dos diversos níveis da estrutura da UJ na elaboração dos procedimentos, das instruções operacionais ou código de ética ou conduta.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92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	As delegações de autoridade e competência são acompanhadas de definições claras das responsabilidades.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372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8.	Existe adequada segregação de funções nos processos e atividades da competência da UJ.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372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9.	Os controles internos adotados contribuem para a consecução dos resultados planejados pela UJ.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78254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8136904" cy="47525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lvl="1" indent="-274320" algn="just"/>
            <a:r>
              <a:rPr lang="pt-BR" sz="2000" dirty="0" smtClean="0"/>
              <a:t> </a:t>
            </a:r>
            <a:endParaRPr lang="pt-BR" sz="2000" dirty="0">
              <a:effectLst/>
              <a:latin typeface="Arial"/>
              <a:ea typeface="Batang"/>
              <a:cs typeface="Times New Roman"/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 defTabSz="365760">
              <a:defRPr sz="1800">
                <a:solidFill>
                  <a:srgbClr val="000000"/>
                </a:solidFill>
              </a:defRPr>
            </a:pPr>
            <a:r>
              <a:rPr lang="pt-BR" sz="4000" b="1" dirty="0" smtClean="0">
                <a:solidFill>
                  <a:srgbClr val="002060"/>
                </a:solidFill>
              </a:rPr>
              <a:t>Relatórios </a:t>
            </a:r>
            <a:r>
              <a:rPr lang="pt-BR" sz="4000" b="1" dirty="0">
                <a:solidFill>
                  <a:srgbClr val="002060"/>
                </a:solidFill>
              </a:rPr>
              <a:t>de Gestão </a:t>
            </a:r>
            <a:r>
              <a:rPr lang="pt-BR" sz="4000" b="1" dirty="0" smtClean="0">
                <a:solidFill>
                  <a:srgbClr val="002060"/>
                </a:solidFill>
              </a:rPr>
              <a:t>– estudo de caso </a:t>
            </a:r>
            <a:r>
              <a:rPr sz="1560" dirty="0">
                <a:solidFill>
                  <a:srgbClr val="002060"/>
                </a:solidFill>
              </a:rPr>
              <a:t>	</a:t>
            </a:r>
            <a:br>
              <a:rPr sz="1560" dirty="0">
                <a:solidFill>
                  <a:srgbClr val="002060"/>
                </a:solidFill>
              </a:rPr>
            </a:br>
            <a:endParaRPr sz="1560" dirty="0">
              <a:solidFill>
                <a:srgbClr val="002060"/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590165"/>
              </p:ext>
            </p:extLst>
          </p:nvPr>
        </p:nvGraphicFramePr>
        <p:xfrm>
          <a:off x="251519" y="1124744"/>
          <a:ext cx="8640964" cy="5253153"/>
        </p:xfrm>
        <a:graphic>
          <a:graphicData uri="http://schemas.openxmlformats.org/drawingml/2006/table">
            <a:tbl>
              <a:tblPr firstRow="1" firstCol="1" bandRow="1"/>
              <a:tblGrid>
                <a:gridCol w="5978269"/>
                <a:gridCol w="241869"/>
                <a:gridCol w="241869"/>
                <a:gridCol w="241869"/>
                <a:gridCol w="241869"/>
                <a:gridCol w="242581"/>
                <a:gridCol w="242581"/>
                <a:gridCol w="241869"/>
                <a:gridCol w="241869"/>
                <a:gridCol w="241869"/>
                <a:gridCol w="241869"/>
                <a:gridCol w="242581"/>
              </a:tblGrid>
              <a:tr h="2788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ELEMENTOS DO SISTEMA DE CONTROLES INTERNOS A SEREM AVALIADOS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VALORES 2013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VALORES 2014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</a:tr>
              <a:tr h="2788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Avaliação de Risco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</a:tr>
              <a:tr h="278867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10.	Os objetivos e metas da unidade jurisdicionada estão formalizados.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329470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11.	Há clara identificação dos processos críticos para a consecução dos objetivos e metas da unidade.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8164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12.	É prática da unidade o diagnóstico dos riscos (de origem interna ou externa) envolvidos nos seus processos estratégicos, bem como a identificação da probabilidade de ocorrência desses riscos e a consequente adoção de medidas para mitigá-los.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736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	É prática da unidade a definição de níveis de riscos operacionais, de informações e de conformidade que podem ser assumidos pelos diversos níveis da gestão. 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736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14.	A avaliação de riscos é feita de forma contínua, de modo a identificar mudanças no perfil de risco da UJ ocasionadas por transformações nos ambientes interno e externo.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736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15.	Os riscos identificados são mensurados e classificados de modo a serem tratados em uma escala de prioridades e a gerar informações úteis à tomada de decisão.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168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16.	Não há ocorrência de fraudes e perdas que sejam decorrentes de fragilidades nos processos internos da unidade.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454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17.	Na ocorrência de fraudes e desvios, é prática da unidade instaurar sindicância para apurar responsabilidades e exigir eventuais ressarcimentos. 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416454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18.	Há norma ou regulamento para as atividades de guarda, estoque e inventário de bens e valores de responsabilidade da unidade. 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42071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8136904" cy="47525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lvl="1" indent="-274320" algn="just"/>
            <a:r>
              <a:rPr lang="pt-BR" sz="2000" dirty="0" smtClean="0"/>
              <a:t> </a:t>
            </a:r>
            <a:endParaRPr lang="pt-BR" sz="2000" dirty="0">
              <a:effectLst/>
              <a:latin typeface="Arial"/>
              <a:ea typeface="Batang"/>
              <a:cs typeface="Times New Roman"/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 defTabSz="365760">
              <a:defRPr sz="1800">
                <a:solidFill>
                  <a:srgbClr val="000000"/>
                </a:solidFill>
              </a:defRPr>
            </a:pPr>
            <a:r>
              <a:rPr lang="pt-BR" sz="4000" b="1" dirty="0" smtClean="0">
                <a:solidFill>
                  <a:srgbClr val="002060"/>
                </a:solidFill>
              </a:rPr>
              <a:t>Relatórios </a:t>
            </a:r>
            <a:r>
              <a:rPr lang="pt-BR" sz="4000" b="1" dirty="0">
                <a:solidFill>
                  <a:srgbClr val="002060"/>
                </a:solidFill>
              </a:rPr>
              <a:t>de Gestão </a:t>
            </a:r>
            <a:r>
              <a:rPr lang="pt-BR" sz="4000" b="1" dirty="0" smtClean="0">
                <a:solidFill>
                  <a:srgbClr val="002060"/>
                </a:solidFill>
              </a:rPr>
              <a:t>– estudo de caso </a:t>
            </a:r>
            <a:r>
              <a:rPr sz="1560" dirty="0">
                <a:solidFill>
                  <a:srgbClr val="FFFFFF"/>
                </a:solidFill>
              </a:rPr>
              <a:t>	</a:t>
            </a:r>
            <a:br>
              <a:rPr sz="1560" dirty="0">
                <a:solidFill>
                  <a:srgbClr val="FFFFFF"/>
                </a:solidFill>
              </a:rPr>
            </a:br>
            <a:endParaRPr sz="1560" dirty="0">
              <a:solidFill>
                <a:srgbClr val="FFFFFF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77796"/>
              </p:ext>
            </p:extLst>
          </p:nvPr>
        </p:nvGraphicFramePr>
        <p:xfrm>
          <a:off x="251517" y="1988840"/>
          <a:ext cx="8640962" cy="3168351"/>
        </p:xfrm>
        <a:graphic>
          <a:graphicData uri="http://schemas.openxmlformats.org/drawingml/2006/table">
            <a:tbl>
              <a:tblPr firstRow="1" firstCol="1" bandRow="1"/>
              <a:tblGrid>
                <a:gridCol w="6000274"/>
                <a:gridCol w="239870"/>
                <a:gridCol w="239870"/>
                <a:gridCol w="239870"/>
                <a:gridCol w="239870"/>
                <a:gridCol w="240576"/>
                <a:gridCol w="240576"/>
                <a:gridCol w="239870"/>
                <a:gridCol w="239870"/>
                <a:gridCol w="239870"/>
                <a:gridCol w="239870"/>
                <a:gridCol w="240576"/>
              </a:tblGrid>
              <a:tr h="5657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ELEMENTOS DO SISTEMA DE CONTROLES INTERNOS A SEREM AVALIADOS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VALORES 2013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VALORES 2014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394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Procedimentos de Controle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65777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19.	Existem políticas e ações, de natureza preventiva ou de detecção, para diminuir os riscos e alcançar os objetivos da UJ, claramente estabelecidas.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777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20.	As atividades de controle adotadas pela UJ são apropriadas e funcionam consistentemente de acordo com um plano de longo prazo.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777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21.	As atividades de controle adotadas pela UJ possuem custo apropriado ao nível de benefícios que possam derivar de sua aplicação.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777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22.	As atividades de controle adotadas pela UJ são abrangentes e razoáveis e estão diretamente relacionadas com os objetivos de controle.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76320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8136904" cy="47525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lvl="1" indent="-274320" algn="just"/>
            <a:r>
              <a:rPr lang="pt-BR" sz="2000" dirty="0" smtClean="0"/>
              <a:t> </a:t>
            </a:r>
            <a:endParaRPr lang="pt-BR" sz="2000" dirty="0">
              <a:effectLst/>
              <a:latin typeface="Arial"/>
              <a:ea typeface="Batang"/>
              <a:cs typeface="Times New Roman"/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 defTabSz="365760">
              <a:defRPr sz="1800">
                <a:solidFill>
                  <a:srgbClr val="000000"/>
                </a:solidFill>
              </a:defRPr>
            </a:pPr>
            <a:r>
              <a:rPr lang="pt-BR" sz="4000" b="1" dirty="0" smtClean="0">
                <a:solidFill>
                  <a:srgbClr val="002060"/>
                </a:solidFill>
              </a:rPr>
              <a:t>Relatórios </a:t>
            </a:r>
            <a:r>
              <a:rPr lang="pt-BR" sz="4000" b="1" dirty="0">
                <a:solidFill>
                  <a:srgbClr val="002060"/>
                </a:solidFill>
              </a:rPr>
              <a:t>de Gestão </a:t>
            </a:r>
            <a:r>
              <a:rPr lang="pt-BR" sz="4000" b="1" dirty="0" smtClean="0">
                <a:solidFill>
                  <a:srgbClr val="002060"/>
                </a:solidFill>
              </a:rPr>
              <a:t>– estudo de caso </a:t>
            </a:r>
            <a:r>
              <a:rPr sz="1560" dirty="0">
                <a:solidFill>
                  <a:srgbClr val="FFFFFF"/>
                </a:solidFill>
              </a:rPr>
              <a:t>	</a:t>
            </a:r>
            <a:br>
              <a:rPr sz="1560" dirty="0">
                <a:solidFill>
                  <a:srgbClr val="FFFFFF"/>
                </a:solidFill>
              </a:rPr>
            </a:br>
            <a:endParaRPr sz="1560" dirty="0">
              <a:solidFill>
                <a:srgbClr val="FFFFFF"/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30098"/>
              </p:ext>
            </p:extLst>
          </p:nvPr>
        </p:nvGraphicFramePr>
        <p:xfrm>
          <a:off x="251524" y="1772813"/>
          <a:ext cx="8712964" cy="4496713"/>
        </p:xfrm>
        <a:graphic>
          <a:graphicData uri="http://schemas.openxmlformats.org/drawingml/2006/table">
            <a:tbl>
              <a:tblPr firstRow="1" firstCol="1" bandRow="1"/>
              <a:tblGrid>
                <a:gridCol w="6050277"/>
                <a:gridCol w="241868"/>
                <a:gridCol w="241868"/>
                <a:gridCol w="241868"/>
                <a:gridCol w="241868"/>
                <a:gridCol w="242581"/>
                <a:gridCol w="242581"/>
                <a:gridCol w="241868"/>
                <a:gridCol w="241868"/>
                <a:gridCol w="241868"/>
                <a:gridCol w="241868"/>
                <a:gridCol w="242581"/>
              </a:tblGrid>
              <a:tr h="4188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ELEMENTOS DO SISTEMA DE CONTROLES INTERNOS A SEREM AVALIADOS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VALORES 2013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VALORES 2014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512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Informação e Comunicação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18823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23.	A informação relevante para UJ é devidamente identificada, documentada, armazenada e comunicada tempestivamente às pessoas adequadas.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823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24.	As informações consideradas relevantes pela UJ são dotadas de qualidade suficiente para permitir ao gestor tomar as decisões apropriadas.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823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25.	A informação disponível para as unidades internas e pessoas da UJ é apropriada, tempestiva, atual, precisa e acessível.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823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26.	A Informação divulgada internamente atende às expectativas dos diversos grupos e indivíduos da UJ, contribuindo para a execução das responsabilidades de forma eficaz.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823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27.	A comunicação das informações perpassa todos os níveis hierárquicos da UJ, em todas as direções, por todos os seus componentes e por toda a sua estrutura.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2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Monitoramento</a:t>
                      </a:r>
                      <a:endParaRPr lang="pt-B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FDFD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18823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28.	O sistema de controle interno da UJ é constantemente monitorado para avaliar sua validade e qualidade ao longo do tempo.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823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29.	O sistema de controle interno da UJ tem sido considerado adequado e efetivo pelas avaliações sofridas.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293">
                <a:tc>
                  <a:txBody>
                    <a:bodyPr/>
                    <a:lstStyle/>
                    <a:p>
                      <a:pPr marL="201930" indent="-180340"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30.	O sistema de controle interno da UJ tem contribuído para a melhoria de seu desempenho.</a:t>
                      </a: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pt-BR"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t-BR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84" marR="67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75241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8136904" cy="475252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 b="1" dirty="0" smtClean="0">
                <a:latin typeface="Arial"/>
                <a:ea typeface="Batang"/>
              </a:rPr>
              <a:t>O </a:t>
            </a:r>
            <a:r>
              <a:rPr lang="pt-BR" sz="2000" b="1" dirty="0">
                <a:latin typeface="Arial"/>
                <a:ea typeface="Batang"/>
              </a:rPr>
              <a:t>resultado dado pelo TCU </a:t>
            </a:r>
            <a:r>
              <a:rPr lang="pt-BR" sz="2000" b="1" dirty="0" smtClean="0">
                <a:latin typeface="Arial"/>
                <a:ea typeface="Batang"/>
              </a:rPr>
              <a:t>decorre da </a:t>
            </a:r>
            <a:r>
              <a:rPr lang="pt-BR" sz="2000" b="1" dirty="0">
                <a:latin typeface="Arial"/>
                <a:ea typeface="Batang"/>
              </a:rPr>
              <a:t>aplicação do modelo de avaliação </a:t>
            </a:r>
            <a:r>
              <a:rPr lang="pt-BR" sz="2000" b="1" dirty="0" smtClean="0">
                <a:latin typeface="Arial"/>
                <a:ea typeface="Batang"/>
              </a:rPr>
              <a:t>proposto (com </a:t>
            </a:r>
            <a:r>
              <a:rPr lang="pt-BR" sz="2000" b="1" dirty="0">
                <a:latin typeface="Arial"/>
                <a:ea typeface="Batang"/>
              </a:rPr>
              <a:t>base nos mecanismos de liderança, estratégia e controle já citados</a:t>
            </a:r>
            <a:r>
              <a:rPr lang="pt-BR" sz="2000" b="1" dirty="0" smtClean="0">
                <a:latin typeface="Arial"/>
                <a:ea typeface="Batang"/>
              </a:rPr>
              <a:t>);</a:t>
            </a:r>
          </a:p>
          <a:p>
            <a:pPr indent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pt-BR" sz="2000" b="1" dirty="0" smtClean="0">
              <a:latin typeface="Arial"/>
              <a:ea typeface="Batang"/>
            </a:endParaRPr>
          </a:p>
          <a:p>
            <a:pPr indent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 b="1" dirty="0" smtClean="0">
                <a:latin typeface="Arial"/>
                <a:ea typeface="Batang"/>
              </a:rPr>
              <a:t>Preenchido espontaneamente pelos gestores;</a:t>
            </a:r>
          </a:p>
          <a:p>
            <a:pPr indent="0" algn="just">
              <a:lnSpc>
                <a:spcPct val="150000"/>
              </a:lnSpc>
              <a:spcBef>
                <a:spcPts val="1200"/>
              </a:spcBef>
              <a:buNone/>
            </a:pPr>
            <a:endParaRPr lang="pt-BR" sz="2000" b="1" dirty="0" smtClean="0">
              <a:latin typeface="Arial"/>
              <a:ea typeface="Batang"/>
              <a:cs typeface="Arial"/>
            </a:endParaRPr>
          </a:p>
          <a:p>
            <a:pPr indent="0" algn="just">
              <a:lnSpc>
                <a:spcPct val="150000"/>
              </a:lnSpc>
              <a:spcBef>
                <a:spcPts val="1200"/>
              </a:spcBef>
              <a:buNone/>
            </a:pPr>
            <a:r>
              <a:rPr lang="pt-BR" sz="2000" b="1" dirty="0" smtClean="0">
                <a:latin typeface="Arial"/>
                <a:ea typeface="Batang"/>
                <a:cs typeface="Arial"/>
              </a:rPr>
              <a:t>OBS.:</a:t>
            </a:r>
            <a:r>
              <a:rPr lang="pt-BR" sz="2000" b="1" dirty="0">
                <a:latin typeface="Arial"/>
                <a:ea typeface="Batang"/>
              </a:rPr>
              <a:t>- recomendação</a:t>
            </a:r>
            <a:r>
              <a:rPr lang="pt-BR" sz="2000" dirty="0">
                <a:latin typeface="Arial"/>
                <a:ea typeface="Batang"/>
              </a:rPr>
              <a:t> que os </a:t>
            </a:r>
            <a:r>
              <a:rPr lang="pt-BR" sz="2000" b="1" dirty="0">
                <a:latin typeface="Arial"/>
                <a:ea typeface="Batang"/>
              </a:rPr>
              <a:t>órgãos promovam a divulgação</a:t>
            </a:r>
            <a:r>
              <a:rPr lang="pt-BR" sz="2000" dirty="0">
                <a:latin typeface="Arial"/>
                <a:ea typeface="Batang"/>
              </a:rPr>
              <a:t>, preferencialmente na </a:t>
            </a:r>
            <a:r>
              <a:rPr lang="pt-BR" sz="2000" i="1" dirty="0">
                <a:latin typeface="Arial"/>
                <a:ea typeface="Batang"/>
              </a:rPr>
              <a:t>internet</a:t>
            </a:r>
            <a:r>
              <a:rPr lang="pt-BR" sz="2000" dirty="0">
                <a:latin typeface="Arial"/>
                <a:ea typeface="Batang"/>
              </a:rPr>
              <a:t>, </a:t>
            </a:r>
            <a:r>
              <a:rPr lang="pt-BR" sz="2000" b="1" dirty="0">
                <a:latin typeface="Arial"/>
                <a:ea typeface="Batang"/>
              </a:rPr>
              <a:t>das informações constantes de cada relatório individualizado.</a:t>
            </a:r>
          </a:p>
          <a:p>
            <a:pPr indent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pt-BR" sz="2000" b="1" dirty="0" smtClean="0"/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lvl="1" indent="-274320"/>
            <a:r>
              <a:rPr lang="pt-BR" sz="2900" b="1" dirty="0">
                <a:solidFill>
                  <a:srgbClr val="002060"/>
                </a:solidFill>
              </a:rPr>
              <a:t>Relatório individual da auto avaliação </a:t>
            </a:r>
            <a:r>
              <a:rPr lang="pt-BR" sz="2900" b="1" dirty="0" smtClean="0">
                <a:solidFill>
                  <a:srgbClr val="002060"/>
                </a:solidFill>
              </a:rPr>
              <a:t/>
            </a:r>
            <a:br>
              <a:rPr lang="pt-BR" sz="2900" b="1" dirty="0" smtClean="0">
                <a:solidFill>
                  <a:srgbClr val="002060"/>
                </a:solidFill>
              </a:rPr>
            </a:br>
            <a:r>
              <a:rPr lang="pt-BR" sz="2900" b="1" dirty="0" smtClean="0">
                <a:solidFill>
                  <a:srgbClr val="002060"/>
                </a:solidFill>
              </a:rPr>
              <a:t>referente </a:t>
            </a:r>
            <a:r>
              <a:rPr lang="pt-BR" sz="2900" b="1" dirty="0">
                <a:solidFill>
                  <a:srgbClr val="002060"/>
                </a:solidFill>
              </a:rPr>
              <a:t>ao </a:t>
            </a:r>
            <a:r>
              <a:rPr lang="pt-BR" sz="2900" b="1" dirty="0" smtClean="0">
                <a:solidFill>
                  <a:srgbClr val="002060"/>
                </a:solidFill>
              </a:rPr>
              <a:t>estudo de caso</a:t>
            </a:r>
            <a:endParaRPr lang="pt-BR" sz="2900" b="1" cap="all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6106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23528" y="1124744"/>
            <a:ext cx="8352928" cy="525658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indent="0" algn="just">
              <a:lnSpc>
                <a:spcPct val="150000"/>
              </a:lnSpc>
              <a:spcBef>
                <a:spcPts val="1200"/>
              </a:spcBef>
              <a:buNone/>
            </a:pPr>
            <a:r>
              <a:rPr lang="pt-BR" sz="2600" dirty="0" smtClean="0">
                <a:latin typeface="Arial"/>
                <a:ea typeface="Batang"/>
                <a:cs typeface="Arial"/>
              </a:rPr>
              <a:t>capacidade em </a:t>
            </a:r>
            <a:r>
              <a:rPr lang="pt-BR" sz="2600" b="1" dirty="0" smtClean="0">
                <a:latin typeface="Arial"/>
                <a:ea typeface="Batang"/>
                <a:cs typeface="Arial"/>
              </a:rPr>
              <a:t>liderança</a:t>
            </a:r>
            <a:r>
              <a:rPr lang="pt-BR" sz="2600" dirty="0" smtClean="0">
                <a:latin typeface="Arial"/>
                <a:ea typeface="Batang"/>
                <a:cs typeface="Arial"/>
              </a:rPr>
              <a:t> - </a:t>
            </a:r>
            <a:r>
              <a:rPr lang="pt-BR" sz="2600" b="1" dirty="0" smtClean="0">
                <a:latin typeface="Arial"/>
                <a:ea typeface="Batang"/>
                <a:cs typeface="Arial"/>
              </a:rPr>
              <a:t>38%;</a:t>
            </a:r>
          </a:p>
          <a:p>
            <a:pPr lvl="0" indent="0" algn="just">
              <a:lnSpc>
                <a:spcPct val="150000"/>
              </a:lnSpc>
              <a:spcBef>
                <a:spcPts val="1200"/>
              </a:spcBef>
              <a:buNone/>
            </a:pPr>
            <a:r>
              <a:rPr lang="pt-BR" sz="2600" dirty="0" smtClean="0">
                <a:latin typeface="Arial"/>
                <a:ea typeface="Batang"/>
                <a:cs typeface="Arial"/>
              </a:rPr>
              <a:t>capacidade em </a:t>
            </a:r>
            <a:r>
              <a:rPr lang="pt-BR" sz="2600" b="1" dirty="0" smtClean="0">
                <a:latin typeface="Arial"/>
                <a:ea typeface="Batang"/>
                <a:cs typeface="Arial"/>
              </a:rPr>
              <a:t>estratégia</a:t>
            </a:r>
            <a:r>
              <a:rPr lang="pt-BR" sz="2600" dirty="0" smtClean="0">
                <a:latin typeface="Arial"/>
                <a:ea typeface="Batang"/>
                <a:cs typeface="Arial"/>
              </a:rPr>
              <a:t> e em </a:t>
            </a:r>
            <a:r>
              <a:rPr lang="pt-BR" sz="2600" b="1" dirty="0" smtClean="0">
                <a:latin typeface="Arial"/>
                <a:ea typeface="Batang"/>
                <a:cs typeface="Arial"/>
              </a:rPr>
              <a:t>controle</a:t>
            </a:r>
            <a:r>
              <a:rPr lang="pt-BR" sz="2600" dirty="0" smtClean="0">
                <a:latin typeface="Arial"/>
                <a:ea typeface="Batang"/>
                <a:cs typeface="Arial"/>
              </a:rPr>
              <a:t> - </a:t>
            </a:r>
            <a:r>
              <a:rPr lang="pt-BR" sz="2600" b="1" dirty="0" smtClean="0">
                <a:latin typeface="Arial"/>
                <a:ea typeface="Batang"/>
                <a:cs typeface="Arial"/>
              </a:rPr>
              <a:t>54%</a:t>
            </a:r>
            <a:r>
              <a:rPr lang="pt-BR" sz="2600" dirty="0" smtClean="0">
                <a:latin typeface="Arial"/>
                <a:ea typeface="Batang"/>
                <a:cs typeface="Arial"/>
              </a:rPr>
              <a:t> e </a:t>
            </a:r>
            <a:r>
              <a:rPr lang="pt-BR" sz="2600" b="1" dirty="0" smtClean="0">
                <a:latin typeface="Arial"/>
                <a:ea typeface="Batang"/>
                <a:cs typeface="Arial"/>
              </a:rPr>
              <a:t>49%</a:t>
            </a:r>
            <a:r>
              <a:rPr lang="pt-BR" sz="2600" dirty="0">
                <a:latin typeface="Arial"/>
                <a:ea typeface="Batang"/>
                <a:cs typeface="Arial"/>
              </a:rPr>
              <a:t>;</a:t>
            </a:r>
            <a:endParaRPr lang="pt-BR" sz="2600" dirty="0" smtClean="0">
              <a:latin typeface="Arial"/>
              <a:ea typeface="Batang"/>
              <a:cs typeface="Times New Roman"/>
            </a:endParaRPr>
          </a:p>
          <a:p>
            <a:pPr lvl="0" indent="0" algn="just">
              <a:lnSpc>
                <a:spcPct val="150000"/>
              </a:lnSpc>
              <a:spcBef>
                <a:spcPts val="1200"/>
              </a:spcBef>
              <a:buNone/>
            </a:pPr>
            <a:endParaRPr lang="pt-BR" sz="2600" dirty="0" smtClean="0">
              <a:latin typeface="Arial"/>
              <a:ea typeface="Batang"/>
              <a:cs typeface="Arial"/>
            </a:endParaRPr>
          </a:p>
          <a:p>
            <a:pPr lvl="0" indent="0" algn="just">
              <a:lnSpc>
                <a:spcPct val="150000"/>
              </a:lnSpc>
              <a:spcBef>
                <a:spcPts val="1200"/>
              </a:spcBef>
              <a:buNone/>
            </a:pPr>
            <a:r>
              <a:rPr lang="pt-BR" sz="2600" dirty="0" smtClean="0">
                <a:latin typeface="Arial"/>
                <a:ea typeface="Batang"/>
                <a:cs typeface="Arial"/>
              </a:rPr>
              <a:t>Considerados em conjunto - </a:t>
            </a:r>
            <a:r>
              <a:rPr lang="pt-BR" sz="2600" b="1" dirty="0" smtClean="0">
                <a:latin typeface="Arial"/>
                <a:ea typeface="Batang"/>
                <a:cs typeface="Arial"/>
              </a:rPr>
              <a:t>44% </a:t>
            </a:r>
          </a:p>
          <a:p>
            <a:pPr lvl="0" indent="0" algn="just">
              <a:lnSpc>
                <a:spcPct val="150000"/>
              </a:lnSpc>
              <a:spcBef>
                <a:spcPts val="1200"/>
              </a:spcBef>
              <a:buNone/>
            </a:pPr>
            <a:r>
              <a:rPr lang="pt-BR" sz="2600" b="1" dirty="0" smtClean="0">
                <a:latin typeface="Arial"/>
                <a:ea typeface="Batang"/>
                <a:cs typeface="Arial"/>
              </a:rPr>
              <a:t>índice geral de governança simplificado (</a:t>
            </a:r>
            <a:r>
              <a:rPr lang="pt-BR" sz="2600" b="1" dirty="0" err="1" smtClean="0">
                <a:latin typeface="Arial"/>
                <a:ea typeface="Batang"/>
                <a:cs typeface="Arial"/>
              </a:rPr>
              <a:t>iGGs</a:t>
            </a:r>
            <a:r>
              <a:rPr lang="pt-BR" sz="2600" b="1" dirty="0" smtClean="0">
                <a:latin typeface="Arial"/>
                <a:ea typeface="Batang"/>
                <a:cs typeface="Arial"/>
              </a:rPr>
              <a:t>);</a:t>
            </a:r>
          </a:p>
          <a:p>
            <a:pPr lvl="0" indent="0" algn="just">
              <a:lnSpc>
                <a:spcPct val="150000"/>
              </a:lnSpc>
              <a:spcBef>
                <a:spcPts val="1200"/>
              </a:spcBef>
              <a:buNone/>
            </a:pPr>
            <a:r>
              <a:rPr lang="pt-BR" sz="2600" b="1" dirty="0" smtClean="0">
                <a:latin typeface="Arial"/>
                <a:ea typeface="Batang"/>
                <a:cs typeface="Arial"/>
              </a:rPr>
              <a:t>estágio de desenvolvimento intermediário</a:t>
            </a:r>
            <a:r>
              <a:rPr lang="pt-BR" sz="2600" dirty="0" smtClean="0">
                <a:latin typeface="Arial"/>
                <a:ea typeface="Batang"/>
                <a:cs typeface="Arial"/>
              </a:rPr>
              <a:t>.</a:t>
            </a:r>
            <a:endParaRPr lang="pt-BR" sz="2600" dirty="0" smtClean="0">
              <a:latin typeface="Arial"/>
              <a:ea typeface="Batang"/>
              <a:cs typeface="Times New Roman"/>
            </a:endParaRPr>
          </a:p>
          <a:p>
            <a:pPr indent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pt-BR" sz="1200" dirty="0">
              <a:latin typeface="Arial"/>
              <a:ea typeface="Batang"/>
              <a:cs typeface="Times New Roman"/>
            </a:endParaRPr>
          </a:p>
          <a:p>
            <a:pPr marL="274320" lvl="1" indent="-274320" algn="just"/>
            <a:endParaRPr lang="pt-BR" sz="1200" b="1" cap="all" dirty="0"/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l" defTabSz="365760">
              <a:defRPr sz="1800">
                <a:solidFill>
                  <a:srgbClr val="000000"/>
                </a:solidFill>
              </a:defRPr>
            </a:pPr>
            <a:r>
              <a:rPr lang="pt-BR" sz="4000" b="1" dirty="0" smtClean="0">
                <a:solidFill>
                  <a:srgbClr val="002060"/>
                </a:solidFill>
              </a:rPr>
              <a:t>Resultados e conclusões </a:t>
            </a:r>
            <a:r>
              <a:rPr sz="1560" dirty="0">
                <a:solidFill>
                  <a:srgbClr val="FFFFFF"/>
                </a:solidFill>
              </a:rPr>
              <a:t>	</a:t>
            </a:r>
            <a:br>
              <a:rPr sz="1560" dirty="0">
                <a:solidFill>
                  <a:srgbClr val="FFFFFF"/>
                </a:solidFill>
              </a:rPr>
            </a:br>
            <a:endParaRPr sz="156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9983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23528" y="1124744"/>
            <a:ext cx="8352928" cy="525658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lvl="1" indent="0" algn="just">
              <a:buNone/>
            </a:pPr>
            <a:endParaRPr lang="pt-BR" sz="1600" b="1" u="sng" cap="all" dirty="0"/>
          </a:p>
          <a:p>
            <a:pPr marL="0" lvl="1" indent="0" algn="just">
              <a:buNone/>
            </a:pPr>
            <a:r>
              <a:rPr lang="pt-BR" sz="2200" dirty="0" smtClean="0"/>
              <a:t>Retornaram </a:t>
            </a:r>
            <a:r>
              <a:rPr lang="pt-BR" sz="2200" b="1" dirty="0" smtClean="0"/>
              <a:t>95 respostas</a:t>
            </a:r>
            <a:r>
              <a:rPr lang="pt-BR" sz="2200" dirty="0" smtClean="0"/>
              <a:t>;</a:t>
            </a:r>
          </a:p>
          <a:p>
            <a:pPr marL="0" lvl="1" indent="0" algn="just">
              <a:buNone/>
            </a:pPr>
            <a:endParaRPr lang="pt-BR" sz="2200" dirty="0"/>
          </a:p>
          <a:p>
            <a:pPr marL="0" lvl="1" indent="0" algn="just">
              <a:buNone/>
            </a:pPr>
            <a:r>
              <a:rPr lang="pt-BR" sz="2200" dirty="0" smtClean="0"/>
              <a:t>análises estatísticas descritivas;</a:t>
            </a:r>
          </a:p>
          <a:p>
            <a:pPr marL="0" lvl="1" indent="0" algn="just">
              <a:buNone/>
            </a:pPr>
            <a:r>
              <a:rPr lang="pt-BR" sz="2200" dirty="0" smtClean="0"/>
              <a:t>análises estatísticas inferenciais;  </a:t>
            </a:r>
          </a:p>
          <a:p>
            <a:pPr marL="0" lvl="1" indent="0" algn="just">
              <a:buNone/>
            </a:pPr>
            <a:endParaRPr lang="pt-BR" sz="2200" b="1" u="sng" cap="all" dirty="0" smtClean="0"/>
          </a:p>
          <a:p>
            <a:pPr marL="0" lvl="1" indent="0" algn="just">
              <a:buNone/>
            </a:pPr>
            <a:r>
              <a:rPr lang="pt-BR" sz="2200" b="1" u="sng" cap="all" dirty="0"/>
              <a:t>segundo o </a:t>
            </a:r>
            <a:r>
              <a:rPr lang="pt-BR" sz="2200" b="1" u="sng" cap="all" dirty="0" smtClean="0"/>
              <a:t>perfil, caracterizam-se os respondentes</a:t>
            </a:r>
            <a:r>
              <a:rPr lang="pt-BR" sz="2200" b="1" cap="all" dirty="0" smtClean="0"/>
              <a:t>:</a:t>
            </a:r>
          </a:p>
          <a:p>
            <a:pPr marL="0" lvl="1" indent="0" algn="just">
              <a:buNone/>
            </a:pPr>
            <a:endParaRPr lang="pt-BR" sz="2200" b="1" cap="all" dirty="0" smtClean="0"/>
          </a:p>
          <a:p>
            <a:pPr marL="274320" lvl="1" indent="-274320" algn="just"/>
            <a:r>
              <a:rPr lang="pt-BR" sz="2200" dirty="0" smtClean="0"/>
              <a:t>- Quase 40% acima de 50 anos de idade;     </a:t>
            </a:r>
          </a:p>
          <a:p>
            <a:pPr marL="274320" lvl="1" indent="-274320" algn="just"/>
            <a:r>
              <a:rPr lang="pt-BR" sz="2200" dirty="0" smtClean="0"/>
              <a:t>- quase 60% do sexo masculino; </a:t>
            </a:r>
          </a:p>
          <a:p>
            <a:pPr marL="274320" lvl="1" indent="-274320" algn="just"/>
            <a:r>
              <a:rPr lang="pt-BR" sz="2200" dirty="0" smtClean="0"/>
              <a:t>- mais de 50% pós-graduação/especialização; </a:t>
            </a:r>
          </a:p>
          <a:p>
            <a:pPr marL="274320" lvl="1" indent="-274320" algn="just"/>
            <a:r>
              <a:rPr lang="pt-BR" sz="2200" dirty="0" smtClean="0"/>
              <a:t>- mais de 85% são servidores;                 </a:t>
            </a:r>
          </a:p>
          <a:p>
            <a:pPr marL="274320" lvl="1" indent="-274320" algn="just"/>
            <a:endParaRPr lang="pt-BR" sz="1200" b="1" cap="all" dirty="0"/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 defTabSz="365760">
              <a:defRPr sz="1800">
                <a:solidFill>
                  <a:srgbClr val="000000"/>
                </a:solidFill>
              </a:defRPr>
            </a:pPr>
            <a:r>
              <a:rPr lang="pt-BR" sz="4000" b="1" dirty="0" smtClean="0">
                <a:solidFill>
                  <a:srgbClr val="002060"/>
                </a:solidFill>
              </a:rPr>
              <a:t>Resultados – questionário quantitativo</a:t>
            </a:r>
            <a:r>
              <a:rPr sz="1560" dirty="0">
                <a:solidFill>
                  <a:srgbClr val="002060"/>
                </a:solidFill>
              </a:rPr>
              <a:t>	</a:t>
            </a:r>
            <a:br>
              <a:rPr sz="1560" dirty="0">
                <a:solidFill>
                  <a:srgbClr val="002060"/>
                </a:solidFill>
              </a:rPr>
            </a:br>
            <a:endParaRPr sz="156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111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23528" y="1124744"/>
            <a:ext cx="8352928" cy="5256584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- </a:t>
            </a:r>
            <a:r>
              <a:rPr lang="pt-BR" b="1" dirty="0"/>
              <a:t>quase 70% dos respondentes concordam parcial ou totalmente </a:t>
            </a:r>
            <a:r>
              <a:rPr lang="pt-BR" dirty="0"/>
              <a:t>que </a:t>
            </a:r>
            <a:r>
              <a:rPr lang="pt-BR" u="sng" dirty="0"/>
              <a:t>a formação e a capacitação dos membros da alta administração e principais gestores garantem o exercício da liderança</a:t>
            </a:r>
            <a:r>
              <a:rPr lang="pt-BR" dirty="0"/>
              <a:t> e </a:t>
            </a:r>
            <a:r>
              <a:rPr lang="pt-BR" dirty="0" smtClean="0"/>
              <a:t>responsabilidade </a:t>
            </a:r>
            <a:r>
              <a:rPr lang="pt-BR" dirty="0"/>
              <a:t>pelos processos de governança e de </a:t>
            </a:r>
            <a:r>
              <a:rPr lang="pt-BR" dirty="0" smtClean="0"/>
              <a:t>gestão; 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- </a:t>
            </a:r>
            <a:r>
              <a:rPr lang="pt-BR" b="1" dirty="0" smtClean="0"/>
              <a:t>pouco </a:t>
            </a:r>
            <a:r>
              <a:rPr lang="pt-BR" b="1" dirty="0"/>
              <a:t>mais de 40% dos respondentes concordaram total ou parcialmente</a:t>
            </a:r>
            <a:r>
              <a:rPr lang="pt-BR" dirty="0"/>
              <a:t> </a:t>
            </a:r>
            <a:r>
              <a:rPr lang="pt-BR" dirty="0" smtClean="0"/>
              <a:t>que os </a:t>
            </a:r>
            <a:r>
              <a:rPr lang="pt-BR" dirty="0"/>
              <a:t>membros da alta administração e principais gestores </a:t>
            </a:r>
            <a:r>
              <a:rPr lang="pt-BR" u="sng" dirty="0"/>
              <a:t>são avaliados</a:t>
            </a:r>
            <a:r>
              <a:rPr lang="pt-BR" dirty="0"/>
              <a:t>; </a:t>
            </a:r>
            <a:endParaRPr lang="pt-BR" sz="1800" dirty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Ou </a:t>
            </a:r>
            <a:r>
              <a:rPr lang="pt-BR" dirty="0"/>
              <a:t>seja, </a:t>
            </a:r>
            <a:r>
              <a:rPr lang="pt-BR" dirty="0" smtClean="0"/>
              <a:t>pode indicar que há</a:t>
            </a:r>
            <a:r>
              <a:rPr lang="en-US" dirty="0" smtClean="0"/>
              <a:t> </a:t>
            </a:r>
            <a:r>
              <a:rPr lang="pt-BR" dirty="0" smtClean="0"/>
              <a:t>uma desconexão entre capacitação “</a:t>
            </a:r>
            <a:r>
              <a:rPr lang="pt-BR" b="1" dirty="0" smtClean="0"/>
              <a:t>para</a:t>
            </a:r>
            <a:r>
              <a:rPr lang="pt-BR" dirty="0" smtClean="0"/>
              <a:t>” e avaliação “</a:t>
            </a:r>
            <a:r>
              <a:rPr lang="pt-BR" b="1" dirty="0" smtClean="0"/>
              <a:t>do</a:t>
            </a:r>
            <a:r>
              <a:rPr lang="pt-BR" dirty="0" smtClean="0"/>
              <a:t>” desempenho; </a:t>
            </a:r>
            <a:endParaRPr lang="pt-BR" sz="1800" dirty="0"/>
          </a:p>
          <a:p>
            <a:pPr marL="274320" lvl="1" indent="-274320" algn="just"/>
            <a:endParaRPr lang="pt-BR" sz="1200" b="1" cap="all" dirty="0"/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l" defTabSz="365760">
              <a:defRPr sz="1800">
                <a:solidFill>
                  <a:srgbClr val="000000"/>
                </a:solidFill>
              </a:defRPr>
            </a:pPr>
            <a:r>
              <a:rPr lang="pt-BR" sz="4000" b="1" dirty="0" smtClean="0">
                <a:solidFill>
                  <a:srgbClr val="002060"/>
                </a:solidFill>
              </a:rPr>
              <a:t>Análise descritiva</a:t>
            </a:r>
            <a:endParaRPr lang="pt-BR" sz="156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8100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23528" y="1124744"/>
            <a:ext cx="8352928" cy="525658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lvl="1" indent="0" algn="just">
              <a:buNone/>
            </a:pPr>
            <a:r>
              <a:rPr lang="pt-BR" dirty="0" smtClean="0"/>
              <a:t>- </a:t>
            </a:r>
            <a:r>
              <a:rPr lang="pt-BR" b="1" dirty="0" smtClean="0"/>
              <a:t>Quase 52% discordam total ou parcialmente ou mesmo não tem conhecimento </a:t>
            </a:r>
            <a:r>
              <a:rPr lang="pt-BR" dirty="0" smtClean="0"/>
              <a:t>sobre </a:t>
            </a:r>
            <a:r>
              <a:rPr lang="pt-BR" u="sng" dirty="0" smtClean="0"/>
              <a:t>mecanismos que evitam que as decisões sejam influenciadas por conflitos de interesse</a:t>
            </a:r>
            <a:r>
              <a:rPr lang="pt-BR" dirty="0" smtClean="0"/>
              <a:t> contrários aos princípios constitucionais e legais, aos padrões de comportamento e aos valores da instituição; </a:t>
            </a:r>
          </a:p>
          <a:p>
            <a:pPr marL="274320" lvl="1" indent="-274320" algn="just"/>
            <a:endParaRPr lang="pt-BR" dirty="0" smtClean="0"/>
          </a:p>
          <a:p>
            <a:pPr marL="0" lvl="1" indent="0" algn="just">
              <a:buNone/>
            </a:pPr>
            <a:r>
              <a:rPr lang="pt-BR" dirty="0" smtClean="0"/>
              <a:t>- </a:t>
            </a:r>
            <a:r>
              <a:rPr lang="pt-BR" b="1" dirty="0" smtClean="0"/>
              <a:t>61% discordam total ou parcialmente ou mesmo não tem conhecimento </a:t>
            </a:r>
            <a:r>
              <a:rPr lang="pt-BR" dirty="0" smtClean="0"/>
              <a:t>a respeito da </a:t>
            </a:r>
            <a:r>
              <a:rPr lang="pt-BR" u="sng" dirty="0" smtClean="0"/>
              <a:t>existência de comissão de ética ou equivalente na instituição, tanto para orientação e conscientização como para julgamento dos conflitos éticos e de interesse</a:t>
            </a:r>
            <a:r>
              <a:rPr lang="pt-BR" dirty="0" smtClean="0"/>
              <a:t>;</a:t>
            </a:r>
          </a:p>
          <a:p>
            <a:pPr marL="274320" lvl="1" indent="-274320" algn="just"/>
            <a:endParaRPr lang="pt-BR" dirty="0" smtClean="0"/>
          </a:p>
          <a:p>
            <a:pPr marL="274320" lvl="1" indent="-274320" algn="just"/>
            <a:r>
              <a:rPr lang="pt-BR" dirty="0" smtClean="0"/>
              <a:t>Pode indicar fragilidade na informação e comunicação da UJ.</a:t>
            </a:r>
          </a:p>
          <a:p>
            <a:pPr marL="274320" lvl="1" indent="-274320" algn="just"/>
            <a:endParaRPr lang="pt-BR" sz="1200" b="1" cap="all" dirty="0"/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l" defTabSz="365760">
              <a:defRPr sz="1800">
                <a:solidFill>
                  <a:srgbClr val="000000"/>
                </a:solidFill>
              </a:defRPr>
            </a:pPr>
            <a:r>
              <a:rPr lang="pt-BR" sz="4000" b="1" dirty="0">
                <a:solidFill>
                  <a:srgbClr val="002060"/>
                </a:solidFill>
              </a:rPr>
              <a:t>Análise descritiva</a:t>
            </a:r>
            <a:r>
              <a:rPr sz="1560" dirty="0">
                <a:solidFill>
                  <a:srgbClr val="FFFFFF"/>
                </a:solidFill>
              </a:rPr>
              <a:t>	</a:t>
            </a:r>
            <a:br>
              <a:rPr sz="1560" dirty="0">
                <a:solidFill>
                  <a:srgbClr val="FFFFFF"/>
                </a:solidFill>
              </a:rPr>
            </a:br>
            <a:endParaRPr sz="156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4273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23528" y="1124744"/>
            <a:ext cx="8352928" cy="525658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lvl="0" indent="0" algn="just">
              <a:buNone/>
            </a:pPr>
            <a:endParaRPr lang="pt-BR" sz="2100" dirty="0"/>
          </a:p>
          <a:p>
            <a:pPr marL="274320" lvl="1" indent="-274320" algn="just"/>
            <a:r>
              <a:rPr lang="pt-BR" sz="2150" dirty="0"/>
              <a:t>- </a:t>
            </a:r>
            <a:r>
              <a:rPr lang="pt-BR" sz="2150" b="1" dirty="0" smtClean="0"/>
              <a:t>estabelecimento formal de </a:t>
            </a:r>
            <a:r>
              <a:rPr lang="pt-BR" sz="2150" b="1" dirty="0"/>
              <a:t>instâncias de governança, bem como a garantia de </a:t>
            </a:r>
            <a:r>
              <a:rPr lang="pt-BR" sz="2150" b="1" dirty="0" smtClean="0"/>
              <a:t>atuação </a:t>
            </a:r>
            <a:r>
              <a:rPr lang="pt-BR" sz="2150" dirty="0" smtClean="0"/>
              <a:t>de </a:t>
            </a:r>
            <a:r>
              <a:rPr lang="pt-BR" sz="2150" dirty="0"/>
              <a:t>acordo com as </a:t>
            </a:r>
            <a:r>
              <a:rPr lang="pt-BR" sz="2150" b="1" dirty="0"/>
              <a:t>diretrizes</a:t>
            </a:r>
            <a:r>
              <a:rPr lang="pt-BR" sz="2150" dirty="0"/>
              <a:t> estabelecidas </a:t>
            </a:r>
            <a:r>
              <a:rPr lang="pt-BR" sz="2150" dirty="0" smtClean="0"/>
              <a:t>na </a:t>
            </a:r>
            <a:r>
              <a:rPr lang="pt-BR" sz="2150" dirty="0"/>
              <a:t>busca dos </a:t>
            </a:r>
            <a:r>
              <a:rPr lang="pt-BR" sz="2150" b="1" dirty="0"/>
              <a:t>resultados</a:t>
            </a:r>
            <a:r>
              <a:rPr lang="pt-BR" sz="2150" dirty="0"/>
              <a:t> desejados por este, tem-se que </a:t>
            </a:r>
            <a:r>
              <a:rPr lang="pt-BR" sz="2150" b="1" dirty="0"/>
              <a:t>pouco mais de 52% dos respondentes concordam total ou parcialmente</a:t>
            </a:r>
            <a:r>
              <a:rPr lang="pt-BR" sz="2150" dirty="0"/>
              <a:t> e </a:t>
            </a:r>
            <a:r>
              <a:rPr lang="pt-BR" sz="2150" b="1" dirty="0"/>
              <a:t>quase 48% discordam total ou parcialmente ou mesmo não tem conhecimento a respeito</a:t>
            </a:r>
            <a:r>
              <a:rPr lang="pt-BR" sz="2150" dirty="0"/>
              <a:t>.</a:t>
            </a:r>
          </a:p>
          <a:p>
            <a:pPr marL="274320" lvl="1" indent="-274320" algn="just"/>
            <a:r>
              <a:rPr lang="pt-BR" sz="2150" dirty="0"/>
              <a:t>Porém, quanto ao fato destas </a:t>
            </a:r>
            <a:r>
              <a:rPr lang="pt-BR" sz="2150" b="1" dirty="0"/>
              <a:t>instâncias garantirem o balanceamento de poder e a segregação de funções críticas</a:t>
            </a:r>
            <a:r>
              <a:rPr lang="pt-BR" sz="2150" dirty="0"/>
              <a:t>, verificou-se um percentual significativo </a:t>
            </a:r>
            <a:r>
              <a:rPr lang="pt-BR" sz="2150" b="1" dirty="0"/>
              <a:t>(quase 59%)</a:t>
            </a:r>
            <a:r>
              <a:rPr lang="pt-BR" sz="2150" dirty="0"/>
              <a:t> que </a:t>
            </a:r>
            <a:r>
              <a:rPr lang="pt-BR" sz="2150" b="1" dirty="0"/>
              <a:t>discordam total ou parcialmente ou mesmo não tem conhecimento a respeito</a:t>
            </a:r>
            <a:r>
              <a:rPr lang="pt-BR" sz="2150" dirty="0"/>
              <a:t>; </a:t>
            </a:r>
          </a:p>
          <a:p>
            <a:pPr marL="274320" lvl="1" indent="-274320" algn="just"/>
            <a:r>
              <a:rPr lang="pt-BR" sz="2150" u="sng" dirty="0"/>
              <a:t>Isto pode indicar</a:t>
            </a:r>
            <a:r>
              <a:rPr lang="pt-BR" sz="2150" dirty="0"/>
              <a:t> </a:t>
            </a:r>
            <a:r>
              <a:rPr lang="pt-BR" sz="2150" u="sng" dirty="0"/>
              <a:t>que as atribuições e responsabilidades</a:t>
            </a:r>
            <a:r>
              <a:rPr lang="pt-BR" sz="2150" dirty="0"/>
              <a:t> das instâncias </a:t>
            </a:r>
            <a:r>
              <a:rPr lang="pt-BR" sz="2150" u="sng" dirty="0"/>
              <a:t>ou não são conhecidas ou tampouco avaliadas, direcionadas ou monitoradas</a:t>
            </a:r>
            <a:r>
              <a:rPr lang="pt-BR" sz="2150" dirty="0"/>
              <a:t> e que permitam as garantias desejadas;</a:t>
            </a: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l" defTabSz="365760">
              <a:defRPr sz="1800">
                <a:solidFill>
                  <a:srgbClr val="000000"/>
                </a:solidFill>
              </a:defRPr>
            </a:pPr>
            <a:r>
              <a:rPr lang="pt-BR" sz="4000" b="1" dirty="0">
                <a:solidFill>
                  <a:srgbClr val="002060"/>
                </a:solidFill>
              </a:rPr>
              <a:t>Análise descritiva </a:t>
            </a:r>
            <a:r>
              <a:rPr sz="1560" dirty="0">
                <a:solidFill>
                  <a:srgbClr val="FFFFFF"/>
                </a:solidFill>
              </a:rPr>
              <a:t>	</a:t>
            </a:r>
            <a:br>
              <a:rPr sz="1560" dirty="0">
                <a:solidFill>
                  <a:srgbClr val="FFFFFF"/>
                </a:solidFill>
              </a:rPr>
            </a:br>
            <a:endParaRPr sz="156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7150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23528" y="1124744"/>
            <a:ext cx="8352928" cy="525658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300" b="1" dirty="0" smtClean="0"/>
              <a:t>Relacionando-se as categorias do perfil </a:t>
            </a:r>
            <a:r>
              <a:rPr lang="en-US" sz="2300" b="1" dirty="0" smtClean="0"/>
              <a:t>"</a:t>
            </a:r>
            <a:r>
              <a:rPr lang="pt-BR" sz="2300" b="1" dirty="0" smtClean="0"/>
              <a:t>enquadramento funcional</a:t>
            </a:r>
            <a:r>
              <a:rPr lang="en-US" sz="2300" b="1" dirty="0" smtClean="0"/>
              <a:t>”: </a:t>
            </a:r>
            <a:r>
              <a:rPr lang="pt-BR" sz="2300" b="1" dirty="0" smtClean="0"/>
              <a:t>servidor ou magistrado</a:t>
            </a:r>
            <a:r>
              <a:rPr lang="pt-BR" sz="2300" dirty="0"/>
              <a:t>, </a:t>
            </a:r>
            <a:r>
              <a:rPr lang="pt-BR" sz="2300" dirty="0" smtClean="0"/>
              <a:t>com </a:t>
            </a:r>
            <a:r>
              <a:rPr lang="pt-BR" sz="2300" dirty="0"/>
              <a:t>todas as demais </a:t>
            </a:r>
            <a:r>
              <a:rPr lang="pt-BR" sz="2300" dirty="0" smtClean="0"/>
              <a:t>assertivas;</a:t>
            </a:r>
          </a:p>
          <a:p>
            <a:pPr marL="0" indent="0" algn="just">
              <a:buNone/>
            </a:pPr>
            <a:endParaRPr lang="pt-BR" sz="2300" dirty="0"/>
          </a:p>
          <a:p>
            <a:pPr marL="0" indent="0" algn="just">
              <a:buNone/>
            </a:pPr>
            <a:r>
              <a:rPr lang="pt-BR" sz="2300" dirty="0" smtClean="0"/>
              <a:t>O </a:t>
            </a:r>
            <a:r>
              <a:rPr lang="pt-BR" sz="2300" dirty="0"/>
              <a:t>teste indicou uma</a:t>
            </a:r>
            <a:r>
              <a:rPr lang="pt-BR" sz="2300" b="1" dirty="0"/>
              <a:t> tendência de alteração da percepção do respondente</a:t>
            </a:r>
            <a:r>
              <a:rPr lang="pt-BR" sz="2300" dirty="0"/>
              <a:t>, </a:t>
            </a:r>
            <a:r>
              <a:rPr lang="pt-BR" sz="2300" dirty="0" smtClean="0"/>
              <a:t>conforme seu </a:t>
            </a:r>
            <a:r>
              <a:rPr lang="pt-BR" sz="2300" dirty="0"/>
              <a:t>grupo (variável/categoria), em </a:t>
            </a:r>
            <a:r>
              <a:rPr lang="pt-BR" sz="2300" dirty="0" smtClean="0"/>
              <a:t>relação:</a:t>
            </a:r>
          </a:p>
          <a:p>
            <a:pPr marL="0" indent="0" algn="just">
              <a:buNone/>
            </a:pPr>
            <a:endParaRPr lang="pt-BR" sz="2300" dirty="0" smtClean="0"/>
          </a:p>
          <a:p>
            <a:pPr marL="0" indent="0" algn="just">
              <a:buNone/>
            </a:pPr>
            <a:r>
              <a:rPr lang="pt-BR" sz="2300" dirty="0" smtClean="0"/>
              <a:t>...à </a:t>
            </a:r>
            <a:r>
              <a:rPr lang="pt-BR" sz="2300" dirty="0"/>
              <a:t>assertiva 7.4 “</a:t>
            </a:r>
            <a:r>
              <a:rPr lang="pt-BR" sz="2300" u="sng" dirty="0"/>
              <a:t>Dentre as </a:t>
            </a:r>
            <a:r>
              <a:rPr lang="pt-BR" sz="2300" u="sng" dirty="0" smtClean="0"/>
              <a:t>diversas funções </a:t>
            </a:r>
            <a:r>
              <a:rPr lang="pt-BR" sz="2300" u="sng" dirty="0"/>
              <a:t>de governança, indique aquelas que você percebe como praticadas na </a:t>
            </a:r>
            <a:r>
              <a:rPr lang="pt-BR" sz="2300" u="sng" dirty="0" smtClean="0"/>
              <a:t>sua instituição</a:t>
            </a:r>
            <a:r>
              <a:rPr lang="pt-BR" sz="2300" u="sng" dirty="0"/>
              <a:t>: (...) 7.4. Gerenciamento dos riscos estratégicos</a:t>
            </a:r>
            <a:r>
              <a:rPr lang="pt-BR" sz="2300" dirty="0" smtClean="0"/>
              <a:t>”.</a:t>
            </a:r>
          </a:p>
          <a:p>
            <a:pPr marL="0" indent="0" algn="just">
              <a:buNone/>
            </a:pPr>
            <a:endParaRPr lang="pt-BR" sz="2300" dirty="0" smtClean="0"/>
          </a:p>
          <a:p>
            <a:pPr marL="0" indent="0" algn="just">
              <a:buNone/>
            </a:pPr>
            <a:r>
              <a:rPr lang="pt-BR" sz="2300" dirty="0"/>
              <a:t>C</a:t>
            </a:r>
            <a:r>
              <a:rPr lang="pt-BR" sz="2300" dirty="0" smtClean="0"/>
              <a:t>om </a:t>
            </a:r>
            <a:r>
              <a:rPr lang="pt-BR" sz="2300" dirty="0"/>
              <a:t>base nos testes, </a:t>
            </a:r>
            <a:r>
              <a:rPr lang="pt-BR" sz="2300" b="1" dirty="0" smtClean="0"/>
              <a:t>os magistrados tendem a concordar </a:t>
            </a:r>
            <a:r>
              <a:rPr lang="pt-BR" sz="2300" b="1" dirty="0"/>
              <a:t>com </a:t>
            </a:r>
            <a:r>
              <a:rPr lang="pt-BR" sz="2300" b="1" dirty="0" smtClean="0"/>
              <a:t>a assertiva </a:t>
            </a:r>
            <a:r>
              <a:rPr lang="pt-BR" sz="2300" dirty="0" smtClean="0"/>
              <a:t>ao </a:t>
            </a:r>
            <a:r>
              <a:rPr lang="pt-BR" sz="2300" dirty="0"/>
              <a:t>passo que </a:t>
            </a:r>
            <a:r>
              <a:rPr lang="pt-BR" sz="2300" b="1" dirty="0"/>
              <a:t>os servidores </a:t>
            </a:r>
            <a:r>
              <a:rPr lang="pt-BR" sz="2300" b="1" dirty="0" smtClean="0"/>
              <a:t>tendem a discordar</a:t>
            </a:r>
            <a:r>
              <a:rPr lang="pt-BR" sz="2300" dirty="0" smtClean="0"/>
              <a:t>. </a:t>
            </a:r>
            <a:endParaRPr lang="pt-BR" sz="2300" dirty="0"/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 defTabSz="365760">
              <a:defRPr sz="1800">
                <a:solidFill>
                  <a:srgbClr val="000000"/>
                </a:solidFill>
              </a:defRPr>
            </a:pPr>
            <a:r>
              <a:rPr lang="pt-BR" sz="4000" b="1" dirty="0" smtClean="0">
                <a:solidFill>
                  <a:srgbClr val="002060"/>
                </a:solidFill>
              </a:rPr>
              <a:t>Análises inferenciais – testes e relações</a:t>
            </a:r>
            <a:r>
              <a:rPr sz="1560" dirty="0">
                <a:solidFill>
                  <a:srgbClr val="FFFFFF"/>
                </a:solidFill>
              </a:rPr>
              <a:t>	</a:t>
            </a:r>
            <a:br>
              <a:rPr sz="1560" dirty="0">
                <a:solidFill>
                  <a:srgbClr val="FFFFFF"/>
                </a:solidFill>
              </a:rPr>
            </a:br>
            <a:endParaRPr sz="156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5161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23528" y="1124744"/>
            <a:ext cx="8352928" cy="5256584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pt-BR" sz="2000" b="1" dirty="0" smtClean="0"/>
              <a:t>Correlacionando </a:t>
            </a:r>
            <a:r>
              <a:rPr lang="pt-BR" sz="2000" b="1" dirty="0"/>
              <a:t>as </a:t>
            </a:r>
            <a:r>
              <a:rPr lang="pt-BR" sz="2000" b="1" dirty="0" smtClean="0"/>
              <a:t>categorias do </a:t>
            </a:r>
            <a:r>
              <a:rPr lang="pt-BR" sz="2000" b="1" dirty="0"/>
              <a:t>perfil </a:t>
            </a:r>
            <a:r>
              <a:rPr lang="en-US" sz="2000" b="1" dirty="0" smtClean="0"/>
              <a:t>"</a:t>
            </a:r>
            <a:r>
              <a:rPr lang="pt-BR" sz="2000" b="1" dirty="0" smtClean="0"/>
              <a:t>local </a:t>
            </a:r>
            <a:r>
              <a:rPr lang="pt-BR" sz="2000" b="1" dirty="0"/>
              <a:t>de </a:t>
            </a:r>
            <a:r>
              <a:rPr lang="pt-BR" sz="2000" b="1" dirty="0" smtClean="0"/>
              <a:t>trabalho</a:t>
            </a:r>
            <a:r>
              <a:rPr lang="en-US" sz="2000" b="1" dirty="0" smtClean="0"/>
              <a:t>”</a:t>
            </a:r>
            <a:r>
              <a:rPr lang="pt-BR" sz="2000" dirty="0" smtClean="0"/>
              <a:t>:</a:t>
            </a:r>
          </a:p>
          <a:p>
            <a:pPr algn="just"/>
            <a:endParaRPr lang="pt-BR" sz="2000" dirty="0" smtClean="0"/>
          </a:p>
          <a:p>
            <a:pPr algn="just"/>
            <a:r>
              <a:rPr lang="pt-BR" sz="2000" dirty="0" smtClean="0"/>
              <a:t>“</a:t>
            </a:r>
            <a:r>
              <a:rPr lang="pt-BR" sz="2000" dirty="0"/>
              <a:t>2. </a:t>
            </a:r>
            <a:r>
              <a:rPr lang="pt-BR" sz="2000" u="sng" dirty="0"/>
              <a:t>As competências e o desempenho dos membros da alta administração </a:t>
            </a:r>
            <a:r>
              <a:rPr lang="pt-BR" sz="2000" u="sng" dirty="0" smtClean="0"/>
              <a:t>e principais </a:t>
            </a:r>
            <a:r>
              <a:rPr lang="pt-BR" sz="2000" u="sng" dirty="0"/>
              <a:t>gestores são avaliadas com base em indicadores de eficiência </a:t>
            </a:r>
            <a:r>
              <a:rPr lang="pt-BR" sz="2000" u="sng" dirty="0" smtClean="0"/>
              <a:t>da governança </a:t>
            </a:r>
            <a:r>
              <a:rPr lang="pt-BR" sz="2000" u="sng" dirty="0"/>
              <a:t>e da gestão</a:t>
            </a:r>
            <a:r>
              <a:rPr lang="pt-BR" sz="2000" dirty="0" smtClean="0"/>
              <a:t>”.</a:t>
            </a:r>
          </a:p>
          <a:p>
            <a:pPr algn="just"/>
            <a:endParaRPr lang="pt-BR" sz="2000" dirty="0" smtClean="0"/>
          </a:p>
          <a:p>
            <a:pPr algn="just"/>
            <a:r>
              <a:rPr lang="pt-BR" sz="2000" u="sng" dirty="0" smtClean="0"/>
              <a:t>unidade </a:t>
            </a:r>
            <a:r>
              <a:rPr lang="pt-BR" sz="2000" u="sng" dirty="0"/>
              <a:t>de apoio administrativo</a:t>
            </a:r>
            <a:r>
              <a:rPr lang="pt-BR" sz="2000" dirty="0"/>
              <a:t> (</a:t>
            </a:r>
            <a:r>
              <a:rPr lang="pt-BR" sz="2000" b="1" dirty="0"/>
              <a:t>tendem a </a:t>
            </a:r>
            <a:r>
              <a:rPr lang="pt-BR" sz="2000" b="1" dirty="0" smtClean="0"/>
              <a:t>discordar</a:t>
            </a:r>
            <a:r>
              <a:rPr lang="pt-BR" sz="2000" dirty="0" smtClean="0"/>
              <a:t>).</a:t>
            </a:r>
          </a:p>
          <a:p>
            <a:pPr algn="just"/>
            <a:r>
              <a:rPr lang="pt-BR" sz="2000" u="sng" dirty="0" smtClean="0"/>
              <a:t>gabinete </a:t>
            </a:r>
            <a:r>
              <a:rPr lang="pt-BR" sz="2000" u="sng" dirty="0"/>
              <a:t>de desembargador</a:t>
            </a:r>
            <a:r>
              <a:rPr lang="pt-BR" sz="2000" dirty="0"/>
              <a:t> (</a:t>
            </a:r>
            <a:r>
              <a:rPr lang="pt-BR" sz="2000" b="1" dirty="0"/>
              <a:t>tendem a concordar</a:t>
            </a:r>
            <a:r>
              <a:rPr lang="pt-BR" sz="2000" dirty="0"/>
              <a:t>).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 smtClean="0"/>
              <a:t>“</a:t>
            </a:r>
            <a:r>
              <a:rPr lang="pt-BR" sz="2000" dirty="0"/>
              <a:t>3. </a:t>
            </a:r>
            <a:r>
              <a:rPr lang="pt-BR" sz="2000" u="sng" dirty="0"/>
              <a:t>Estão estabelecidos mecanismos que evitam que </a:t>
            </a:r>
            <a:r>
              <a:rPr lang="pt-BR" sz="2000" u="sng" dirty="0" smtClean="0"/>
              <a:t>as decisões </a:t>
            </a:r>
            <a:r>
              <a:rPr lang="pt-BR" sz="2000" u="sng" dirty="0"/>
              <a:t>e as ações sejam influenciadas por conflitos de interesse contrários </a:t>
            </a:r>
            <a:r>
              <a:rPr lang="pt-BR" sz="2000" u="sng" dirty="0" smtClean="0"/>
              <a:t>aos princípios constitucionais </a:t>
            </a:r>
            <a:r>
              <a:rPr lang="pt-BR" sz="2000" u="sng" dirty="0"/>
              <a:t>e legais, aos padrões de comportamento e aos valores </a:t>
            </a:r>
            <a:r>
              <a:rPr lang="pt-BR" sz="2000" u="sng" dirty="0" smtClean="0"/>
              <a:t>da instituição</a:t>
            </a:r>
            <a:r>
              <a:rPr lang="pt-BR" sz="2000" dirty="0" smtClean="0"/>
              <a:t>”.</a:t>
            </a:r>
          </a:p>
          <a:p>
            <a:pPr algn="just"/>
            <a:endParaRPr lang="pt-BR" sz="2000" dirty="0" smtClean="0"/>
          </a:p>
          <a:p>
            <a:pPr algn="just"/>
            <a:r>
              <a:rPr lang="pt-BR" sz="2000" u="sng" dirty="0" smtClean="0"/>
              <a:t>unidade </a:t>
            </a:r>
            <a:r>
              <a:rPr lang="pt-BR" sz="2000" u="sng" dirty="0"/>
              <a:t>de apoio administrativo ou </a:t>
            </a:r>
            <a:r>
              <a:rPr lang="pt-BR" sz="2000" u="sng" dirty="0" smtClean="0"/>
              <a:t>VT </a:t>
            </a:r>
            <a:r>
              <a:rPr lang="pt-BR" sz="2000" u="sng" dirty="0"/>
              <a:t>do interior</a:t>
            </a:r>
            <a:r>
              <a:rPr lang="pt-BR" sz="2000" dirty="0"/>
              <a:t> </a:t>
            </a:r>
            <a:r>
              <a:rPr lang="pt-BR" sz="2000" dirty="0" smtClean="0"/>
              <a:t>(</a:t>
            </a:r>
            <a:r>
              <a:rPr lang="pt-BR" sz="2000" b="1" dirty="0"/>
              <a:t>tendem a </a:t>
            </a:r>
            <a:r>
              <a:rPr lang="pt-BR" sz="2000" b="1" dirty="0" smtClean="0"/>
              <a:t>discordar</a:t>
            </a:r>
            <a:r>
              <a:rPr lang="pt-BR" sz="2000" dirty="0" smtClean="0"/>
              <a:t>).</a:t>
            </a:r>
          </a:p>
          <a:p>
            <a:pPr algn="just"/>
            <a:r>
              <a:rPr lang="pt-BR" sz="2000" u="sng" dirty="0" smtClean="0"/>
              <a:t>gabinete </a:t>
            </a:r>
            <a:r>
              <a:rPr lang="pt-BR" sz="2000" u="sng" dirty="0"/>
              <a:t>de </a:t>
            </a:r>
            <a:r>
              <a:rPr lang="pt-BR" sz="2000" u="sng" dirty="0" smtClean="0"/>
              <a:t>desembargador</a:t>
            </a:r>
            <a:r>
              <a:rPr lang="pt-BR" sz="2000" dirty="0" smtClean="0"/>
              <a:t> </a:t>
            </a:r>
            <a:r>
              <a:rPr lang="pt-BR" sz="2000" dirty="0"/>
              <a:t>(</a:t>
            </a:r>
            <a:r>
              <a:rPr lang="pt-BR" sz="2000" b="1" dirty="0"/>
              <a:t>tendem a concordar</a:t>
            </a:r>
            <a:r>
              <a:rPr lang="pt-BR" sz="2000" dirty="0"/>
              <a:t>)</a:t>
            </a:r>
            <a:r>
              <a:rPr lang="pt-BR" sz="2000" dirty="0" smtClean="0"/>
              <a:t>.</a:t>
            </a:r>
            <a:endParaRPr lang="pt-BR" sz="2000" dirty="0"/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 defTabSz="365760">
              <a:defRPr sz="1800">
                <a:solidFill>
                  <a:srgbClr val="000000"/>
                </a:solidFill>
              </a:defRPr>
            </a:pPr>
            <a:r>
              <a:rPr lang="pt-BR" sz="4000" b="1" dirty="0">
                <a:solidFill>
                  <a:srgbClr val="002060"/>
                </a:solidFill>
              </a:rPr>
              <a:t>Análises inferenciais – testes e relações </a:t>
            </a:r>
            <a:r>
              <a:rPr sz="1560" dirty="0">
                <a:solidFill>
                  <a:srgbClr val="FFFFFF"/>
                </a:solidFill>
              </a:rPr>
              <a:t>	</a:t>
            </a:r>
            <a:br>
              <a:rPr sz="1560" dirty="0">
                <a:solidFill>
                  <a:srgbClr val="FFFFFF"/>
                </a:solidFill>
              </a:rPr>
            </a:br>
            <a:r>
              <a:rPr lang="pt-BR" sz="1560" dirty="0" smtClean="0">
                <a:solidFill>
                  <a:srgbClr val="FFFFFF"/>
                </a:solidFill>
              </a:rPr>
              <a:t/>
            </a:r>
            <a:br>
              <a:rPr lang="pt-BR" sz="1560" dirty="0" smtClean="0">
                <a:solidFill>
                  <a:srgbClr val="FFFFFF"/>
                </a:solidFill>
              </a:rPr>
            </a:br>
            <a:endParaRPr sz="156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727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23528" y="1124744"/>
            <a:ext cx="8352928" cy="5256584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pt-BR" sz="2200" b="1" dirty="0" smtClean="0"/>
              <a:t>“8</a:t>
            </a:r>
            <a:r>
              <a:rPr lang="pt-BR" sz="2200" dirty="0" smtClean="0"/>
              <a:t>. </a:t>
            </a:r>
            <a:r>
              <a:rPr lang="pt-BR" sz="2200" b="1" dirty="0" smtClean="0"/>
              <a:t>Estão </a:t>
            </a:r>
            <a:r>
              <a:rPr lang="pt-BR" sz="2200" b="1" dirty="0"/>
              <a:t>definidos mecanismos de liderança, de estratégia e de controle que </a:t>
            </a:r>
            <a:r>
              <a:rPr lang="pt-BR" sz="2200" b="1" dirty="0" smtClean="0"/>
              <a:t>permitem avaliar</a:t>
            </a:r>
            <a:r>
              <a:rPr lang="pt-BR" sz="2200" b="1" dirty="0"/>
              <a:t>, direcionar e monitorar a </a:t>
            </a:r>
            <a:r>
              <a:rPr lang="pt-BR" sz="2200" b="1" dirty="0" smtClean="0"/>
              <a:t>gestão</a:t>
            </a:r>
            <a:r>
              <a:rPr lang="pt-BR" sz="2200" dirty="0" smtClean="0"/>
              <a:t>”.</a:t>
            </a:r>
          </a:p>
          <a:p>
            <a:pPr algn="just"/>
            <a:endParaRPr lang="pt-BR" sz="2200" dirty="0" smtClean="0"/>
          </a:p>
          <a:p>
            <a:pPr algn="just"/>
            <a:r>
              <a:rPr lang="pt-BR" sz="2200" dirty="0" smtClean="0"/>
              <a:t>o </a:t>
            </a:r>
            <a:r>
              <a:rPr lang="pt-BR" sz="2200" dirty="0"/>
              <a:t>teste </a:t>
            </a:r>
            <a:r>
              <a:rPr lang="pt-BR" sz="2200" dirty="0" smtClean="0"/>
              <a:t>indicou </a:t>
            </a:r>
            <a:r>
              <a:rPr lang="pt-BR" sz="2200" b="1" dirty="0" smtClean="0"/>
              <a:t>tendência de alteração </a:t>
            </a:r>
            <a:r>
              <a:rPr lang="pt-BR" sz="2200" b="1" dirty="0"/>
              <a:t>da percepção do respondente </a:t>
            </a:r>
            <a:r>
              <a:rPr lang="pt-BR" sz="2200" dirty="0"/>
              <a:t>conforme ele trabalha em </a:t>
            </a:r>
            <a:endParaRPr lang="pt-BR" sz="2200" dirty="0" smtClean="0"/>
          </a:p>
          <a:p>
            <a:pPr algn="just"/>
            <a:r>
              <a:rPr lang="pt-BR" sz="2200" u="sng" dirty="0" smtClean="0"/>
              <a:t>vara </a:t>
            </a:r>
            <a:r>
              <a:rPr lang="pt-BR" sz="2200" u="sng" dirty="0"/>
              <a:t>do </a:t>
            </a:r>
            <a:r>
              <a:rPr lang="pt-BR" sz="2200" u="sng" dirty="0" smtClean="0"/>
              <a:t>trabalho de </a:t>
            </a:r>
            <a:r>
              <a:rPr lang="pt-BR" sz="2200" u="sng" dirty="0"/>
              <a:t>interior</a:t>
            </a:r>
            <a:r>
              <a:rPr lang="pt-BR" sz="2200" dirty="0"/>
              <a:t> </a:t>
            </a:r>
            <a:r>
              <a:rPr lang="pt-BR" sz="2200" dirty="0" smtClean="0"/>
              <a:t>- </a:t>
            </a:r>
            <a:r>
              <a:rPr lang="pt-BR" sz="2200" b="1" dirty="0" smtClean="0"/>
              <a:t>tendem </a:t>
            </a:r>
            <a:r>
              <a:rPr lang="pt-BR" sz="2200" b="1" dirty="0"/>
              <a:t>a </a:t>
            </a:r>
            <a:r>
              <a:rPr lang="pt-BR" sz="2200" b="1" dirty="0" smtClean="0"/>
              <a:t>discordar.</a:t>
            </a:r>
            <a:endParaRPr lang="pt-BR" sz="2200" dirty="0" smtClean="0"/>
          </a:p>
          <a:p>
            <a:pPr algn="just"/>
            <a:r>
              <a:rPr lang="pt-BR" sz="2200" u="sng" dirty="0" smtClean="0"/>
              <a:t>gabinete </a:t>
            </a:r>
            <a:r>
              <a:rPr lang="pt-BR" sz="2200" u="sng" dirty="0"/>
              <a:t>de </a:t>
            </a:r>
            <a:r>
              <a:rPr lang="pt-BR" sz="2200" u="sng" dirty="0" smtClean="0"/>
              <a:t>desembargador</a:t>
            </a:r>
            <a:r>
              <a:rPr lang="pt-BR" sz="2200" dirty="0" smtClean="0"/>
              <a:t> - </a:t>
            </a:r>
            <a:r>
              <a:rPr lang="pt-BR" sz="2200" b="1" dirty="0" smtClean="0"/>
              <a:t>tendem </a:t>
            </a:r>
            <a:r>
              <a:rPr lang="pt-BR" sz="2200" b="1" dirty="0"/>
              <a:t>a </a:t>
            </a:r>
            <a:r>
              <a:rPr lang="pt-BR" sz="2200" b="1" dirty="0" smtClean="0"/>
              <a:t>concordar.</a:t>
            </a:r>
            <a:endParaRPr lang="pt-BR" sz="2200" dirty="0" smtClean="0"/>
          </a:p>
          <a:p>
            <a:pPr algn="just"/>
            <a:endParaRPr lang="pt-BR" sz="2200" dirty="0"/>
          </a:p>
          <a:p>
            <a:pPr algn="just"/>
            <a:endParaRPr lang="pt-BR" sz="2200" dirty="0"/>
          </a:p>
          <a:p>
            <a:pPr algn="just"/>
            <a:r>
              <a:rPr lang="pt-BR" sz="2200" dirty="0"/>
              <a:t>Isto pode indicar que existem indícios de que a </a:t>
            </a:r>
            <a:r>
              <a:rPr lang="pt-BR" sz="2200" b="1" dirty="0"/>
              <a:t>avaliação da gestão </a:t>
            </a:r>
            <a:r>
              <a:rPr lang="pt-BR" sz="2200" b="1" dirty="0" smtClean="0"/>
              <a:t>pode estar </a:t>
            </a:r>
            <a:r>
              <a:rPr lang="pt-BR" sz="2200" b="1" dirty="0"/>
              <a:t>de alguma forma relacionada com a estrutura e o acesso a disponibilidade </a:t>
            </a:r>
            <a:r>
              <a:rPr lang="pt-BR" sz="2200" b="1" dirty="0" smtClean="0"/>
              <a:t>de recursos</a:t>
            </a:r>
            <a:r>
              <a:rPr lang="pt-BR" sz="2200" dirty="0" smtClean="0"/>
              <a:t> </a:t>
            </a:r>
            <a:r>
              <a:rPr lang="pt-BR" sz="2200" dirty="0"/>
              <a:t>de forma que poderia justificar a tendência encontrada na diferença </a:t>
            </a:r>
            <a:r>
              <a:rPr lang="pt-BR" sz="2200" dirty="0" smtClean="0"/>
              <a:t>de percepção </a:t>
            </a:r>
            <a:r>
              <a:rPr lang="pt-BR" sz="2200" dirty="0"/>
              <a:t>entre as categorias ou variáveis comparadas.</a:t>
            </a:r>
            <a:endParaRPr lang="pt-BR" sz="2200" dirty="0" smtClean="0"/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 defTabSz="365760">
              <a:defRPr sz="1800">
                <a:solidFill>
                  <a:srgbClr val="000000"/>
                </a:solidFill>
              </a:defRPr>
            </a:pPr>
            <a:r>
              <a:rPr lang="pt-BR" sz="4000" b="1" dirty="0">
                <a:solidFill>
                  <a:srgbClr val="002060"/>
                </a:solidFill>
              </a:rPr>
              <a:t>Análises inferenciais – testes e relações </a:t>
            </a:r>
            <a:r>
              <a:rPr lang="pt-BR" sz="1560" dirty="0" smtClean="0">
                <a:solidFill>
                  <a:srgbClr val="FFFFFF"/>
                </a:solidFill>
              </a:rPr>
              <a:t/>
            </a:r>
            <a:br>
              <a:rPr lang="pt-BR" sz="1560" dirty="0" smtClean="0">
                <a:solidFill>
                  <a:srgbClr val="FFFFFF"/>
                </a:solidFill>
              </a:rPr>
            </a:br>
            <a:endParaRPr sz="156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890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23528" y="1124744"/>
            <a:ext cx="8352928" cy="5256584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endParaRPr lang="pt-BR" dirty="0" smtClean="0">
              <a:latin typeface="Arial"/>
            </a:endParaRPr>
          </a:p>
          <a:p>
            <a:pPr algn="just"/>
            <a:r>
              <a:rPr lang="pt-BR" dirty="0" smtClean="0">
                <a:latin typeface="Arial"/>
              </a:rPr>
              <a:t>Utilizado </a:t>
            </a:r>
            <a:r>
              <a:rPr lang="pt-BR" b="1" dirty="0" smtClean="0">
                <a:latin typeface="Arial"/>
              </a:rPr>
              <a:t>roteiro</a:t>
            </a:r>
            <a:r>
              <a:rPr lang="pt-BR" dirty="0" smtClean="0">
                <a:latin typeface="Arial"/>
              </a:rPr>
              <a:t>, com base nos </a:t>
            </a:r>
            <a:r>
              <a:rPr lang="pt-BR" u="sng" dirty="0" smtClean="0">
                <a:latin typeface="Arial"/>
              </a:rPr>
              <a:t>mecanismos </a:t>
            </a:r>
            <a:r>
              <a:rPr lang="pt-BR" u="sng" dirty="0">
                <a:latin typeface="Arial"/>
              </a:rPr>
              <a:t>da liderança, estratégia e controle e seus componentes práticas e itens de </a:t>
            </a:r>
            <a:r>
              <a:rPr lang="pt-BR" u="sng" dirty="0" smtClean="0">
                <a:latin typeface="Arial"/>
              </a:rPr>
              <a:t>controle</a:t>
            </a:r>
            <a:r>
              <a:rPr lang="pt-BR" dirty="0" smtClean="0">
                <a:latin typeface="Arial"/>
              </a:rPr>
              <a:t>;</a:t>
            </a:r>
          </a:p>
          <a:p>
            <a:pPr algn="just"/>
            <a:endParaRPr lang="pt-BR" dirty="0" smtClean="0">
              <a:latin typeface="Arial"/>
            </a:endParaRPr>
          </a:p>
          <a:p>
            <a:pPr algn="just"/>
            <a:r>
              <a:rPr lang="pt-BR" u="sng" dirty="0" smtClean="0">
                <a:latin typeface="Arial"/>
              </a:rPr>
              <a:t>Público-alvo</a:t>
            </a:r>
            <a:r>
              <a:rPr lang="pt-BR" dirty="0" smtClean="0">
                <a:latin typeface="Arial"/>
              </a:rPr>
              <a:t>: </a:t>
            </a:r>
            <a:r>
              <a:rPr lang="pt-BR" dirty="0">
                <a:latin typeface="Arial"/>
              </a:rPr>
              <a:t>magistrados </a:t>
            </a:r>
            <a:r>
              <a:rPr lang="pt-BR" dirty="0" smtClean="0">
                <a:latin typeface="Arial"/>
              </a:rPr>
              <a:t>e servidores </a:t>
            </a:r>
            <a:r>
              <a:rPr lang="pt-BR" dirty="0">
                <a:latin typeface="Arial"/>
              </a:rPr>
              <a:t>vinculados aos cargos de direção, comissões ou comitês </a:t>
            </a:r>
            <a:r>
              <a:rPr lang="pt-BR" dirty="0" smtClean="0">
                <a:latin typeface="Arial"/>
              </a:rPr>
              <a:t>responsáveis </a:t>
            </a:r>
            <a:r>
              <a:rPr lang="pt-BR" dirty="0">
                <a:latin typeface="Arial"/>
              </a:rPr>
              <a:t>direta ou indiretamente pela gestão administrativa e judiciária</a:t>
            </a:r>
          </a:p>
          <a:p>
            <a:pPr algn="just"/>
            <a:endParaRPr lang="pt-BR" dirty="0">
              <a:latin typeface="Arial"/>
            </a:endParaRPr>
          </a:p>
          <a:p>
            <a:pPr algn="just"/>
            <a:r>
              <a:rPr lang="pt-BR" u="sng" dirty="0" smtClean="0">
                <a:latin typeface="Arial"/>
              </a:rPr>
              <a:t>Objetivo</a:t>
            </a:r>
            <a:r>
              <a:rPr lang="pt-BR" dirty="0" smtClean="0">
                <a:latin typeface="Arial"/>
              </a:rPr>
              <a:t>: extrair </a:t>
            </a:r>
            <a:r>
              <a:rPr lang="pt-BR" dirty="0">
                <a:latin typeface="Arial"/>
              </a:rPr>
              <a:t>as </a:t>
            </a:r>
            <a:r>
              <a:rPr lang="pt-BR" dirty="0" smtClean="0">
                <a:latin typeface="Arial"/>
              </a:rPr>
              <a:t>percepções, sugestões, bem como sensibilizar a refletir sobre o tema em face das experiências e a proximidade com o exercício </a:t>
            </a:r>
            <a:r>
              <a:rPr lang="pt-BR" dirty="0">
                <a:latin typeface="Arial"/>
              </a:rPr>
              <a:t>da liderança </a:t>
            </a:r>
            <a:r>
              <a:rPr lang="pt-BR" dirty="0" smtClean="0">
                <a:latin typeface="Arial"/>
              </a:rPr>
              <a:t>em um tribunal. </a:t>
            </a:r>
          </a:p>
          <a:p>
            <a:pPr algn="just"/>
            <a:endParaRPr lang="pt-BR" sz="2000" dirty="0">
              <a:latin typeface="Arial"/>
            </a:endParaRPr>
          </a:p>
          <a:p>
            <a:pPr algn="just"/>
            <a:endParaRPr lang="pt-BR" sz="2000" dirty="0" smtClean="0">
              <a:latin typeface="Arial"/>
            </a:endParaRPr>
          </a:p>
          <a:p>
            <a:pPr algn="just"/>
            <a:endParaRPr lang="pt-BR" sz="2000" dirty="0">
              <a:latin typeface="Arial"/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 defTabSz="365760">
              <a:defRPr sz="1800">
                <a:solidFill>
                  <a:srgbClr val="000000"/>
                </a:solidFill>
              </a:defRPr>
            </a:pPr>
            <a:r>
              <a:rPr lang="pt-BR" sz="4000" b="1" dirty="0" smtClean="0">
                <a:solidFill>
                  <a:srgbClr val="002060"/>
                </a:solidFill>
              </a:rPr>
              <a:t>Entrevistas qualitativas</a:t>
            </a:r>
            <a:r>
              <a:rPr sz="1560" dirty="0" smtClean="0">
                <a:solidFill>
                  <a:srgbClr val="FFFFFF"/>
                </a:solidFill>
              </a:rPr>
              <a:t>	</a:t>
            </a:r>
            <a:br>
              <a:rPr sz="1560" dirty="0" smtClean="0">
                <a:solidFill>
                  <a:srgbClr val="FFFFFF"/>
                </a:solidFill>
              </a:rPr>
            </a:br>
            <a:r>
              <a:rPr lang="pt-BR" sz="1560" dirty="0" smtClean="0">
                <a:solidFill>
                  <a:srgbClr val="FFFFFF"/>
                </a:solidFill>
              </a:rPr>
              <a:t/>
            </a:r>
            <a:br>
              <a:rPr lang="pt-BR" sz="1560" dirty="0" smtClean="0">
                <a:solidFill>
                  <a:srgbClr val="FFFFFF"/>
                </a:solidFill>
              </a:rPr>
            </a:br>
            <a:endParaRPr sz="156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6231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23528" y="1124744"/>
            <a:ext cx="8352928" cy="525658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200" dirty="0" smtClean="0">
                <a:latin typeface="Arial"/>
              </a:rPr>
              <a:t>No período compreendido entre outubro/2015 e janeiro/2016, foram </a:t>
            </a:r>
            <a:r>
              <a:rPr lang="pt-BR" sz="2200" b="1" dirty="0" smtClean="0">
                <a:latin typeface="Arial"/>
              </a:rPr>
              <a:t>realizadas seis entrevistas; </a:t>
            </a:r>
          </a:p>
          <a:p>
            <a:pPr algn="just"/>
            <a:endParaRPr lang="pt-BR" sz="2200" b="1" dirty="0" smtClean="0">
              <a:latin typeface="Arial"/>
            </a:endParaRPr>
          </a:p>
          <a:p>
            <a:pPr algn="just"/>
            <a:r>
              <a:rPr lang="pt-BR" sz="2200" dirty="0" smtClean="0">
                <a:latin typeface="Arial"/>
              </a:rPr>
              <a:t>- não foram realizadas gravações em áudio; </a:t>
            </a:r>
          </a:p>
          <a:p>
            <a:pPr algn="just"/>
            <a:r>
              <a:rPr lang="pt-BR" sz="2200" dirty="0" smtClean="0">
                <a:latin typeface="Arial"/>
              </a:rPr>
              <a:t>- apenas quadro sintético da percepção do pesquisador em relação às manifestações colhidas, todas relacionadas às categorias e unidades de análise mencionadas.</a:t>
            </a:r>
          </a:p>
          <a:p>
            <a:pPr algn="just"/>
            <a:endParaRPr lang="pt-BR" sz="2200" dirty="0" smtClean="0">
              <a:latin typeface="Arial"/>
            </a:endParaRPr>
          </a:p>
          <a:p>
            <a:pPr marL="0" indent="0" algn="just">
              <a:buNone/>
            </a:pPr>
            <a:r>
              <a:rPr lang="pt-BR" sz="2200" dirty="0" smtClean="0">
                <a:latin typeface="Arial"/>
              </a:rPr>
              <a:t>Evidenciou-se, de forma geral, dentre os respondentes, o pouco conhecimento, falta de compreensão e certa desvinculação da sua prática cotidiana acerca dos temas, embora surgiram algumas reflexões importantes, que se vinculam aos temas e boas práticas debatidas.</a:t>
            </a:r>
          </a:p>
          <a:p>
            <a:pPr algn="just"/>
            <a:endParaRPr lang="pt-BR" sz="2000" dirty="0">
              <a:latin typeface="Arial"/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 defTabSz="365760">
              <a:defRPr sz="1800">
                <a:solidFill>
                  <a:srgbClr val="000000"/>
                </a:solidFill>
              </a:defRPr>
            </a:pPr>
            <a:r>
              <a:rPr lang="pt-BR" sz="4000" b="1" dirty="0" smtClean="0">
                <a:solidFill>
                  <a:srgbClr val="002060"/>
                </a:solidFill>
              </a:rPr>
              <a:t>Entrevistas – dificuldades e limitações</a:t>
            </a:r>
            <a:r>
              <a:rPr sz="1560" dirty="0" smtClean="0">
                <a:solidFill>
                  <a:srgbClr val="FFFFFF"/>
                </a:solidFill>
              </a:rPr>
              <a:t/>
            </a:r>
            <a:br>
              <a:rPr sz="1560" dirty="0" smtClean="0">
                <a:solidFill>
                  <a:srgbClr val="FFFFFF"/>
                </a:solidFill>
              </a:rPr>
            </a:br>
            <a:r>
              <a:rPr lang="pt-BR" sz="1560" dirty="0" smtClean="0">
                <a:solidFill>
                  <a:srgbClr val="FFFFFF"/>
                </a:solidFill>
              </a:rPr>
              <a:t/>
            </a:r>
            <a:br>
              <a:rPr lang="pt-BR" sz="1560" dirty="0" smtClean="0">
                <a:solidFill>
                  <a:srgbClr val="FFFFFF"/>
                </a:solidFill>
              </a:rPr>
            </a:br>
            <a:endParaRPr sz="156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7558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8352928" cy="518457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just"/>
            <a:r>
              <a:rPr lang="pt-BR" sz="2600" dirty="0" smtClean="0"/>
              <a:t>Propor a implantação de procedimento para aferir a evolução da governança, por meio dos </a:t>
            </a:r>
            <a:r>
              <a:rPr lang="pt-BR" sz="2600" u="sng" dirty="0" smtClean="0"/>
              <a:t>mecanismos propostos: liderança</a:t>
            </a:r>
            <a:r>
              <a:rPr lang="pt-BR" sz="2600" u="sng" dirty="0"/>
              <a:t>, estratégia e controle; práticas; e itens de controle</a:t>
            </a:r>
            <a:r>
              <a:rPr lang="pt-BR" sz="2600" dirty="0"/>
              <a:t>;</a:t>
            </a:r>
          </a:p>
          <a:p>
            <a:pPr algn="just"/>
            <a:endParaRPr lang="pt-BR" sz="2600" dirty="0" smtClean="0"/>
          </a:p>
          <a:p>
            <a:pPr algn="just"/>
            <a:r>
              <a:rPr lang="pt-BR" sz="2600" u="sng" dirty="0" smtClean="0"/>
              <a:t>Objetivos imediatos</a:t>
            </a:r>
            <a:r>
              <a:rPr lang="pt-BR" sz="2600" dirty="0" smtClean="0"/>
              <a:t> – Contribuir com a macro estratégia “</a:t>
            </a:r>
            <a:r>
              <a:rPr lang="pt-BR" sz="2600" b="1" dirty="0" smtClean="0"/>
              <a:t>instituir governança e gestão participativas</a:t>
            </a:r>
            <a:r>
              <a:rPr lang="pt-BR" sz="2600" dirty="0" smtClean="0"/>
              <a:t>” do Planejamento Estratégico da instituição estudada (PEI 2015-2020), </a:t>
            </a:r>
            <a:r>
              <a:rPr lang="pt-BR" sz="2600" u="sng" dirty="0" smtClean="0"/>
              <a:t>cuja </a:t>
            </a:r>
            <a:r>
              <a:rPr lang="pt-BR" sz="2600" u="sng" dirty="0"/>
              <a:t>meta prevista </a:t>
            </a:r>
            <a:r>
              <a:rPr lang="pt-BR" sz="2600" u="sng" dirty="0" smtClean="0"/>
              <a:t>é a de atingir </a:t>
            </a:r>
            <a:r>
              <a:rPr lang="pt-BR" sz="2600" u="sng" dirty="0"/>
              <a:t>o nível “aprimorado</a:t>
            </a:r>
            <a:r>
              <a:rPr lang="pt-BR" sz="2600" u="sng" dirty="0" smtClean="0"/>
              <a:t>” até</a:t>
            </a:r>
            <a:r>
              <a:rPr lang="en-US" sz="2600" u="sng" dirty="0" smtClean="0"/>
              <a:t> 2020</a:t>
            </a:r>
            <a:r>
              <a:rPr lang="en-US" sz="2600" dirty="0" smtClean="0"/>
              <a:t>;</a:t>
            </a:r>
            <a:endParaRPr lang="pt-BR" sz="2600" dirty="0" smtClean="0"/>
          </a:p>
          <a:p>
            <a:pPr algn="just"/>
            <a:endParaRPr lang="pt-BR" sz="2600" dirty="0" smtClean="0"/>
          </a:p>
          <a:p>
            <a:pPr algn="just"/>
            <a:r>
              <a:rPr lang="pt-BR" sz="2600" dirty="0" smtClean="0"/>
              <a:t>Indicador utilizado – </a:t>
            </a:r>
            <a:r>
              <a:rPr lang="pt-BR" sz="2600" b="1" dirty="0" smtClean="0"/>
              <a:t>iGG (TCU) </a:t>
            </a:r>
            <a:r>
              <a:rPr lang="pt-BR" sz="2600" dirty="0" smtClean="0"/>
              <a:t>que permita </a:t>
            </a:r>
            <a:r>
              <a:rPr lang="pt-BR" sz="2600" u="sng" dirty="0" smtClean="0"/>
              <a:t>aferição contínua – séries históricas</a:t>
            </a:r>
            <a:r>
              <a:rPr lang="pt-BR" sz="2600" dirty="0" smtClean="0"/>
              <a:t>; </a:t>
            </a:r>
          </a:p>
          <a:p>
            <a:pPr algn="just"/>
            <a:endParaRPr lang="pt-BR" sz="2600" dirty="0" smtClean="0"/>
          </a:p>
          <a:p>
            <a:pPr algn="just"/>
            <a:endParaRPr lang="pt-BR" sz="2600" dirty="0" smtClean="0"/>
          </a:p>
          <a:p>
            <a:pPr marL="0" indent="0" algn="just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endParaRPr lang="pt-BR" sz="2016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lvl="0" indent="0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endParaRPr lang="pt-BR" sz="2016" b="1" dirty="0" smtClean="0">
              <a:solidFill>
                <a:srgbClr val="073E87"/>
              </a:solidFill>
            </a:endParaRPr>
          </a:p>
          <a:p>
            <a:pPr marL="0" lvl="0" indent="0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endParaRPr lang="pt-BR" sz="2016" b="1" dirty="0" smtClean="0">
              <a:solidFill>
                <a:srgbClr val="073E87"/>
              </a:solidFill>
            </a:endParaRPr>
          </a:p>
          <a:p>
            <a:pPr marL="230428" lvl="0" indent="-230428" defTabSz="768095"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sz="2016" dirty="0">
              <a:solidFill>
                <a:srgbClr val="073E87"/>
              </a:solidFill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defTabSz="365760">
              <a:defRPr sz="1800">
                <a:solidFill>
                  <a:srgbClr val="000000"/>
                </a:solidFill>
              </a:defRPr>
            </a:pPr>
            <a:r>
              <a:rPr sz="1560" dirty="0">
                <a:solidFill>
                  <a:srgbClr val="FFFFFF"/>
                </a:solidFill>
              </a:rPr>
              <a:t/>
            </a:r>
            <a:br>
              <a:rPr sz="1560" dirty="0">
                <a:solidFill>
                  <a:srgbClr val="FFFFFF"/>
                </a:solidFill>
              </a:rPr>
            </a:br>
            <a:r>
              <a:rPr sz="1560" dirty="0">
                <a:solidFill>
                  <a:srgbClr val="FFFFFF"/>
                </a:solidFill>
              </a:rPr>
              <a:t/>
            </a:r>
            <a:br>
              <a:rPr sz="1560" dirty="0">
                <a:solidFill>
                  <a:srgbClr val="FFFFFF"/>
                </a:solidFill>
              </a:rPr>
            </a:br>
            <a:r>
              <a:rPr lang="pt-BR" sz="4900" b="1" dirty="0" smtClean="0">
                <a:solidFill>
                  <a:srgbClr val="002060"/>
                </a:solidFill>
              </a:rPr>
              <a:t>Produto proposto</a:t>
            </a:r>
            <a:r>
              <a:rPr lang="pt-BR" sz="1560" dirty="0" smtClean="0">
                <a:solidFill>
                  <a:srgbClr val="FFFFFF"/>
                </a:solidFill>
              </a:rPr>
              <a:t/>
            </a:r>
            <a:br>
              <a:rPr lang="pt-BR" sz="1560" dirty="0" smtClean="0">
                <a:solidFill>
                  <a:srgbClr val="FFFFFF"/>
                </a:solidFill>
              </a:rPr>
            </a:br>
            <a:endParaRPr lang="pt-BR" sz="156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9107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8352928" cy="518457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endParaRPr lang="pt-BR" sz="2600" dirty="0" smtClean="0"/>
          </a:p>
          <a:p>
            <a:pPr algn="just"/>
            <a:endParaRPr lang="pt-BR" sz="2600" dirty="0" smtClean="0"/>
          </a:p>
          <a:p>
            <a:pPr marL="0" indent="0" algn="just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endParaRPr lang="pt-BR" sz="2016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lvl="0" indent="0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endParaRPr lang="pt-BR" sz="2016" b="1" dirty="0" smtClean="0">
              <a:solidFill>
                <a:srgbClr val="073E87"/>
              </a:solidFill>
            </a:endParaRPr>
          </a:p>
          <a:p>
            <a:pPr marL="0" lvl="0" indent="0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endParaRPr lang="pt-BR" sz="2016" b="1" dirty="0" smtClean="0">
              <a:solidFill>
                <a:srgbClr val="073E87"/>
              </a:solidFill>
            </a:endParaRPr>
          </a:p>
          <a:p>
            <a:pPr marL="230428" lvl="0" indent="-230428" defTabSz="768095"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sz="2016" dirty="0">
              <a:solidFill>
                <a:srgbClr val="073E87"/>
              </a:solidFill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defTabSz="365760">
              <a:defRPr sz="1800">
                <a:solidFill>
                  <a:srgbClr val="000000"/>
                </a:solidFill>
              </a:defRPr>
            </a:pPr>
            <a:r>
              <a:rPr sz="1560" dirty="0">
                <a:solidFill>
                  <a:srgbClr val="FFFFFF"/>
                </a:solidFill>
              </a:rPr>
              <a:t/>
            </a:r>
            <a:br>
              <a:rPr sz="1560" dirty="0">
                <a:solidFill>
                  <a:srgbClr val="FFFFFF"/>
                </a:solidFill>
              </a:rPr>
            </a:br>
            <a:r>
              <a:rPr sz="1560" dirty="0">
                <a:solidFill>
                  <a:srgbClr val="FFFFFF"/>
                </a:solidFill>
              </a:rPr>
              <a:t/>
            </a:r>
            <a:br>
              <a:rPr sz="1560" dirty="0">
                <a:solidFill>
                  <a:srgbClr val="FFFFFF"/>
                </a:solidFill>
              </a:rPr>
            </a:br>
            <a:r>
              <a:rPr lang="pt-BR" sz="4900" b="1" dirty="0" smtClean="0">
                <a:solidFill>
                  <a:srgbClr val="002060"/>
                </a:solidFill>
              </a:rPr>
              <a:t>Na aferição do </a:t>
            </a:r>
            <a:r>
              <a:rPr lang="pt-BR" sz="4900" b="1" dirty="0" err="1" smtClean="0">
                <a:solidFill>
                  <a:srgbClr val="002060"/>
                </a:solidFill>
              </a:rPr>
              <a:t>iGG</a:t>
            </a:r>
            <a:r>
              <a:rPr lang="pt-BR" sz="4900" b="1" dirty="0" smtClean="0">
                <a:solidFill>
                  <a:srgbClr val="002060"/>
                </a:solidFill>
              </a:rPr>
              <a:t> (TCU)</a:t>
            </a:r>
            <a:r>
              <a:rPr lang="pt-BR" sz="1560" dirty="0" smtClean="0">
                <a:solidFill>
                  <a:srgbClr val="FFFFFF"/>
                </a:solidFill>
              </a:rPr>
              <a:t>	</a:t>
            </a:r>
            <a:br>
              <a:rPr lang="pt-BR" sz="1560" dirty="0" smtClean="0">
                <a:solidFill>
                  <a:srgbClr val="FFFFFF"/>
                </a:solidFill>
              </a:rPr>
            </a:br>
            <a:endParaRPr lang="pt-BR" sz="1560" dirty="0">
              <a:solidFill>
                <a:srgbClr val="FFFFFF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00" y="1484784"/>
            <a:ext cx="8636932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6291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95536" y="1340768"/>
            <a:ext cx="8280920" cy="5328592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endParaRPr lang="pt-BR" sz="2000" dirty="0" smtClean="0">
              <a:latin typeface="Arial"/>
              <a:ea typeface="Batang"/>
              <a:cs typeface="Arial"/>
            </a:endParaRP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endParaRPr lang="pt-BR" sz="2000" dirty="0">
              <a:latin typeface="Arial"/>
              <a:ea typeface="Batang"/>
              <a:cs typeface="Times New Roman"/>
            </a:endParaRPr>
          </a:p>
          <a:p>
            <a:pPr marL="230428" lvl="0" indent="-230428" defTabSz="768095"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lang="pt-BR" sz="2016" dirty="0">
              <a:solidFill>
                <a:srgbClr val="073E87"/>
              </a:solidFill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defTabSz="365760">
              <a:defRPr sz="1800">
                <a:solidFill>
                  <a:srgbClr val="000000"/>
                </a:solidFill>
              </a:defRPr>
            </a:pPr>
            <a:r>
              <a:rPr sz="1560" dirty="0">
                <a:solidFill>
                  <a:srgbClr val="FFFFFF"/>
                </a:solidFill>
              </a:rPr>
              <a:t/>
            </a:r>
            <a:br>
              <a:rPr sz="1560" dirty="0">
                <a:solidFill>
                  <a:srgbClr val="FFFFFF"/>
                </a:solidFill>
              </a:rPr>
            </a:br>
            <a:r>
              <a:rPr lang="pt-BR" sz="3600" b="1" dirty="0" smtClean="0">
                <a:solidFill>
                  <a:srgbClr val="002060"/>
                </a:solidFill>
              </a:rPr>
              <a:t>Procedimentos propostos – </a:t>
            </a:r>
            <a:r>
              <a:rPr lang="pt-BR" sz="3600" b="1" dirty="0" err="1" smtClean="0">
                <a:solidFill>
                  <a:srgbClr val="002060"/>
                </a:solidFill>
              </a:rPr>
              <a:t>p</a:t>
            </a:r>
            <a:r>
              <a:rPr lang="pt-BR" sz="3600" b="1" dirty="0" smtClean="0">
                <a:solidFill>
                  <a:srgbClr val="002060"/>
                </a:solidFill>
              </a:rPr>
              <a:t>/ evolução </a:t>
            </a:r>
            <a:r>
              <a:rPr lang="pt-BR" sz="3600" b="1" dirty="0" err="1" smtClean="0">
                <a:solidFill>
                  <a:srgbClr val="002060"/>
                </a:solidFill>
              </a:rPr>
              <a:t>iGG</a:t>
            </a:r>
            <a:r>
              <a:rPr lang="pt-BR" sz="1560" b="1" dirty="0" smtClean="0">
                <a:solidFill>
                  <a:srgbClr val="002060"/>
                </a:solidFill>
              </a:rPr>
              <a:t/>
            </a:r>
            <a:br>
              <a:rPr lang="pt-BR" sz="1560" b="1" dirty="0" smtClean="0">
                <a:solidFill>
                  <a:srgbClr val="002060"/>
                </a:solidFill>
              </a:rPr>
            </a:br>
            <a:r>
              <a:rPr sz="1560" dirty="0">
                <a:solidFill>
                  <a:srgbClr val="FFFFFF"/>
                </a:solidFill>
              </a:rPr>
              <a:t>	</a:t>
            </a:r>
            <a:br>
              <a:rPr sz="1560" dirty="0">
                <a:solidFill>
                  <a:srgbClr val="FFFFFF"/>
                </a:solidFill>
              </a:rPr>
            </a:br>
            <a:endParaRPr sz="1560" dirty="0">
              <a:solidFill>
                <a:srgbClr val="FFFFFF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656108"/>
              </p:ext>
            </p:extLst>
          </p:nvPr>
        </p:nvGraphicFramePr>
        <p:xfrm>
          <a:off x="467545" y="1052736"/>
          <a:ext cx="8219255" cy="5466080"/>
        </p:xfrm>
        <a:graphic>
          <a:graphicData uri="http://schemas.openxmlformats.org/drawingml/2006/table">
            <a:tbl>
              <a:tblPr firstRow="1" firstCol="1" bandRow="1"/>
              <a:tblGrid>
                <a:gridCol w="1146320"/>
                <a:gridCol w="1440020"/>
                <a:gridCol w="1963917"/>
                <a:gridCol w="1834499"/>
                <a:gridCol w="1834499"/>
              </a:tblGrid>
              <a:tr h="36011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Prática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Descrição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Item de controle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Valor atribuído(*)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Ação a ser realizada, considerado o estágio de capacidade “aprimorada”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421475">
                <a:tc rowSpan="3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L1.1.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Estabelecer e dar transparência ao processo de seleção de membros da </a:t>
                      </a:r>
                      <a:r>
                        <a:rPr lang="pt-BR" sz="1000" dirty="0" smtClean="0">
                          <a:effectLst/>
                          <a:latin typeface="Arial"/>
                          <a:ea typeface="Calibri"/>
                          <a:cs typeface="Arial"/>
                        </a:rPr>
                        <a:t>alta</a:t>
                      </a:r>
                      <a:r>
                        <a:rPr lang="pt-BR" sz="1000" baseline="0" dirty="0" smtClean="0">
                          <a:effectLst/>
                          <a:latin typeface="Arial"/>
                          <a:ea typeface="Batang"/>
                          <a:cs typeface="Times New Roman"/>
                        </a:rPr>
                        <a:t> </a:t>
                      </a:r>
                      <a:r>
                        <a:rPr lang="pt-BR" sz="1000" dirty="0" smtClean="0">
                          <a:effectLst/>
                          <a:latin typeface="Arial"/>
                          <a:ea typeface="Calibri"/>
                          <a:cs typeface="Arial"/>
                        </a:rPr>
                        <a:t>administração 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e de conselhos ou colegiado superior.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L1.1.1.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As características e competências desejáveis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ou necessárias a membros da alta administração e de conselhos ou colegiado superior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estão identificadas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.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(1,00)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Identificar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as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características e competências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</a:t>
                      </a:r>
                      <a:r>
                        <a:rPr lang="pt-BR" sz="1000" u="sng" dirty="0">
                          <a:effectLst/>
                          <a:latin typeface="Arial"/>
                          <a:ea typeface="Calibri"/>
                          <a:cs typeface="Arial"/>
                        </a:rPr>
                        <a:t>desejáveis ou necessárias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a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membros da alta administração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e de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conselhos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ou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colegiado </a:t>
                      </a:r>
                      <a:r>
                        <a:rPr lang="pt-BR" sz="1000" b="1" dirty="0" smtClean="0">
                          <a:effectLst/>
                          <a:latin typeface="Arial"/>
                          <a:ea typeface="Calibri"/>
                          <a:cs typeface="Arial"/>
                        </a:rPr>
                        <a:t>superior</a:t>
                      </a:r>
                      <a:r>
                        <a:rPr lang="pt-BR" sz="1000" dirty="0" smtClean="0">
                          <a:effectLst/>
                          <a:latin typeface="Arial"/>
                          <a:ea typeface="Calibri"/>
                          <a:cs typeface="Arial"/>
                        </a:rPr>
                        <a:t>;</a:t>
                      </a:r>
                      <a:endParaRPr lang="pt-BR" sz="1000" dirty="0" smtClean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 smtClean="0">
                          <a:effectLst/>
                          <a:latin typeface="Arial"/>
                          <a:ea typeface="Calibri"/>
                          <a:cs typeface="Arial"/>
                        </a:rPr>
                        <a:t>Capacitar</a:t>
                      </a:r>
                      <a:r>
                        <a:rPr lang="pt-BR" sz="1000" dirty="0" smtClean="0">
                          <a:effectLst/>
                          <a:latin typeface="Arial"/>
                          <a:ea typeface="Calibri"/>
                          <a:cs typeface="Arial"/>
                        </a:rPr>
                        <a:t> 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os membros da alta administração.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89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L1.1.2.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Os critérios de seleção 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de membros da alta administração e de conselhos ou colegiado superior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estão definidos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.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(1,00)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Definir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e </a:t>
                      </a:r>
                      <a:r>
                        <a:rPr lang="pt-BR" sz="1000" u="sng" dirty="0">
                          <a:effectLst/>
                          <a:latin typeface="Arial"/>
                          <a:ea typeface="Calibri"/>
                          <a:cs typeface="Arial"/>
                        </a:rPr>
                        <a:t>explicitar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os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critérios de seleção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de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membros da alta administração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e de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conselhos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ou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colegiado superior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. 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963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L1.1.3.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O processo de seleção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de membros da alta administração e de conselhos ou colegiado superior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está estabelecido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e </a:t>
                      </a:r>
                      <a:r>
                        <a:rPr lang="pt-BR" sz="1000" u="sng" dirty="0">
                          <a:effectLst/>
                          <a:latin typeface="Arial"/>
                          <a:ea typeface="Calibri"/>
                          <a:cs typeface="Arial"/>
                        </a:rPr>
                        <a:t>inclui ampla divulgação das características e competências requeridas, dos critérios de seleção e do processo de escolha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.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(1,00)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Executar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e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dar transparência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ao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processo de seleção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, pautando-se pelos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critérios e competências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</a:t>
                      </a:r>
                      <a:r>
                        <a:rPr lang="pt-BR" sz="1000" u="sng" dirty="0">
                          <a:effectLst/>
                          <a:latin typeface="Arial"/>
                          <a:ea typeface="Calibri"/>
                          <a:cs typeface="Arial"/>
                        </a:rPr>
                        <a:t>previamente definidos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; 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Avaliar o desempenho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dos membros da alta administração.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320">
                <a:tc gridSpan="5"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Realizar auditoria periódica que permita avaliar que o processo de seleção está estabelecido é executado de forma transparente, e permite aos membros da alta administração capacitar-se adequadamente e atingir o desempenho esperado.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0442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95536" y="1340768"/>
            <a:ext cx="8280920" cy="5328592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endParaRPr lang="pt-BR" sz="2000" dirty="0" smtClean="0">
              <a:latin typeface="Arial"/>
              <a:ea typeface="Batang"/>
              <a:cs typeface="Arial"/>
            </a:endParaRP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endParaRPr lang="pt-BR" sz="2000" dirty="0">
              <a:latin typeface="Arial"/>
              <a:ea typeface="Batang"/>
              <a:cs typeface="Times New Roman"/>
            </a:endParaRPr>
          </a:p>
          <a:p>
            <a:pPr marL="230428" lvl="0" indent="-230428" defTabSz="768095"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lang="pt-BR" sz="2016" dirty="0">
              <a:solidFill>
                <a:srgbClr val="073E87"/>
              </a:solidFill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424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defTabSz="365760">
              <a:defRPr sz="1800">
                <a:solidFill>
                  <a:srgbClr val="000000"/>
                </a:solidFill>
              </a:defRPr>
            </a:pPr>
            <a:r>
              <a:rPr lang="pt-BR" sz="3600" b="1" dirty="0" smtClean="0">
                <a:solidFill>
                  <a:srgbClr val="002060"/>
                </a:solidFill>
              </a:rPr>
              <a:t>Procedimentos propostos – p/ evolução iGG</a:t>
            </a:r>
            <a:r>
              <a:rPr lang="pt-BR" sz="1560" b="1" dirty="0" smtClean="0">
                <a:solidFill>
                  <a:srgbClr val="002060"/>
                </a:solidFill>
              </a:rPr>
              <a:t/>
            </a:r>
            <a:br>
              <a:rPr lang="pt-BR" sz="1560" b="1" dirty="0" smtClean="0">
                <a:solidFill>
                  <a:srgbClr val="002060"/>
                </a:solidFill>
              </a:rPr>
            </a:br>
            <a:r>
              <a:rPr sz="1560" dirty="0">
                <a:solidFill>
                  <a:srgbClr val="FFFFFF"/>
                </a:solidFill>
              </a:rPr>
              <a:t>	</a:t>
            </a:r>
            <a:br>
              <a:rPr sz="1560" dirty="0">
                <a:solidFill>
                  <a:srgbClr val="FFFFFF"/>
                </a:solidFill>
              </a:rPr>
            </a:br>
            <a:endParaRPr sz="1560" dirty="0">
              <a:solidFill>
                <a:srgbClr val="FFFFFF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300050"/>
              </p:ext>
            </p:extLst>
          </p:nvPr>
        </p:nvGraphicFramePr>
        <p:xfrm>
          <a:off x="251520" y="764704"/>
          <a:ext cx="8435280" cy="5688632"/>
        </p:xfrm>
        <a:graphic>
          <a:graphicData uri="http://schemas.openxmlformats.org/drawingml/2006/table">
            <a:tbl>
              <a:tblPr firstRow="1" firstCol="1" bandRow="1"/>
              <a:tblGrid>
                <a:gridCol w="1176448"/>
                <a:gridCol w="1477869"/>
                <a:gridCol w="2015535"/>
                <a:gridCol w="1882714"/>
                <a:gridCol w="1882714"/>
              </a:tblGrid>
              <a:tr h="566301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Prática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Descrição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Item de controle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Valor atribuído(*)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Ação a ser realizada, considerado o estágio de capacidade “aprimorada”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52763" marR="527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132601">
                <a:tc rowSpan="4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L3.2.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 smtClean="0">
                          <a:effectLst/>
                          <a:latin typeface="Arial"/>
                          <a:ea typeface="Calibri"/>
                          <a:cs typeface="Arial"/>
                        </a:rPr>
                        <a:t>Responsabilizar-se</a:t>
                      </a:r>
                      <a:r>
                        <a:rPr lang="pt-BR" sz="1000" baseline="0" dirty="0" smtClean="0">
                          <a:effectLst/>
                          <a:latin typeface="Arial"/>
                          <a:ea typeface="Calibri"/>
                          <a:cs typeface="Arial"/>
                        </a:rPr>
                        <a:t> </a:t>
                      </a:r>
                      <a:r>
                        <a:rPr lang="pt-BR" sz="1000" dirty="0" smtClean="0">
                          <a:effectLst/>
                          <a:latin typeface="Arial"/>
                          <a:ea typeface="Calibri"/>
                          <a:cs typeface="Arial"/>
                        </a:rPr>
                        <a:t>pelo 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estabelecimento de políticas e diretrizes para a </a:t>
                      </a:r>
                      <a:r>
                        <a:rPr lang="pt-BR" sz="1000" dirty="0" smtClean="0">
                          <a:effectLst/>
                          <a:latin typeface="Arial"/>
                          <a:ea typeface="Calibri"/>
                          <a:cs typeface="Arial"/>
                        </a:rPr>
                        <a:t>gestão da 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organização e pelo alcance dos resultados previstos.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L3.2.1. Controles internos para mitigar riscos decorrentes de atos praticados pelos agentes delegados estão implantados.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(0,03)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Implantar sistema de controle interno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para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mitigar riscos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decorrentes dos atos praticados pelos agentes por delegação de competência.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660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L3.2.2. As metas de resultado a serem alcançadas pela organização foram definidas pela alta administração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(0,66)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Definir metas de resultados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para a instituição. 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67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L3.2.3. O dirigente máximo da organização se responsabiliza pelo estabelecimento de diretrizes e políticas para a gestão da organização.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(0,66)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Definir explicitamente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em normativo que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cabe ao dirigente máximo 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o papel e a responsabilidade de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estabelecer as diretrizes e políticas para a gestão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da instituição.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21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L3.2.4. O dirigente máximo da organização se responsabiliza pelo alcance dos resultados.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(0,66)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Definir explicitamente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em normativo que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cabe ao dirigente máximo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 o papel e a responsabilidade pelo </a:t>
                      </a:r>
                      <a:r>
                        <a:rPr lang="pt-BR" sz="10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alcance dos resultados</a:t>
                      </a: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.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304">
                <a:tc gridSpan="5"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Calibri"/>
                          <a:cs typeface="Arial"/>
                        </a:rPr>
                        <a:t>Realizar auditorias periódicas para avaliar o sistema de controle interno definido e implantado, os riscos vinculados aos objetivos, as diretrizes e políticas estabelecidas, bem como o alcance dos resultados por parte da gestão. </a:t>
                      </a:r>
                      <a:endParaRPr lang="pt-BR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49607" y="1448490"/>
            <a:ext cx="824818" cy="63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74551" tIns="45720" rIns="91440" bIns="30470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4282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95536" y="1340768"/>
            <a:ext cx="8280920" cy="532859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 smtClean="0">
                <a:latin typeface="Arial"/>
                <a:ea typeface="Batang"/>
                <a:cs typeface="Arial"/>
              </a:rPr>
              <a:t>- </a:t>
            </a:r>
            <a:r>
              <a:rPr lang="pt-BR" sz="2000" dirty="0">
                <a:latin typeface="Arial"/>
                <a:ea typeface="Batang"/>
                <a:cs typeface="Arial"/>
              </a:rPr>
              <a:t>Aprovação do Modelo de Governança;</a:t>
            </a:r>
            <a:endParaRPr lang="pt-BR" sz="2000" dirty="0">
              <a:latin typeface="Arial"/>
              <a:ea typeface="Batang"/>
              <a:cs typeface="Times New Roman"/>
            </a:endParaRP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>
                <a:latin typeface="Arial"/>
                <a:ea typeface="Batang"/>
                <a:cs typeface="Arial"/>
              </a:rPr>
              <a:t>- </a:t>
            </a:r>
            <a:r>
              <a:rPr lang="pt-BR" sz="2000" dirty="0" smtClean="0">
                <a:latin typeface="Arial"/>
                <a:ea typeface="Batang"/>
                <a:cs typeface="Times New Roman"/>
              </a:rPr>
              <a:t>Implantar modelo </a:t>
            </a:r>
            <a:r>
              <a:rPr lang="pt-BR" sz="2000" dirty="0">
                <a:latin typeface="Arial"/>
                <a:ea typeface="Batang"/>
                <a:cs typeface="Times New Roman"/>
              </a:rPr>
              <a:t>de gestão de </a:t>
            </a:r>
            <a:r>
              <a:rPr lang="pt-BR" sz="2000" dirty="0" smtClean="0">
                <a:latin typeface="Arial"/>
                <a:ea typeface="Batang"/>
                <a:cs typeface="Times New Roman"/>
              </a:rPr>
              <a:t>riscos e de controles; </a:t>
            </a:r>
            <a:endParaRPr lang="pt-BR" sz="2000" dirty="0">
              <a:latin typeface="Arial"/>
              <a:ea typeface="Batang"/>
              <a:cs typeface="Times New Roman"/>
            </a:endParaRP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>
                <a:latin typeface="Arial"/>
                <a:ea typeface="Batang"/>
                <a:cs typeface="Arial"/>
              </a:rPr>
              <a:t>- Aprovação </a:t>
            </a:r>
            <a:r>
              <a:rPr lang="pt-BR" sz="2000" dirty="0" smtClean="0">
                <a:latin typeface="Arial"/>
                <a:ea typeface="Batang"/>
                <a:cs typeface="Arial"/>
              </a:rPr>
              <a:t>dos Sistemas </a:t>
            </a:r>
            <a:r>
              <a:rPr lang="pt-BR" sz="2000" dirty="0">
                <a:latin typeface="Arial"/>
                <a:ea typeface="Batang"/>
                <a:cs typeface="Arial"/>
              </a:rPr>
              <a:t>de Gestão de </a:t>
            </a:r>
            <a:r>
              <a:rPr lang="pt-BR" sz="2000" dirty="0" smtClean="0">
                <a:latin typeface="Arial"/>
                <a:ea typeface="Batang"/>
                <a:cs typeface="Arial"/>
              </a:rPr>
              <a:t>Riscos e de Controles; </a:t>
            </a:r>
            <a:endParaRPr lang="pt-BR" sz="2000" dirty="0">
              <a:latin typeface="Arial"/>
              <a:ea typeface="Batang"/>
              <a:cs typeface="Times New Roman"/>
            </a:endParaRP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>
                <a:latin typeface="Arial"/>
                <a:ea typeface="Batang"/>
                <a:cs typeface="Arial"/>
              </a:rPr>
              <a:t>- (relacionamento/estrutura/organograma/processos)</a:t>
            </a:r>
            <a:endParaRPr lang="pt-BR" sz="2000" dirty="0">
              <a:latin typeface="Arial"/>
              <a:ea typeface="Batang"/>
              <a:cs typeface="Times New Roman"/>
            </a:endParaRPr>
          </a:p>
          <a:p>
            <a:pPr indent="450215" algn="just">
              <a:lnSpc>
                <a:spcPct val="150000"/>
              </a:lnSpc>
              <a:spcBef>
                <a:spcPts val="1200"/>
              </a:spcBef>
            </a:pPr>
            <a:r>
              <a:rPr lang="pt-BR" sz="2000" u="sng" dirty="0">
                <a:latin typeface="Arial" charset="0"/>
                <a:ea typeface="Arial" charset="0"/>
                <a:cs typeface="Arial" charset="0"/>
              </a:rPr>
              <a:t>Definir o esboço e o redesenho dos papéis</a:t>
            </a:r>
            <a:r>
              <a:rPr lang="pt-BR" sz="2000" dirty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pt-BR" sz="2000" b="1" dirty="0">
                <a:latin typeface="Arial" charset="0"/>
                <a:ea typeface="Arial" charset="0"/>
                <a:cs typeface="Arial" charset="0"/>
              </a:rPr>
              <a:t>responsabilidades e atribuições</a:t>
            </a:r>
            <a:r>
              <a:rPr lang="pt-BR" sz="2000" dirty="0">
                <a:latin typeface="Arial" charset="0"/>
                <a:ea typeface="Arial" charset="0"/>
                <a:cs typeface="Arial" charset="0"/>
              </a:rPr>
              <a:t> das principais instâncias de governança, tais como: </a:t>
            </a:r>
            <a:r>
              <a:rPr lang="pt-BR" sz="2000" u="sng" dirty="0">
                <a:latin typeface="Arial" charset="0"/>
                <a:ea typeface="Arial" charset="0"/>
                <a:cs typeface="Arial" charset="0"/>
              </a:rPr>
              <a:t>conselhos ou colegiados</a:t>
            </a:r>
            <a:r>
              <a:rPr lang="pt-BR" sz="2000" dirty="0">
                <a:latin typeface="Arial" charset="0"/>
                <a:ea typeface="Arial" charset="0"/>
                <a:cs typeface="Arial" charset="0"/>
              </a:rPr>
              <a:t>; gestores; </a:t>
            </a:r>
            <a:r>
              <a:rPr lang="pt-BR" sz="2000" b="1" dirty="0">
                <a:latin typeface="Arial" charset="0"/>
                <a:ea typeface="Arial" charset="0"/>
                <a:cs typeface="Arial" charset="0"/>
              </a:rPr>
              <a:t>auditoria interna</a:t>
            </a:r>
            <a:r>
              <a:rPr lang="pt-BR" sz="2000" dirty="0">
                <a:latin typeface="Arial" charset="0"/>
                <a:ea typeface="Arial" charset="0"/>
                <a:cs typeface="Arial" charset="0"/>
              </a:rPr>
              <a:t>; considerações específicas por estruturas ou processos; </a:t>
            </a:r>
            <a:r>
              <a:rPr lang="pt-BR" sz="2000" b="1" dirty="0">
                <a:latin typeface="Arial" charset="0"/>
                <a:ea typeface="Arial" charset="0"/>
                <a:cs typeface="Arial" charset="0"/>
              </a:rPr>
              <a:t>comitê de auditoria</a:t>
            </a:r>
            <a:r>
              <a:rPr lang="pt-BR" sz="2000" dirty="0">
                <a:latin typeface="Arial" charset="0"/>
                <a:ea typeface="Arial" charset="0"/>
                <a:cs typeface="Arial" charset="0"/>
              </a:rPr>
              <a:t>; estratégia; gestão de riscos; monitoramento; avaliação; sistemas; </a:t>
            </a:r>
            <a:r>
              <a:rPr lang="pt-BR" sz="2000" u="sng" dirty="0">
                <a:latin typeface="Arial" charset="0"/>
                <a:ea typeface="Arial" charset="0"/>
                <a:cs typeface="Arial" charset="0"/>
              </a:rPr>
              <a:t>áreas de governança específicas integradas à estratégia</a:t>
            </a:r>
            <a:r>
              <a:rPr lang="pt-BR" sz="2000" dirty="0">
                <a:latin typeface="Arial" charset="0"/>
                <a:ea typeface="Arial" charset="0"/>
                <a:cs typeface="Arial" charset="0"/>
              </a:rPr>
              <a:t>: </a:t>
            </a:r>
            <a:r>
              <a:rPr lang="pt-BR" sz="2000" b="1" dirty="0">
                <a:latin typeface="Arial" charset="0"/>
                <a:ea typeface="Arial" charset="0"/>
                <a:cs typeface="Arial" charset="0"/>
              </a:rPr>
              <a:t>TIC, Pessoas, Aquisições, Sustentabilidade, Comunicações</a:t>
            </a:r>
            <a:r>
              <a:rPr lang="pt-BR" sz="2000" dirty="0">
                <a:latin typeface="Arial" charset="0"/>
                <a:ea typeface="Arial" charset="0"/>
                <a:cs typeface="Arial" charset="0"/>
              </a:rPr>
              <a:t>, etc. </a:t>
            </a: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endParaRPr lang="pt-BR" sz="2000" dirty="0">
              <a:latin typeface="Arial"/>
              <a:ea typeface="Batang"/>
              <a:cs typeface="Times New Roman"/>
            </a:endParaRPr>
          </a:p>
          <a:p>
            <a:pPr marL="230428" lvl="0" indent="-230428" defTabSz="768095"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lang="pt-BR" sz="2016" dirty="0">
              <a:solidFill>
                <a:srgbClr val="073E87"/>
              </a:solidFill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defTabSz="365760">
              <a:defRPr sz="1800">
                <a:solidFill>
                  <a:srgbClr val="000000"/>
                </a:solidFill>
              </a:defRPr>
            </a:pPr>
            <a:r>
              <a:rPr sz="1560" dirty="0">
                <a:solidFill>
                  <a:srgbClr val="FFFFFF"/>
                </a:solidFill>
              </a:rPr>
              <a:t/>
            </a:r>
            <a:br>
              <a:rPr sz="1560" dirty="0">
                <a:solidFill>
                  <a:srgbClr val="FFFFFF"/>
                </a:solidFill>
              </a:rPr>
            </a:br>
            <a:r>
              <a:rPr sz="1560" dirty="0">
                <a:solidFill>
                  <a:srgbClr val="FFFFFF"/>
                </a:solidFill>
              </a:rPr>
              <a:t/>
            </a:r>
            <a:br>
              <a:rPr sz="1560" dirty="0">
                <a:solidFill>
                  <a:srgbClr val="FFFFFF"/>
                </a:solidFill>
              </a:rPr>
            </a:br>
            <a:r>
              <a:rPr lang="pt-BR" sz="4900" b="1" dirty="0" smtClean="0">
                <a:solidFill>
                  <a:srgbClr val="002060"/>
                </a:solidFill>
              </a:rPr>
              <a:t>Etapas possíveis</a:t>
            </a:r>
            <a:r>
              <a:rPr sz="1560" dirty="0">
                <a:solidFill>
                  <a:srgbClr val="FFFFFF"/>
                </a:solidFill>
              </a:rPr>
              <a:t>	</a:t>
            </a:r>
            <a:br>
              <a:rPr sz="1560" dirty="0">
                <a:solidFill>
                  <a:srgbClr val="FFFFFF"/>
                </a:solidFill>
              </a:rPr>
            </a:br>
            <a:endParaRPr sz="156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349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95536" y="1340768"/>
            <a:ext cx="8280920" cy="5328592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endParaRPr lang="pt-BR" sz="2000" dirty="0" smtClean="0">
              <a:latin typeface="Arial"/>
              <a:ea typeface="Batang"/>
              <a:cs typeface="Arial"/>
            </a:endParaRP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 smtClean="0">
                <a:latin typeface="Arial"/>
                <a:ea typeface="Batang"/>
                <a:cs typeface="Arial"/>
              </a:rPr>
              <a:t>- </a:t>
            </a:r>
            <a:r>
              <a:rPr lang="pt-BR" sz="2000" dirty="0">
                <a:latin typeface="Arial"/>
                <a:ea typeface="Batang"/>
                <a:cs typeface="Arial"/>
              </a:rPr>
              <a:t>Definição de </a:t>
            </a:r>
            <a:r>
              <a:rPr lang="pt-BR" sz="2000" dirty="0" smtClean="0">
                <a:latin typeface="Arial"/>
                <a:ea typeface="Batang"/>
                <a:cs typeface="Arial"/>
              </a:rPr>
              <a:t>projeto-piloto </a:t>
            </a:r>
            <a:r>
              <a:rPr lang="pt-BR" sz="2000" dirty="0">
                <a:latin typeface="Arial"/>
                <a:ea typeface="Batang"/>
                <a:cs typeface="Arial"/>
              </a:rPr>
              <a:t>(unidades e áreas); </a:t>
            </a:r>
            <a:endParaRPr lang="pt-BR" sz="2000" dirty="0">
              <a:latin typeface="Arial"/>
              <a:ea typeface="Batang"/>
              <a:cs typeface="Times New Roman"/>
            </a:endParaRP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>
                <a:latin typeface="Arial"/>
                <a:ea typeface="Batang"/>
                <a:cs typeface="Arial"/>
              </a:rPr>
              <a:t>- Aplicação em </a:t>
            </a:r>
            <a:r>
              <a:rPr lang="pt-BR" sz="2000" dirty="0" smtClean="0">
                <a:latin typeface="Arial"/>
                <a:ea typeface="Batang"/>
                <a:cs typeface="Arial"/>
              </a:rPr>
              <a:t>unidade-piloto </a:t>
            </a:r>
            <a:r>
              <a:rPr lang="pt-BR" sz="2000" dirty="0">
                <a:latin typeface="Arial"/>
                <a:ea typeface="Batang"/>
                <a:cs typeface="Arial"/>
              </a:rPr>
              <a:t>(ou unidades-pilotos);</a:t>
            </a:r>
            <a:endParaRPr lang="pt-BR" sz="2000" dirty="0">
              <a:latin typeface="Arial"/>
              <a:ea typeface="Batang"/>
              <a:cs typeface="Times New Roman"/>
            </a:endParaRP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>
                <a:latin typeface="Arial"/>
                <a:ea typeface="Batang"/>
                <a:cs typeface="Arial"/>
              </a:rPr>
              <a:t>- Ajustes no modelo; </a:t>
            </a:r>
            <a:endParaRPr lang="pt-BR" sz="2000" dirty="0">
              <a:latin typeface="Arial"/>
              <a:ea typeface="Batang"/>
              <a:cs typeface="Times New Roman"/>
            </a:endParaRP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>
                <a:latin typeface="Arial"/>
                <a:ea typeface="Batang"/>
                <a:cs typeface="Arial"/>
              </a:rPr>
              <a:t>- Implantação nas demais unidades; </a:t>
            </a:r>
            <a:endParaRPr lang="pt-BR" sz="2000" dirty="0" smtClean="0">
              <a:latin typeface="Arial"/>
              <a:ea typeface="Batang"/>
              <a:cs typeface="Arial"/>
            </a:endParaRP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 smtClean="0">
                <a:latin typeface="Arial"/>
                <a:ea typeface="Batang"/>
                <a:cs typeface="Arial"/>
              </a:rPr>
              <a:t>- avaliar, direcionar e monitorar </a:t>
            </a:r>
            <a:r>
              <a:rPr lang="pt-BR" sz="2000" dirty="0" smtClean="0">
                <a:latin typeface="Arial"/>
                <a:ea typeface="Batang"/>
                <a:cs typeface="Arial"/>
              </a:rPr>
              <a:t>– </a:t>
            </a:r>
            <a:r>
              <a:rPr lang="pt-BR" sz="2000" b="1" dirty="0" smtClean="0">
                <a:latin typeface="Arial"/>
                <a:ea typeface="Batang"/>
                <a:cs typeface="Arial"/>
              </a:rPr>
              <a:t>aperfeiçoar </a:t>
            </a:r>
            <a:r>
              <a:rPr lang="pt-BR" sz="2000" b="1" dirty="0" smtClean="0">
                <a:latin typeface="Arial"/>
                <a:ea typeface="Batang"/>
                <a:cs typeface="Arial"/>
              </a:rPr>
              <a:t>continuamente</a:t>
            </a:r>
            <a:r>
              <a:rPr lang="pt-BR" sz="2000" b="1" dirty="0" smtClean="0">
                <a:latin typeface="Arial"/>
                <a:ea typeface="Batang"/>
                <a:cs typeface="Arial"/>
              </a:rPr>
              <a:t>!</a:t>
            </a:r>
            <a:endParaRPr lang="pt-BR" sz="2000" b="1" dirty="0">
              <a:latin typeface="Arial"/>
              <a:ea typeface="Batang"/>
              <a:cs typeface="Times New Roman"/>
            </a:endParaRP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endParaRPr lang="pt-BR" sz="2000" dirty="0">
              <a:latin typeface="Arial"/>
              <a:ea typeface="Batang"/>
              <a:cs typeface="Times New Roman"/>
            </a:endParaRPr>
          </a:p>
          <a:p>
            <a:pPr marL="230428" lvl="0" indent="-230428" defTabSz="768095"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lang="pt-BR" sz="2016" dirty="0">
              <a:solidFill>
                <a:srgbClr val="073E87"/>
              </a:solidFill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defTabSz="365760">
              <a:defRPr sz="1800">
                <a:solidFill>
                  <a:srgbClr val="000000"/>
                </a:solidFill>
              </a:defRPr>
            </a:pPr>
            <a:r>
              <a:rPr sz="1560" dirty="0">
                <a:solidFill>
                  <a:srgbClr val="FFFFFF"/>
                </a:solidFill>
              </a:rPr>
              <a:t/>
            </a:r>
            <a:br>
              <a:rPr sz="1560" dirty="0">
                <a:solidFill>
                  <a:srgbClr val="FFFFFF"/>
                </a:solidFill>
              </a:rPr>
            </a:br>
            <a:r>
              <a:rPr sz="1560" dirty="0">
                <a:solidFill>
                  <a:srgbClr val="FFFFFF"/>
                </a:solidFill>
              </a:rPr>
              <a:t/>
            </a:r>
            <a:br>
              <a:rPr sz="1560" dirty="0">
                <a:solidFill>
                  <a:srgbClr val="FFFFFF"/>
                </a:solidFill>
              </a:rPr>
            </a:br>
            <a:r>
              <a:rPr lang="pt-BR" sz="4900" b="1" dirty="0" smtClean="0">
                <a:solidFill>
                  <a:srgbClr val="002060"/>
                </a:solidFill>
              </a:rPr>
              <a:t>Etapas possíveis</a:t>
            </a:r>
            <a:r>
              <a:rPr sz="1560" dirty="0">
                <a:solidFill>
                  <a:srgbClr val="FFFFFF"/>
                </a:solidFill>
              </a:rPr>
              <a:t>	</a:t>
            </a:r>
            <a:br>
              <a:rPr sz="1560" dirty="0">
                <a:solidFill>
                  <a:srgbClr val="FFFFFF"/>
                </a:solidFill>
              </a:rPr>
            </a:br>
            <a:endParaRPr sz="156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3693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0009112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8682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95536" y="1340768"/>
            <a:ext cx="8280920" cy="5328592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 smtClean="0">
                <a:latin typeface="Arial"/>
                <a:ea typeface="Batang"/>
                <a:cs typeface="Times New Roman"/>
              </a:rPr>
              <a:t>Programa de desenvolvimento gerencial;</a:t>
            </a: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 smtClean="0">
                <a:latin typeface="Arial"/>
                <a:ea typeface="Batang"/>
                <a:cs typeface="Times New Roman"/>
              </a:rPr>
              <a:t>Gestão por competências;</a:t>
            </a: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 smtClean="0">
                <a:latin typeface="Arial"/>
                <a:ea typeface="Batang"/>
                <a:cs typeface="Times New Roman"/>
              </a:rPr>
              <a:t>Lei 11.416/2006</a:t>
            </a: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 smtClean="0">
                <a:latin typeface="Arial"/>
                <a:ea typeface="Batang"/>
                <a:cs typeface="Times New Roman"/>
              </a:rPr>
              <a:t>Portaria </a:t>
            </a:r>
            <a:r>
              <a:rPr lang="pt-BR" sz="2000" dirty="0" smtClean="0">
                <a:solidFill>
                  <a:schemeClr val="accent2">
                    <a:lumMod val="50000"/>
                  </a:schemeClr>
                </a:solidFill>
                <a:latin typeface="Arial"/>
                <a:ea typeface="Batang"/>
                <a:cs typeface="Times New Roman"/>
              </a:rPr>
              <a:t>Conj. STF/CNJ/STJ/CJF/TST/CSJT/STM/TJDF </a:t>
            </a:r>
            <a:r>
              <a:rPr lang="pt-BR" sz="2000" dirty="0" smtClean="0">
                <a:solidFill>
                  <a:schemeClr val="accent2">
                    <a:lumMod val="50000"/>
                  </a:schemeClr>
                </a:solidFill>
                <a:latin typeface="Arial"/>
                <a:ea typeface="Batang"/>
                <a:cs typeface="Times New Roman"/>
              </a:rPr>
              <a:t>003/2007</a:t>
            </a: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 smtClean="0">
                <a:latin typeface="Arial"/>
                <a:ea typeface="Batang"/>
                <a:cs typeface="Times New Roman"/>
              </a:rPr>
              <a:t>Resolução CSJT 92</a:t>
            </a: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 smtClean="0">
                <a:latin typeface="Arial"/>
                <a:ea typeface="Batang"/>
                <a:cs typeface="Times New Roman"/>
              </a:rPr>
              <a:t>Guia de Gestão por Competências - CNJ</a:t>
            </a: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 smtClean="0">
                <a:latin typeface="Arial"/>
                <a:ea typeface="Batang"/>
                <a:cs typeface="Times New Roman"/>
              </a:rPr>
              <a:t>Dirigentes e gestores </a:t>
            </a:r>
          </a:p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2000" dirty="0" smtClean="0">
                <a:latin typeface="Arial"/>
                <a:ea typeface="Batang"/>
                <a:cs typeface="Times New Roman"/>
              </a:rPr>
              <a:t>Servidores e magistrados</a:t>
            </a:r>
          </a:p>
          <a:p>
            <a:pPr marL="230428" lvl="0" indent="-230428" defTabSz="768095"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lang="pt-BR" sz="2016" dirty="0">
              <a:solidFill>
                <a:srgbClr val="073E87"/>
              </a:solidFill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defTabSz="365760">
              <a:defRPr sz="1800">
                <a:solidFill>
                  <a:srgbClr val="000000"/>
                </a:solidFill>
              </a:defRPr>
            </a:pPr>
            <a:r>
              <a:rPr lang="pt-BR" sz="4900" b="1" dirty="0" smtClean="0">
                <a:solidFill>
                  <a:srgbClr val="002060"/>
                </a:solidFill>
              </a:rPr>
              <a:t>Governança de Pessoas</a:t>
            </a:r>
            <a:r>
              <a:rPr lang="pt-BR" sz="1560" dirty="0" smtClean="0">
                <a:solidFill>
                  <a:srgbClr val="FFFFFF"/>
                </a:solidFill>
              </a:rPr>
              <a:t>	</a:t>
            </a:r>
            <a:br>
              <a:rPr lang="pt-BR" sz="1560" dirty="0" smtClean="0">
                <a:solidFill>
                  <a:srgbClr val="FFFFFF"/>
                </a:solidFill>
              </a:rPr>
            </a:br>
            <a:endParaRPr lang="pt-BR" sz="156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1644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402"/>
            <a:ext cx="9144000" cy="671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681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95536" y="1340768"/>
            <a:ext cx="8280920" cy="5328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30428" lvl="0" indent="-230428" defTabSz="768095"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lang="pt-BR" sz="2016" dirty="0">
              <a:solidFill>
                <a:srgbClr val="073E87"/>
              </a:solidFill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defTabSz="365760">
              <a:defRPr sz="1800">
                <a:solidFill>
                  <a:srgbClr val="000000"/>
                </a:solidFill>
              </a:defRPr>
            </a:pPr>
            <a:r>
              <a:rPr lang="pt-BR" sz="4900" b="1" dirty="0" smtClean="0">
                <a:solidFill>
                  <a:srgbClr val="002060"/>
                </a:solidFill>
              </a:rPr>
              <a:t/>
            </a:r>
            <a:br>
              <a:rPr lang="pt-BR" sz="4900" b="1" dirty="0" smtClean="0">
                <a:solidFill>
                  <a:srgbClr val="002060"/>
                </a:solidFill>
              </a:rPr>
            </a:br>
            <a:r>
              <a:rPr lang="pt-BR" sz="4900" b="1" dirty="0" smtClean="0">
                <a:solidFill>
                  <a:srgbClr val="002060"/>
                </a:solidFill>
              </a:rPr>
              <a:t>Governança                     Gestão - segregação</a:t>
            </a:r>
            <a:r>
              <a:rPr lang="pt-BR" sz="1560" dirty="0" smtClean="0">
                <a:solidFill>
                  <a:srgbClr val="FFFFFF"/>
                </a:solidFill>
              </a:rPr>
              <a:t>	</a:t>
            </a:r>
            <a:r>
              <a:rPr sz="1560" dirty="0">
                <a:solidFill>
                  <a:srgbClr val="FFFFFF"/>
                </a:solidFill>
              </a:rPr>
              <a:t/>
            </a:r>
            <a:br>
              <a:rPr sz="1560" dirty="0">
                <a:solidFill>
                  <a:srgbClr val="FFFFFF"/>
                </a:solidFill>
              </a:rPr>
            </a:br>
            <a:endParaRPr sz="1560" dirty="0">
              <a:solidFill>
                <a:srgbClr val="FFFFFF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776003"/>
              </p:ext>
            </p:extLst>
          </p:nvPr>
        </p:nvGraphicFramePr>
        <p:xfrm>
          <a:off x="426368" y="1844821"/>
          <a:ext cx="8219256" cy="45906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9628"/>
                <a:gridCol w="4109628"/>
              </a:tblGrid>
              <a:tr h="572214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noProof="0" dirty="0" smtClean="0">
                          <a:solidFill>
                            <a:srgbClr val="002060"/>
                          </a:solidFill>
                        </a:rPr>
                        <a:t>direcionamento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noProof="0" dirty="0" smtClean="0">
                          <a:solidFill>
                            <a:srgbClr val="002060"/>
                          </a:solidFill>
                        </a:rPr>
                        <a:t>planejamento</a:t>
                      </a:r>
                    </a:p>
                    <a:p>
                      <a:endParaRPr lang="pt-BR" sz="1800" noProof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72214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noProof="0" dirty="0" smtClean="0">
                          <a:solidFill>
                            <a:srgbClr val="002060"/>
                          </a:solidFill>
                        </a:rPr>
                        <a:t>monitora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noProof="0" dirty="0" smtClean="0">
                          <a:solidFill>
                            <a:srgbClr val="002060"/>
                          </a:solidFill>
                        </a:rPr>
                        <a:t>execução</a:t>
                      </a:r>
                    </a:p>
                    <a:p>
                      <a:endParaRPr lang="pt-BR" sz="1800" noProof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72214">
                <a:tc>
                  <a:txBody>
                    <a:bodyPr/>
                    <a:lstStyle/>
                    <a:p>
                      <a:r>
                        <a:rPr lang="pt-BR" sz="1800" noProof="0" dirty="0" smtClean="0">
                          <a:solidFill>
                            <a:srgbClr val="002060"/>
                          </a:solidFill>
                        </a:rPr>
                        <a:t>avalia</a:t>
                      </a:r>
                      <a:endParaRPr lang="pt-BR" sz="1800" noProof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noProof="0" dirty="0" smtClean="0">
                          <a:solidFill>
                            <a:srgbClr val="002060"/>
                          </a:solidFill>
                        </a:rPr>
                        <a:t>controle </a:t>
                      </a:r>
                    </a:p>
                    <a:p>
                      <a:endParaRPr lang="pt-BR" sz="1800" noProof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72214">
                <a:tc>
                  <a:txBody>
                    <a:bodyPr/>
                    <a:lstStyle/>
                    <a:p>
                      <a:r>
                        <a:rPr lang="pt-BR" sz="1800" noProof="0" dirty="0" smtClean="0">
                          <a:solidFill>
                            <a:srgbClr val="002060"/>
                          </a:solidFill>
                        </a:rPr>
                        <a:t>necessidades</a:t>
                      </a:r>
                      <a:r>
                        <a:rPr lang="pt-BR" sz="1800" baseline="0" noProof="0" dirty="0" smtClean="0">
                          <a:solidFill>
                            <a:srgbClr val="002060"/>
                          </a:solidFill>
                        </a:rPr>
                        <a:t> e expectativas das partes interessadas</a:t>
                      </a:r>
                      <a:endParaRPr lang="pt-BR" sz="1800" noProof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aseline="0" noProof="0" dirty="0" smtClean="0">
                          <a:solidFill>
                            <a:srgbClr val="002060"/>
                          </a:solidFill>
                        </a:rPr>
                        <a:t>recursos e competências </a:t>
                      </a:r>
                      <a:endParaRPr lang="pt-BR" sz="1800" noProof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72214">
                <a:tc>
                  <a:txBody>
                    <a:bodyPr/>
                    <a:lstStyle/>
                    <a:p>
                      <a:r>
                        <a:rPr lang="pt-BR" sz="1800" noProof="0" dirty="0" smtClean="0">
                          <a:solidFill>
                            <a:srgbClr val="002060"/>
                          </a:solidFill>
                        </a:rPr>
                        <a:t>qualidade do processo decisório e sua efetividade</a:t>
                      </a:r>
                      <a:endParaRPr lang="pt-BR" sz="1800" noProof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noProof="0" dirty="0" smtClean="0">
                          <a:solidFill>
                            <a:srgbClr val="002060"/>
                          </a:solidFill>
                        </a:rPr>
                        <a:t>cumpre</a:t>
                      </a:r>
                      <a:r>
                        <a:rPr lang="pt-BR" sz="1800" baseline="0" noProof="0" dirty="0" smtClean="0">
                          <a:solidFill>
                            <a:srgbClr val="002060"/>
                          </a:solidFill>
                        </a:rPr>
                        <a:t> o que foi direcionado da maneira mais adequada e eficiente</a:t>
                      </a:r>
                      <a:endParaRPr lang="pt-BR" sz="1800" noProof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75893">
                <a:tc gridSpan="2">
                  <a:txBody>
                    <a:bodyPr/>
                    <a:lstStyle/>
                    <a:p>
                      <a:r>
                        <a:rPr lang="pt-BR" sz="1800" b="1" noProof="0" dirty="0" smtClean="0">
                          <a:solidFill>
                            <a:srgbClr val="002060"/>
                          </a:solidFill>
                        </a:rPr>
                        <a:t>Desafio conjunto </a:t>
                      </a:r>
                      <a:endParaRPr lang="pt-BR" sz="18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400" noProof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807831">
                <a:tc gridSpan="2">
                  <a:txBody>
                    <a:bodyPr/>
                    <a:lstStyle/>
                    <a:p>
                      <a:pPr algn="just"/>
                      <a:r>
                        <a:rPr lang="pt-BR" sz="1800" noProof="0" dirty="0" smtClean="0">
                          <a:solidFill>
                            <a:srgbClr val="002060"/>
                          </a:solidFill>
                        </a:rPr>
                        <a:t>Identificar quais os processos de trabalho estão mais suscetíveis ao desperdício</a:t>
                      </a:r>
                      <a:r>
                        <a:rPr lang="pt-BR" sz="1800" baseline="0" noProof="0" dirty="0" smtClean="0">
                          <a:solidFill>
                            <a:srgbClr val="002060"/>
                          </a:solidFill>
                        </a:rPr>
                        <a:t> de recursos (retrabalho, ineficiência ou ausência de padronização, soluções de continuidade ou decisões divergentes)</a:t>
                      </a:r>
                      <a:endParaRPr lang="pt-BR" sz="1800" noProof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400" noProof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eta para a Direita 2"/>
          <p:cNvSpPr/>
          <p:nvPr/>
        </p:nvSpPr>
        <p:spPr>
          <a:xfrm>
            <a:off x="5148064" y="493791"/>
            <a:ext cx="978408" cy="484632"/>
          </a:xfrm>
          <a:prstGeom prst="rightArrow">
            <a:avLst/>
          </a:prstGeom>
          <a:solidFill>
            <a:srgbClr val="002060"/>
          </a:solidFill>
          <a:ln w="15875" cap="flat">
            <a:solidFill>
              <a:srgbClr val="1D82B7"/>
            </a:solidFill>
            <a:prstDash val="solid"/>
            <a:bevel/>
          </a:ln>
          <a:effectLst>
            <a:outerShdw blurRad="50800" dist="254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" name="Seta para a Esquerda 3"/>
          <p:cNvSpPr/>
          <p:nvPr/>
        </p:nvSpPr>
        <p:spPr>
          <a:xfrm>
            <a:off x="3851920" y="493791"/>
            <a:ext cx="978408" cy="484632"/>
          </a:xfrm>
          <a:prstGeom prst="leftArrow">
            <a:avLst/>
          </a:prstGeom>
          <a:solidFill>
            <a:srgbClr val="002060"/>
          </a:solidFill>
          <a:ln w="15875" cap="flat">
            <a:solidFill>
              <a:srgbClr val="1D82B7"/>
            </a:solidFill>
            <a:prstDash val="solid"/>
            <a:bevel/>
          </a:ln>
          <a:effectLst>
            <a:outerShdw blurRad="50800" dist="254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041137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251520" y="1196753"/>
            <a:ext cx="8640960" cy="5661248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pt-BR" sz="3000" b="1" dirty="0" smtClean="0">
                <a:solidFill>
                  <a:schemeClr val="accent2">
                    <a:lumMod val="50000"/>
                  </a:schemeClr>
                </a:solidFill>
              </a:rPr>
              <a:t>Inibidores (prejuízos) </a:t>
            </a:r>
            <a:r>
              <a:rPr lang="pt-BR" sz="3000" b="1" i="1" dirty="0" smtClean="0">
                <a:solidFill>
                  <a:schemeClr val="accent2">
                    <a:lumMod val="50000"/>
                  </a:schemeClr>
                </a:solidFill>
              </a:rPr>
              <a:t>versus</a:t>
            </a:r>
            <a:r>
              <a:rPr lang="pt-BR" sz="3000" b="1" dirty="0" smtClean="0">
                <a:solidFill>
                  <a:schemeClr val="accent2">
                    <a:lumMod val="50000"/>
                  </a:schemeClr>
                </a:solidFill>
              </a:rPr>
              <a:t> importância (benefícios) para a melhor prestação de serviços à sociedade</a:t>
            </a:r>
            <a:endParaRPr lang="pt-BR" sz="3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989620"/>
              </p:ext>
            </p:extLst>
          </p:nvPr>
        </p:nvGraphicFramePr>
        <p:xfrm>
          <a:off x="539552" y="1412776"/>
          <a:ext cx="8136904" cy="48245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8452"/>
                <a:gridCol w="4068452"/>
              </a:tblGrid>
              <a:tr h="547970">
                <a:tc>
                  <a:txBody>
                    <a:bodyPr/>
                    <a:lstStyle/>
                    <a:p>
                      <a:r>
                        <a:rPr lang="pt-BR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Conflitos entre objetivos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Identificar, avaliar e mitigar riscos</a:t>
                      </a:r>
                      <a:endParaRPr lang="pt-BR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46174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interferências na gestão</a:t>
                      </a:r>
                    </a:p>
                    <a:p>
                      <a:endParaRPr lang="pt-BR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alinhar interesses</a:t>
                      </a:r>
                    </a:p>
                    <a:p>
                      <a:endParaRPr lang="pt-BR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060352">
                <a:tc>
                  <a:txBody>
                    <a:bodyPr/>
                    <a:lstStyle/>
                    <a:p>
                      <a:r>
                        <a:rPr lang="pt-BR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Interesses particulares antes do interesse da instituição </a:t>
                      </a:r>
                      <a:endParaRPr lang="pt-BR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Auxiliar no processo de tomada de decisões estratégicas</a:t>
                      </a:r>
                    </a:p>
                    <a:p>
                      <a:endParaRPr lang="pt-BR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47970">
                <a:tc>
                  <a:txBody>
                    <a:bodyPr/>
                    <a:lstStyle/>
                    <a:p>
                      <a:r>
                        <a:rPr lang="pt-BR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Visão operacional e imediatista</a:t>
                      </a:r>
                      <a:endParaRPr lang="pt-BR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Monitorar a gestão</a:t>
                      </a:r>
                      <a:endParaRPr lang="pt-BR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46174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carência de visão estratégica</a:t>
                      </a:r>
                    </a:p>
                    <a:p>
                      <a:endParaRPr lang="pt-BR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minimizar conflitos</a:t>
                      </a:r>
                    </a:p>
                    <a:p>
                      <a:endParaRPr lang="pt-BR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175896">
                <a:tc>
                  <a:txBody>
                    <a:bodyPr/>
                    <a:lstStyle/>
                    <a:p>
                      <a:r>
                        <a:rPr lang="pt-BR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Ausência de atuação e envolvimento de colegiados e </a:t>
                      </a:r>
                      <a:r>
                        <a:rPr lang="pt-BR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conselhos (</a:t>
                      </a:r>
                      <a:r>
                        <a:rPr lang="pt-BR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ou atuação pouco profissional e sem diversidade)</a:t>
                      </a:r>
                      <a:endParaRPr lang="pt-BR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Facilitar processo de sucessão e transição (cargos e direção)</a:t>
                      </a:r>
                    </a:p>
                    <a:p>
                      <a:endParaRPr lang="pt-BR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5331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611560" y="1052736"/>
            <a:ext cx="8136904" cy="47525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endParaRPr lang="pt-BR" sz="2000" dirty="0" smtClean="0"/>
          </a:p>
          <a:p>
            <a:pPr algn="just"/>
            <a:r>
              <a:rPr lang="pt-BR" sz="2000" dirty="0" smtClean="0"/>
              <a:t>Sensibilização </a:t>
            </a:r>
            <a:r>
              <a:rPr lang="pt-BR" sz="2000" dirty="0" smtClean="0"/>
              <a:t>intensa para formação de cultura institucional receptiva</a:t>
            </a:r>
            <a:r>
              <a:rPr lang="pt-BR" sz="2000" dirty="0" smtClean="0"/>
              <a:t>;</a:t>
            </a:r>
          </a:p>
          <a:p>
            <a:pPr algn="just"/>
            <a:r>
              <a:rPr lang="pt-BR" sz="2000" dirty="0" smtClean="0"/>
              <a:t> </a:t>
            </a:r>
            <a:endParaRPr lang="pt-BR" sz="2000" dirty="0" smtClean="0"/>
          </a:p>
          <a:p>
            <a:pPr algn="just"/>
            <a:r>
              <a:rPr lang="pt-BR" sz="2000" dirty="0" smtClean="0"/>
              <a:t>Disponibilidade de agenda do dirigente máximo</a:t>
            </a:r>
            <a:r>
              <a:rPr lang="pt-BR" sz="2000" dirty="0" smtClean="0"/>
              <a:t>;</a:t>
            </a:r>
          </a:p>
          <a:p>
            <a:pPr algn="just"/>
            <a:endParaRPr lang="pt-BR" sz="2000" dirty="0" smtClean="0"/>
          </a:p>
          <a:p>
            <a:pPr algn="just"/>
            <a:r>
              <a:rPr lang="pt-BR" sz="2000" dirty="0" smtClean="0"/>
              <a:t>Definição no calendário institucional de agendas periódicas a fim de definir diretrizes para a execução da macro estratégia já definida;</a:t>
            </a:r>
          </a:p>
          <a:p>
            <a:pPr algn="just"/>
            <a:endParaRPr lang="pt-BR" sz="2000" b="1" u="sng" dirty="0" smtClean="0"/>
          </a:p>
          <a:p>
            <a:pPr algn="just"/>
            <a:r>
              <a:rPr lang="pt-BR" sz="2000" b="1" u="sng" dirty="0" smtClean="0"/>
              <a:t>Ponto </a:t>
            </a:r>
            <a:r>
              <a:rPr lang="pt-BR" sz="2000" b="1" u="sng" dirty="0" smtClean="0"/>
              <a:t>de partida proposto</a:t>
            </a:r>
            <a:r>
              <a:rPr lang="pt-BR" sz="2000" dirty="0" smtClean="0"/>
              <a:t>: iGG constante do Relatório Individualizado de Auto Avaliação: revisitar as práticas e os itens de controle que compõem os mecanismos de governança; </a:t>
            </a:r>
          </a:p>
          <a:p>
            <a:pPr algn="just"/>
            <a:endParaRPr lang="pt-BR" sz="2016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lvl="0" indent="0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endParaRPr lang="pt-BR" sz="2016" b="1" dirty="0" smtClean="0">
              <a:solidFill>
                <a:srgbClr val="073E87"/>
              </a:solidFill>
            </a:endParaRPr>
          </a:p>
          <a:p>
            <a:pPr marL="0" lvl="0" indent="0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endParaRPr lang="pt-BR" sz="2016" b="1" dirty="0" smtClean="0">
              <a:solidFill>
                <a:srgbClr val="073E87"/>
              </a:solidFill>
            </a:endParaRPr>
          </a:p>
          <a:p>
            <a:pPr marL="230428" lvl="0" indent="-230428" defTabSz="768095"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sz="2016" dirty="0">
              <a:solidFill>
                <a:srgbClr val="073E87"/>
              </a:solidFill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defTabSz="365760">
              <a:defRPr sz="1800">
                <a:solidFill>
                  <a:srgbClr val="000000"/>
                </a:solidFill>
              </a:defRPr>
            </a:pPr>
            <a:r>
              <a:rPr lang="pt-BR" sz="4000" b="1" dirty="0" smtClean="0">
                <a:solidFill>
                  <a:srgbClr val="002060"/>
                </a:solidFill>
              </a:rPr>
              <a:t>Conclusões </a:t>
            </a:r>
            <a:r>
              <a:rPr sz="1560" dirty="0">
                <a:solidFill>
                  <a:srgbClr val="002060"/>
                </a:solidFill>
              </a:rPr>
              <a:t>	</a:t>
            </a:r>
            <a:br>
              <a:rPr sz="1560" dirty="0">
                <a:solidFill>
                  <a:srgbClr val="002060"/>
                </a:solidFill>
              </a:rPr>
            </a:br>
            <a:endParaRPr sz="156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5905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8136904" cy="47525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just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r>
              <a:rPr lang="pt-BR" sz="2016" b="1" dirty="0" smtClean="0">
                <a:solidFill>
                  <a:schemeClr val="accent2">
                    <a:lumMod val="50000"/>
                  </a:schemeClr>
                </a:solidFill>
              </a:rPr>
              <a:t>Participação em Editais de Pesquisas </a:t>
            </a:r>
            <a:r>
              <a:rPr lang="pt-BR" sz="2016" dirty="0" smtClean="0">
                <a:solidFill>
                  <a:schemeClr val="accent2">
                    <a:lumMod val="50000"/>
                  </a:schemeClr>
                </a:solidFill>
              </a:rPr>
              <a:t>estão sendo desenvolvidas pelo </a:t>
            </a:r>
            <a:r>
              <a:rPr lang="pt-BR" sz="2016" b="1" dirty="0" smtClean="0">
                <a:solidFill>
                  <a:schemeClr val="accent2">
                    <a:lumMod val="50000"/>
                  </a:schemeClr>
                </a:solidFill>
              </a:rPr>
              <a:t>CNJ/DPJ</a:t>
            </a:r>
            <a:r>
              <a:rPr lang="pt-BR" sz="2016" dirty="0" smtClean="0">
                <a:solidFill>
                  <a:schemeClr val="accent2">
                    <a:lumMod val="50000"/>
                  </a:schemeClr>
                </a:solidFill>
              </a:rPr>
              <a:t>; </a:t>
            </a:r>
          </a:p>
          <a:p>
            <a:pPr marL="0" indent="0" algn="just">
              <a:buNone/>
            </a:pPr>
            <a:r>
              <a:rPr lang="pt-BR" sz="2000" dirty="0" smtClean="0"/>
              <a:t>Principalmente em relação ao </a:t>
            </a:r>
            <a:r>
              <a:rPr lang="pt-BR" sz="2000" b="1" dirty="0" smtClean="0"/>
              <a:t>aprofundamento na </a:t>
            </a:r>
            <a:r>
              <a:rPr lang="pt-BR" sz="2000" b="1" dirty="0"/>
              <a:t>cultura institucional existente em </a:t>
            </a:r>
            <a:r>
              <a:rPr lang="pt-BR" sz="2000" b="1" dirty="0" smtClean="0"/>
              <a:t>tribunais (servidores </a:t>
            </a:r>
            <a:r>
              <a:rPr lang="pt-BR" sz="2000" b="1" dirty="0"/>
              <a:t>e </a:t>
            </a:r>
            <a:r>
              <a:rPr lang="pt-BR" sz="2000" b="1" dirty="0" smtClean="0"/>
              <a:t>magistrados)</a:t>
            </a:r>
            <a:r>
              <a:rPr lang="pt-BR" sz="2000" dirty="0" smtClean="0"/>
              <a:t>, </a:t>
            </a:r>
            <a:r>
              <a:rPr lang="pt-BR" sz="2000" u="sng" dirty="0"/>
              <a:t>bem como seus efeitos em relação à capacidade e ao desempenho dos processos de governança</a:t>
            </a:r>
            <a:r>
              <a:rPr lang="pt-BR" sz="2000" dirty="0"/>
              <a:t>, uma vez que necessitam atuar em conjunto, mas inseridos em carreiras e estatutos singulares e distintos</a:t>
            </a:r>
            <a:r>
              <a:rPr lang="pt-BR" sz="2000" dirty="0" smtClean="0"/>
              <a:t>.</a:t>
            </a:r>
          </a:p>
          <a:p>
            <a:pPr marL="0" indent="0" algn="just">
              <a:buNone/>
            </a:pPr>
            <a:endParaRPr lang="pt-BR" sz="2000" dirty="0"/>
          </a:p>
          <a:p>
            <a:pPr marL="0" indent="0" algn="just">
              <a:buNone/>
            </a:pPr>
            <a:r>
              <a:rPr lang="pt-BR" sz="2000" u="sng" dirty="0" smtClean="0"/>
              <a:t>Instrumento para Avaliação da Gestão Pública </a:t>
            </a:r>
            <a:r>
              <a:rPr lang="pt-BR" sz="2000" dirty="0" smtClean="0"/>
              <a:t>(</a:t>
            </a:r>
            <a:r>
              <a:rPr lang="pt-BR" sz="2000" b="1" dirty="0" smtClean="0"/>
              <a:t>Gespública</a:t>
            </a:r>
            <a:r>
              <a:rPr lang="pt-BR" sz="2000" dirty="0" smtClean="0"/>
              <a:t>) – critérios (dimensões) de excelência institucional que podem ser utilizadas e adaptadas ao contexto do Poder Judiciário, nos mesmos moldes em que utilizado pelo TCU para o Levantamento de Governança de Pessoal realizado em 2013;</a:t>
            </a:r>
          </a:p>
          <a:p>
            <a:pPr marL="0" indent="0" algn="just">
              <a:buNone/>
            </a:pPr>
            <a:endParaRPr lang="pt-BR" sz="2000" dirty="0" smtClean="0"/>
          </a:p>
          <a:p>
            <a:pPr marL="0" indent="0" algn="just">
              <a:buNone/>
            </a:pPr>
            <a:endParaRPr lang="pt-BR" sz="2000" dirty="0" smtClean="0"/>
          </a:p>
          <a:p>
            <a:pPr marL="0" lvl="0" indent="0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endParaRPr lang="pt-BR" sz="2016" b="1" dirty="0" smtClean="0">
              <a:solidFill>
                <a:srgbClr val="073E87"/>
              </a:solidFill>
            </a:endParaRPr>
          </a:p>
          <a:p>
            <a:pPr marL="0" lvl="0" indent="0" defTabSz="768095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endParaRPr lang="pt-BR" sz="2016" b="1" dirty="0" smtClean="0">
              <a:solidFill>
                <a:srgbClr val="073E87"/>
              </a:solidFill>
            </a:endParaRPr>
          </a:p>
          <a:p>
            <a:pPr marL="230428" lvl="0" indent="-230428" defTabSz="768095"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lang="pt-BR" sz="2016" dirty="0">
              <a:solidFill>
                <a:srgbClr val="073E87"/>
              </a:solidFill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defTabSz="365760">
              <a:defRPr sz="1800">
                <a:solidFill>
                  <a:srgbClr val="000000"/>
                </a:solidFill>
              </a:defRPr>
            </a:pPr>
            <a:r>
              <a:rPr sz="1560" dirty="0">
                <a:solidFill>
                  <a:srgbClr val="FFFFFF"/>
                </a:solidFill>
              </a:rPr>
              <a:t/>
            </a:r>
            <a:br>
              <a:rPr sz="1560" dirty="0">
                <a:solidFill>
                  <a:srgbClr val="FFFFFF"/>
                </a:solidFill>
              </a:rPr>
            </a:br>
            <a:r>
              <a:rPr sz="1560" dirty="0">
                <a:solidFill>
                  <a:srgbClr val="FFFFFF"/>
                </a:solidFill>
              </a:rPr>
              <a:t/>
            </a:r>
            <a:br>
              <a:rPr sz="1560" dirty="0">
                <a:solidFill>
                  <a:srgbClr val="FFFFFF"/>
                </a:solidFill>
              </a:rPr>
            </a:br>
            <a:r>
              <a:rPr lang="pt-BR" sz="4900" b="1" dirty="0" smtClean="0">
                <a:solidFill>
                  <a:srgbClr val="002060"/>
                </a:solidFill>
              </a:rPr>
              <a:t>Pesquisas futuras - desafios</a:t>
            </a:r>
            <a:r>
              <a:rPr lang="pt-BR" sz="1560" b="1" dirty="0" smtClean="0">
                <a:solidFill>
                  <a:srgbClr val="FFFFFF"/>
                </a:solidFill>
              </a:rPr>
              <a:t/>
            </a:r>
            <a:br>
              <a:rPr lang="pt-BR" sz="1560" b="1" dirty="0" smtClean="0">
                <a:solidFill>
                  <a:srgbClr val="FFFFFF"/>
                </a:solidFill>
              </a:rPr>
            </a:br>
            <a:r>
              <a:rPr sz="1560" dirty="0">
                <a:solidFill>
                  <a:srgbClr val="FFFFFF"/>
                </a:solidFill>
              </a:rPr>
              <a:t>	</a:t>
            </a:r>
            <a:br>
              <a:rPr sz="1560" dirty="0">
                <a:solidFill>
                  <a:srgbClr val="FFFFFF"/>
                </a:solidFill>
              </a:rPr>
            </a:br>
            <a:endParaRPr sz="156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1632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body" idx="1"/>
          </p:nvPr>
        </p:nvSpPr>
        <p:spPr>
          <a:xfrm>
            <a:off x="1115616" y="2276872"/>
            <a:ext cx="7408333" cy="3057203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sz="2000" dirty="0">
              <a:solidFill>
                <a:srgbClr val="073E87"/>
              </a:solidFill>
            </a:endParaRPr>
          </a:p>
          <a:p>
            <a:pPr lvl="0">
              <a:lnSpc>
                <a:spcPct val="8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sz="2000" dirty="0">
              <a:solidFill>
                <a:srgbClr val="073E87"/>
              </a:solidFill>
            </a:endParaRP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r>
              <a:rPr lang="pt-BR" sz="2000" dirty="0" smtClean="0">
                <a:solidFill>
                  <a:srgbClr val="073E87"/>
                </a:solidFill>
              </a:rPr>
              <a:t>Contato: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lang="pt-BR" sz="2000" dirty="0" smtClean="0">
              <a:solidFill>
                <a:srgbClr val="073E87"/>
              </a:solidFill>
            </a:endParaRP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endParaRPr lang="pt-BR" sz="2000" dirty="0" smtClean="0">
              <a:solidFill>
                <a:srgbClr val="073E87"/>
              </a:solidFill>
            </a:endParaRP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r>
              <a:rPr lang="pt-BR" sz="2000" b="1" dirty="0" smtClean="0">
                <a:solidFill>
                  <a:srgbClr val="073E87"/>
                </a:solidFill>
              </a:rPr>
              <a:t>Mário Luís Krüger 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r>
              <a:rPr lang="pt-BR" sz="2000" dirty="0">
                <a:solidFill>
                  <a:srgbClr val="002060"/>
                </a:solidFill>
              </a:rPr>
              <a:t>41-9991-1997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pt-BR" sz="2000" dirty="0" smtClean="0">
                <a:solidFill>
                  <a:schemeClr val="accent2">
                    <a:lumMod val="50000"/>
                  </a:schemeClr>
                </a:solidFill>
              </a:rPr>
              <a:t>				TRT da 9ª Região/Paraná</a:t>
            </a:r>
            <a:endParaRPr lang="pt-BR" sz="20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lnSpc>
                <a:spcPct val="80000"/>
              </a:lnSpc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pPr>
            <a:r>
              <a:rPr lang="pt-BR" sz="2000" dirty="0" smtClean="0">
                <a:solidFill>
                  <a:srgbClr val="002060"/>
                </a:solidFill>
              </a:rPr>
              <a:t>					41-3310-7204</a:t>
            </a:r>
            <a:endParaRPr lang="pt-BR" sz="2000" dirty="0">
              <a:solidFill>
                <a:srgbClr val="002060"/>
              </a:solidFill>
            </a:endParaRPr>
          </a:p>
        </p:txBody>
      </p:sp>
      <p:sp>
        <p:nvSpPr>
          <p:cNvPr id="126" name="Shape 126"/>
          <p:cNvSpPr>
            <a:spLocks noGrp="1"/>
          </p:cNvSpPr>
          <p:nvPr>
            <p:ph type="title"/>
          </p:nvPr>
        </p:nvSpPr>
        <p:spPr>
          <a:xfrm>
            <a:off x="395535" y="692696"/>
            <a:ext cx="8229601" cy="57606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758951">
              <a:defRPr sz="3237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pt-BR" sz="3237" b="1" dirty="0" smtClean="0">
                <a:solidFill>
                  <a:srgbClr val="002060"/>
                </a:solidFill>
              </a:rPr>
              <a:t>Muito obrigado pela atenção!</a:t>
            </a:r>
            <a:endParaRPr lang="pt-BR" sz="3237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708920"/>
            <a:ext cx="190500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rgbClr val="1D82B7"/>
          </a:solidFill>
          <a:prstDash val="solid"/>
          <a:bevel/>
        </a:ln>
        <a:effectLst>
          <a:outerShdw blurRad="50800" dist="254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dara"/>
            <a:ea typeface="Candara"/>
            <a:cs typeface="Candara"/>
            <a:sym typeface="Candar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flat">
          <a:solidFill>
            <a:srgbClr val="1D82B7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dara"/>
            <a:ea typeface="Candara"/>
            <a:cs typeface="Candara"/>
            <a:sym typeface="Candar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rgbClr val="1D82B7"/>
          </a:solidFill>
          <a:prstDash val="solid"/>
          <a:bevel/>
        </a:ln>
        <a:effectLst>
          <a:outerShdw blurRad="50800" dist="254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dara"/>
            <a:ea typeface="Candara"/>
            <a:cs typeface="Candara"/>
            <a:sym typeface="Candar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flat">
          <a:solidFill>
            <a:srgbClr val="1D82B7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dara"/>
            <a:ea typeface="Candara"/>
            <a:cs typeface="Candara"/>
            <a:sym typeface="Candar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17878</TotalTime>
  <Words>3548</Words>
  <Application>Microsoft Macintosh PowerPoint</Application>
  <PresentationFormat>Apresentação na tela (4:3)</PresentationFormat>
  <Paragraphs>1005</Paragraphs>
  <Slides>41</Slides>
  <Notes>25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41</vt:i4>
      </vt:variant>
    </vt:vector>
  </HeadingPairs>
  <TitlesOfParts>
    <vt:vector size="50" baseType="lpstr">
      <vt:lpstr>Arial,Bold</vt:lpstr>
      <vt:lpstr>Avenir Roman</vt:lpstr>
      <vt:lpstr>Batang</vt:lpstr>
      <vt:lpstr>Calibri</vt:lpstr>
      <vt:lpstr>Candara</vt:lpstr>
      <vt:lpstr>Symbol</vt:lpstr>
      <vt:lpstr>Times New Roman</vt:lpstr>
      <vt:lpstr>Arial</vt:lpstr>
      <vt:lpstr>Default</vt:lpstr>
      <vt:lpstr>Apresentação do PowerPoint</vt:lpstr>
      <vt:lpstr>Contexto inicial</vt:lpstr>
      <vt:lpstr>Justificativa teórica e prática</vt:lpstr>
      <vt:lpstr>Problema de pesquisa</vt:lpstr>
      <vt:lpstr>Mecanismos - TCU</vt:lpstr>
      <vt:lpstr>Objetivo Geral e Específicos</vt:lpstr>
      <vt:lpstr>Quadro teórico de referência</vt:lpstr>
      <vt:lpstr>Uma definição de Governança</vt:lpstr>
      <vt:lpstr>  Metodologia e coleta de dados    </vt:lpstr>
      <vt:lpstr> Perfil parcial da população    </vt:lpstr>
      <vt:lpstr>Relatórios de Gestão de instituições similares </vt:lpstr>
      <vt:lpstr>Relatórios de Gestão de instituições similares</vt:lpstr>
      <vt:lpstr>Relatórios de Gestão – estudo de caso   </vt:lpstr>
      <vt:lpstr>Relatórios de Gestão – estudo de caso   </vt:lpstr>
      <vt:lpstr>Relatórios de Gestão – estudo de caso   </vt:lpstr>
      <vt:lpstr>Relatórios de Gestão – estudo de caso   </vt:lpstr>
      <vt:lpstr>Relatório individual da auto avaliação  referente ao estudo de caso</vt:lpstr>
      <vt:lpstr>Resultados e conclusões   </vt:lpstr>
      <vt:lpstr>Resultados – questionário quantitativo  </vt:lpstr>
      <vt:lpstr>Análise descritiva</vt:lpstr>
      <vt:lpstr>Análise descritiva  </vt:lpstr>
      <vt:lpstr>Análise descritiva   </vt:lpstr>
      <vt:lpstr>Análises inferenciais – testes e relações  </vt:lpstr>
      <vt:lpstr>Análises inferenciais – testes e relações    </vt:lpstr>
      <vt:lpstr>Análises inferenciais – testes e relações  </vt:lpstr>
      <vt:lpstr>Entrevistas qualitativas   </vt:lpstr>
      <vt:lpstr>Entrevistas – dificuldades e limitações  </vt:lpstr>
      <vt:lpstr>  Produto proposto </vt:lpstr>
      <vt:lpstr>  Na aferição do iGG (TCU)  </vt:lpstr>
      <vt:lpstr> Procedimentos propostos – p/ evolução iGG   </vt:lpstr>
      <vt:lpstr>Procedimentos propostos – p/ evolução iGG   </vt:lpstr>
      <vt:lpstr>  Etapas possíveis  </vt:lpstr>
      <vt:lpstr>  Etapas possíveis  </vt:lpstr>
      <vt:lpstr>Apresentação do PowerPoint</vt:lpstr>
      <vt:lpstr>Governança de Pessoas  </vt:lpstr>
      <vt:lpstr>Apresentação do PowerPoint</vt:lpstr>
      <vt:lpstr> Governança                     Gestão - segregação  </vt:lpstr>
      <vt:lpstr>Inibidores (prejuízos) versus importância (benefícios) para a melhor prestação de serviços à sociedade</vt:lpstr>
      <vt:lpstr>Conclusões   </vt:lpstr>
      <vt:lpstr>  Pesquisas futuras - desafios   </vt:lpstr>
      <vt:lpstr>Muito obrigado pela atenção!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Superior de Administração e Economia do Mercosul - ISAE</dc:title>
  <dc:creator>Mário Luis Kruger</dc:creator>
  <cp:lastModifiedBy>Mario Acquanauta</cp:lastModifiedBy>
  <cp:revision>678</cp:revision>
  <cp:lastPrinted>2015-09-30T01:51:47Z</cp:lastPrinted>
  <dcterms:modified xsi:type="dcterms:W3CDTF">2016-06-08T12:02:56Z</dcterms:modified>
</cp:coreProperties>
</file>