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0" r:id="rId3"/>
    <p:sldId id="334" r:id="rId4"/>
    <p:sldId id="335" r:id="rId5"/>
    <p:sldId id="337" r:id="rId6"/>
    <p:sldId id="338" r:id="rId7"/>
    <p:sldId id="340" r:id="rId8"/>
    <p:sldId id="339" r:id="rId9"/>
    <p:sldId id="341" r:id="rId10"/>
    <p:sldId id="342" r:id="rId11"/>
    <p:sldId id="353" r:id="rId12"/>
    <p:sldId id="354" r:id="rId13"/>
    <p:sldId id="355" r:id="rId14"/>
    <p:sldId id="343" r:id="rId15"/>
    <p:sldId id="356" r:id="rId16"/>
    <p:sldId id="352" r:id="rId17"/>
    <p:sldId id="351" r:id="rId18"/>
    <p:sldId id="344" r:id="rId19"/>
    <p:sldId id="357" r:id="rId20"/>
    <p:sldId id="348" r:id="rId21"/>
    <p:sldId id="347" r:id="rId22"/>
    <p:sldId id="346" r:id="rId23"/>
    <p:sldId id="345" r:id="rId24"/>
    <p:sldId id="349" r:id="rId25"/>
    <p:sldId id="358" r:id="rId26"/>
    <p:sldId id="359" r:id="rId27"/>
    <p:sldId id="361" r:id="rId28"/>
    <p:sldId id="362" r:id="rId29"/>
  </p:sldIdLst>
  <p:sldSz cx="9144000" cy="6858000" type="screen4x3"/>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com Tema 1 - Ênfas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25E5076-3810-47DD-B79F-674D7AD40C01}" styleName="Estilo Escuro 1 - Ênfas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p:cViewPr varScale="1">
        <p:scale>
          <a:sx n="69" d="100"/>
          <a:sy n="69" d="100"/>
        </p:scale>
        <p:origin x="63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1714658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210982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129596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0160F4B9-4341-486B-AD2F-8711011944A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2697504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0160F4B9-4341-486B-AD2F-8711011944A9}" type="datetimeFigureOut">
              <a:rPr lang="pt-BR" smtClean="0"/>
              <a:t>08/06/2016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1264237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0160F4B9-4341-486B-AD2F-8711011944A9}" type="datetimeFigureOut">
              <a:rPr lang="pt-BR" smtClean="0"/>
              <a:t>08/06/2016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2714140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0160F4B9-4341-486B-AD2F-8711011944A9}" type="datetimeFigureOut">
              <a:rPr lang="pt-BR" smtClean="0"/>
              <a:t>08/06/2016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4071545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0160F4B9-4341-486B-AD2F-8711011944A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1160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0160F4B9-4341-486B-AD2F-8711011944A9}" type="datetimeFigureOut">
              <a:rPr lang="pt-BR" smtClean="0"/>
              <a:t>08/06/2016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2575147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184459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FF0A1B-A254-42AE-8785-96B89B9F9181}" type="slidenum">
              <a:rPr lang="pt-BR" smtClean="0"/>
              <a:t>‹nº›</a:t>
            </a:fld>
            <a:endParaRPr lang="pt-BR"/>
          </a:p>
        </p:txBody>
      </p:sp>
    </p:spTree>
    <p:extLst>
      <p:ext uri="{BB962C8B-B14F-4D97-AF65-F5344CB8AC3E}">
        <p14:creationId xmlns:p14="http://schemas.microsoft.com/office/powerpoint/2010/main" val="2582998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0F4B9-4341-486B-AD2F-8711011944A9}" type="datetimeFigureOut">
              <a:rPr lang="pt-BR" smtClean="0"/>
              <a:t>08/06/2016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F0A1B-A254-42AE-8785-96B89B9F9181}" type="slidenum">
              <a:rPr lang="pt-BR" smtClean="0"/>
              <a:t>‹nº›</a:t>
            </a:fld>
            <a:endParaRPr lang="pt-BR"/>
          </a:p>
        </p:txBody>
      </p:sp>
    </p:spTree>
    <p:extLst>
      <p:ext uri="{BB962C8B-B14F-4D97-AF65-F5344CB8AC3E}">
        <p14:creationId xmlns:p14="http://schemas.microsoft.com/office/powerpoint/2010/main" val="1558303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cnj.jus.br/sobre-o-cnj/controle-interno/acoes-de-fortalecimento-dos-orgaos-de-controle-interno/parecer-n-22013-scipresicnj-sugestoes-de-procedimentos-a-serem-adotados" TargetMode="External"/><Relationship Id="rId5" Type="http://schemas.openxmlformats.org/officeDocument/2006/relationships/hyperlink" Target="http://www4.trt23.jus.br/limesurvey/index.php/admin/questions/sa/editquestion/surveyid/985756/gid/73/qid/892#_ftnref2"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iiabrasil.org.br/new/novo_ippf.html"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iiabrasil.org.br/new/novo_ippf.html" TargetMode="Externa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mailto:fernandocamargo@tjrj.jus.br"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888295" y="2348880"/>
            <a:ext cx="770485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pt-BR" sz="4400" b="1" u="sng" dirty="0">
                <a:solidFill>
                  <a:srgbClr val="000066"/>
                </a:solidFill>
                <a:latin typeface="Arial" pitchFamily="34" charset="0"/>
                <a:ea typeface="Times New Roman" pitchFamily="18" charset="0"/>
                <a:cs typeface="Arial" pitchFamily="34" charset="0"/>
              </a:rPr>
              <a:t>Proposta de discussão da Carta</a:t>
            </a:r>
          </a:p>
          <a:p>
            <a:pPr lvl="0" algn="ctr" eaLnBrk="0" fontAlgn="base" hangingPunct="0">
              <a:spcBef>
                <a:spcPct val="0"/>
              </a:spcBef>
              <a:spcAft>
                <a:spcPct val="0"/>
              </a:spcAft>
            </a:pPr>
            <a:r>
              <a:rPr lang="pt-BR" sz="4400" b="1" u="sng" dirty="0">
                <a:solidFill>
                  <a:srgbClr val="000066"/>
                </a:solidFill>
                <a:latin typeface="Arial" pitchFamily="34" charset="0"/>
                <a:ea typeface="Times New Roman" pitchFamily="18" charset="0"/>
                <a:cs typeface="Arial" pitchFamily="34" charset="0"/>
              </a:rPr>
              <a:t>de Intenções</a:t>
            </a:r>
            <a:endParaRPr kumimoji="0" lang="pt-BR" sz="4000" b="0" i="0" u="none" strike="noStrike" cap="none" normalizeH="0" baseline="0" dirty="0">
              <a:ln>
                <a:noFill/>
              </a:ln>
              <a:solidFill>
                <a:schemeClr val="tx1"/>
              </a:solidFill>
              <a:effectLst/>
              <a:latin typeface="Arial" pitchFamily="34" charset="0"/>
              <a:cs typeface="Arial" pitchFamily="34" charset="0"/>
            </a:endParaRPr>
          </a:p>
        </p:txBody>
      </p:sp>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71005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Retângulo 6"/>
          <p:cNvSpPr/>
          <p:nvPr/>
        </p:nvSpPr>
        <p:spPr>
          <a:xfrm>
            <a:off x="559652" y="2063031"/>
            <a:ext cx="8496944" cy="3416320"/>
          </a:xfrm>
          <a:prstGeom prst="rect">
            <a:avLst/>
          </a:prstGeom>
        </p:spPr>
        <p:txBody>
          <a:bodyPr wrap="square">
            <a:spAutoFit/>
          </a:bodyPr>
          <a:lstStyle/>
          <a:p>
            <a: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t>Maior que a tristeza de não haver vencido é a vergonha de não ter lutado.</a:t>
            </a:r>
            <a:b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br>
            <a: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t>(Rui Barbosa)</a:t>
            </a:r>
          </a:p>
        </p:txBody>
      </p:sp>
      <p:sp>
        <p:nvSpPr>
          <p:cNvPr id="8"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292690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998124" y="3375090"/>
            <a:ext cx="746230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pt-BR" sz="2400" b="1" dirty="0">
                <a:latin typeface="Arial" panose="020B0604020202020204" pitchFamily="34" charset="0"/>
                <a:cs typeface="Arial" panose="020B0604020202020204" pitchFamily="34" charset="0"/>
              </a:rPr>
              <a:t>Prezado Sr.(a) Dirigente da Unidade de Auditoria Interna/Controle Interno</a:t>
            </a:r>
            <a:r>
              <a:rPr lang="pt-BR" sz="2400" dirty="0">
                <a:latin typeface="Arial" panose="020B0604020202020204" pitchFamily="34" charset="0"/>
                <a:cs typeface="Arial" panose="020B0604020202020204" pitchFamily="34" charset="0"/>
              </a:rPr>
              <a:t>, Boa tarde!</a:t>
            </a:r>
          </a:p>
          <a:p>
            <a:pPr algn="just"/>
            <a:r>
              <a:rPr lang="pt-BR" sz="2400" dirty="0">
                <a:latin typeface="Arial" panose="020B0604020202020204" pitchFamily="34" charset="0"/>
                <a:cs typeface="Arial" panose="020B0604020202020204" pitchFamily="34" charset="0"/>
              </a:rPr>
              <a:t>Estamos nos aproximando do II Fórum de Boas Práticas de Auditoria e Controle Interno do Poder Judiciário, que será realizado nos dias 08 a 10 de junho no Superior Tribunal de Justiça (STJ).</a:t>
            </a:r>
          </a:p>
          <a:p>
            <a:pPr algn="just"/>
            <a:r>
              <a:rPr lang="pt-BR" dirty="0">
                <a:latin typeface="Arial" panose="020B0604020202020204" pitchFamily="34" charset="0"/>
                <a:cs typeface="Arial" panose="020B0604020202020204" pitchFamily="34" charset="0"/>
              </a:rPr>
              <a:t> </a:t>
            </a:r>
            <a:endParaRPr lang="pt-BR" sz="1600" dirty="0">
              <a:latin typeface="Arial" panose="020B0604020202020204" pitchFamily="34" charset="0"/>
              <a:cs typeface="Arial" panose="020B0604020202020204" pitchFamily="34" charset="0"/>
            </a:endParaRPr>
          </a:p>
        </p:txBody>
      </p:sp>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Rectangle 5"/>
          <p:cNvSpPr>
            <a:spLocks noChangeArrowheads="1"/>
          </p:cNvSpPr>
          <p:nvPr/>
        </p:nvSpPr>
        <p:spPr bwMode="auto">
          <a:xfrm>
            <a:off x="683568" y="1780073"/>
            <a:ext cx="806489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pt-BR" sz="3200" b="1" u="sng" dirty="0">
                <a:solidFill>
                  <a:srgbClr val="000066"/>
                </a:solidFill>
                <a:latin typeface="Arial" pitchFamily="34" charset="0"/>
                <a:cs typeface="Arial" pitchFamily="34" charset="0"/>
              </a:rPr>
              <a:t>Correio eletrônico encaminhado para as Unidades de Controle Interno/Auditoria Interna dos tribunais brasileiros</a:t>
            </a:r>
            <a:endParaRPr kumimoji="0" lang="pt-BR" sz="2800" b="0" i="0" u="none" strike="noStrike" cap="none" normalizeH="0" baseline="0" dirty="0">
              <a:ln>
                <a:noFill/>
              </a:ln>
              <a:solidFill>
                <a:schemeClr val="tx1"/>
              </a:solidFill>
              <a:effectLst/>
              <a:latin typeface="Arial" pitchFamily="34" charset="0"/>
              <a:cs typeface="Arial" pitchFamily="34" charset="0"/>
            </a:endParaRPr>
          </a:p>
        </p:txBody>
      </p:sp>
      <p:sp>
        <p:nvSpPr>
          <p:cNvPr id="8"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3</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92470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883002" y="1247566"/>
            <a:ext cx="7704856"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pt-BR" sz="2400" dirty="0"/>
              <a:t> </a:t>
            </a:r>
          </a:p>
          <a:p>
            <a:r>
              <a:rPr lang="pt-BR" sz="2400" dirty="0">
                <a:latin typeface="Arial" panose="020B0604020202020204" pitchFamily="34" charset="0"/>
                <a:cs typeface="Arial" panose="020B0604020202020204" pitchFamily="34" charset="0"/>
              </a:rPr>
              <a:t>No Primeiro dia do evento teremos uma mesa de debate para discutir a ratificação de sete itens que compuseram a chamada “Carta de Cuiabá” que consiste no documento elaborado no I Fórum de Boas Práticas de Auditoria e Controle Interno do Poder Judiciário realizado naquela cidade.</a:t>
            </a:r>
          </a:p>
          <a:p>
            <a:r>
              <a:rPr lang="pt-BR" sz="2400" dirty="0">
                <a:latin typeface="Arial" panose="020B0604020202020204" pitchFamily="34" charset="0"/>
                <a:cs typeface="Arial" panose="020B0604020202020204" pitchFamily="34" charset="0"/>
              </a:rPr>
              <a:t>A Carta foi elaborada em consonância com o objetivo de promover uma atuação em rede das Unidades de Auditoria Interna/Controle Interno dos diversos tribunais brasileiros, estabelecendo sete itens que consistem em </a:t>
            </a:r>
            <a:r>
              <a:rPr lang="pt-BR" sz="2400" b="1" dirty="0">
                <a:latin typeface="Arial" panose="020B0604020202020204" pitchFamily="34" charset="0"/>
                <a:cs typeface="Arial" panose="020B0604020202020204" pitchFamily="34" charset="0"/>
              </a:rPr>
              <a:t>boas práticas.</a:t>
            </a:r>
            <a:endParaRPr lang="pt-BR" sz="2400"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 </a:t>
            </a:r>
            <a:endParaRPr lang="pt-BR" sz="1600" dirty="0">
              <a:latin typeface="Arial" panose="020B0604020202020204" pitchFamily="34" charset="0"/>
              <a:cs typeface="Arial" panose="020B0604020202020204" pitchFamily="34" charset="0"/>
            </a:endParaRPr>
          </a:p>
          <a:p>
            <a:endParaRPr lang="pt-BR" sz="1600" dirty="0">
              <a:effectLst/>
            </a:endParaRPr>
          </a:p>
        </p:txBody>
      </p:sp>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4</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152696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49863"/>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13" name="Retângulo 12"/>
          <p:cNvSpPr/>
          <p:nvPr/>
        </p:nvSpPr>
        <p:spPr>
          <a:xfrm>
            <a:off x="1331640" y="1895065"/>
            <a:ext cx="6912767" cy="565373"/>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800" b="1" dirty="0">
                <a:solidFill>
                  <a:schemeClr val="bg1"/>
                </a:solidFill>
                <a:latin typeface="Arial" panose="020B0604020202020204" pitchFamily="34" charset="0"/>
                <a:cs typeface="Arial" panose="020B0604020202020204" pitchFamily="34" charset="0"/>
              </a:rPr>
              <a:t>O que são tais boas práticas: </a:t>
            </a:r>
          </a:p>
        </p:txBody>
      </p:sp>
      <p:sp>
        <p:nvSpPr>
          <p:cNvPr id="14" name="Retângulo 13"/>
          <p:cNvSpPr/>
          <p:nvPr/>
        </p:nvSpPr>
        <p:spPr>
          <a:xfrm>
            <a:off x="1331640" y="3140968"/>
            <a:ext cx="6912767" cy="2376264"/>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pt-BR" sz="2400" b="1" dirty="0">
                <a:latin typeface="Arial" panose="020B0604020202020204" pitchFamily="34" charset="0"/>
                <a:cs typeface="Arial" panose="020B0604020202020204" pitchFamily="34" charset="0"/>
              </a:rPr>
              <a:t>S</a:t>
            </a:r>
            <a:r>
              <a:rPr lang="pt-BR" sz="2400" dirty="0">
                <a:latin typeface="Arial" panose="020B0604020202020204" pitchFamily="34" charset="0"/>
                <a:cs typeface="Arial" panose="020B0604020202020204" pitchFamily="34" charset="0"/>
              </a:rPr>
              <a:t>ão </a:t>
            </a:r>
            <a:r>
              <a:rPr lang="pt-BR" sz="2400" i="1" u="sng" dirty="0">
                <a:latin typeface="Arial" panose="020B0604020202020204" pitchFamily="34" charset="0"/>
                <a:cs typeface="Arial" panose="020B0604020202020204" pitchFamily="34" charset="0"/>
              </a:rPr>
              <a:t>sugestões </a:t>
            </a:r>
            <a:r>
              <a:rPr lang="pt-BR" sz="2400" dirty="0">
                <a:latin typeface="Arial" panose="020B0604020202020204" pitchFamily="34" charset="0"/>
                <a:cs typeface="Arial" panose="020B0604020202020204" pitchFamily="34" charset="0"/>
              </a:rPr>
              <a:t>relacionadas à capacitação, gestão, governança e demais itens que entendemos serem interessantes para as Unidade de Auditoria Interna/Controle Interno. Servem de norte a seguir não sendo obrigatórias.</a:t>
            </a:r>
            <a:endParaRPr lang="pt-BR" sz="2400" dirty="0">
              <a:solidFill>
                <a:schemeClr val="bg1"/>
              </a:solidFill>
              <a:latin typeface="Arial" panose="020B0604020202020204" pitchFamily="34" charset="0"/>
              <a:cs typeface="Arial" panose="020B0604020202020204" pitchFamily="34" charset="0"/>
            </a:endParaRPr>
          </a:p>
        </p:txBody>
      </p:sp>
      <p:sp>
        <p:nvSpPr>
          <p:cNvPr id="15" name="Seta para a direita 11"/>
          <p:cNvSpPr/>
          <p:nvPr/>
        </p:nvSpPr>
        <p:spPr>
          <a:xfrm rot="5400000">
            <a:off x="4283968" y="2564904"/>
            <a:ext cx="504056" cy="504056"/>
          </a:xfrm>
          <a:prstGeom prst="rightArrow">
            <a:avLst/>
          </a:prstGeom>
          <a:solidFill>
            <a:srgbClr val="0000FF"/>
          </a:solidFill>
          <a:ln w="31750" cmpd="sng">
            <a:solidFill>
              <a:srgbClr val="0000FF"/>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2400" b="1">
              <a:solidFill>
                <a:schemeClr val="bg1"/>
              </a:solidFill>
            </a:endParaRPr>
          </a:p>
        </p:txBody>
      </p:sp>
      <p:sp>
        <p:nvSpPr>
          <p:cNvPr id="16"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5</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04431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4" presetClass="entr" presetSubtype="10" fill="hold" grpId="0" nodeType="after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grpId="0" nodeType="withEffect">
                                  <p:stCondLst>
                                    <p:cond delay="10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3" y="211034"/>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Retângulo 6"/>
          <p:cNvSpPr/>
          <p:nvPr/>
        </p:nvSpPr>
        <p:spPr>
          <a:xfrm>
            <a:off x="1331640" y="1895065"/>
            <a:ext cx="6912767" cy="565373"/>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800" b="1" dirty="0">
                <a:solidFill>
                  <a:schemeClr val="bg1"/>
                </a:solidFill>
                <a:latin typeface="Arial" panose="020B0604020202020204" pitchFamily="34" charset="0"/>
                <a:cs typeface="Arial" panose="020B0604020202020204" pitchFamily="34" charset="0"/>
              </a:rPr>
              <a:t>O que não são as boas práticas: </a:t>
            </a:r>
          </a:p>
        </p:txBody>
      </p:sp>
      <p:sp>
        <p:nvSpPr>
          <p:cNvPr id="8" name="Retângulo 7"/>
          <p:cNvSpPr/>
          <p:nvPr/>
        </p:nvSpPr>
        <p:spPr>
          <a:xfrm>
            <a:off x="1331640" y="3140968"/>
            <a:ext cx="6912767" cy="2232248"/>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pt-BR" sz="2400" b="1" dirty="0">
                <a:latin typeface="Arial" panose="020B0604020202020204" pitchFamily="34" charset="0"/>
                <a:cs typeface="Arial" panose="020B0604020202020204" pitchFamily="34" charset="0"/>
              </a:rPr>
              <a:t>A</a:t>
            </a:r>
            <a:r>
              <a:rPr lang="pt-BR" sz="2400" dirty="0">
                <a:latin typeface="Arial" panose="020B0604020202020204" pitchFamily="34" charset="0"/>
                <a:cs typeface="Arial" panose="020B0604020202020204" pitchFamily="34" charset="0"/>
              </a:rPr>
              <a:t>s boas práticas não consistem em compromissos assumidos, nem possuem força vinculante ou obrigatória, é possível referendá-las mesmo que a Unidade ainda encontre desafio para implementá-las, ou seja, inviável no momento.</a:t>
            </a:r>
            <a:endParaRPr lang="pt-BR" sz="2000" dirty="0">
              <a:latin typeface="Arial" panose="020B0604020202020204" pitchFamily="34" charset="0"/>
              <a:cs typeface="Arial" panose="020B0604020202020204" pitchFamily="34" charset="0"/>
            </a:endParaRPr>
          </a:p>
        </p:txBody>
      </p:sp>
      <p:sp>
        <p:nvSpPr>
          <p:cNvPr id="9" name="Seta para a direita 11"/>
          <p:cNvSpPr/>
          <p:nvPr/>
        </p:nvSpPr>
        <p:spPr>
          <a:xfrm rot="5400000">
            <a:off x="4283968" y="2564904"/>
            <a:ext cx="504056" cy="504056"/>
          </a:xfrm>
          <a:prstGeom prst="rightArrow">
            <a:avLst/>
          </a:prstGeom>
          <a:solidFill>
            <a:srgbClr val="0000FF"/>
          </a:solidFill>
          <a:ln w="31750" cmpd="sng">
            <a:solidFill>
              <a:srgbClr val="0000FF"/>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2400" b="1">
              <a:solidFill>
                <a:schemeClr val="bg1"/>
              </a:solidFill>
            </a:endParaRPr>
          </a:p>
        </p:txBody>
      </p:sp>
      <p:sp>
        <p:nvSpPr>
          <p:cNvPr id="10"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6</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78715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4" presetClass="entr" presetSubtype="1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3" y="136209"/>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Retângulo 6"/>
          <p:cNvSpPr/>
          <p:nvPr/>
        </p:nvSpPr>
        <p:spPr>
          <a:xfrm>
            <a:off x="791580" y="1927523"/>
            <a:ext cx="7992888" cy="565373"/>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800" b="1" dirty="0">
                <a:solidFill>
                  <a:schemeClr val="bg1"/>
                </a:solidFill>
              </a:rPr>
              <a:t>O que pretendemos com essa aprovação/ratificação: </a:t>
            </a:r>
          </a:p>
        </p:txBody>
      </p:sp>
      <p:sp>
        <p:nvSpPr>
          <p:cNvPr id="8" name="Retângulo 7"/>
          <p:cNvSpPr/>
          <p:nvPr/>
        </p:nvSpPr>
        <p:spPr>
          <a:xfrm>
            <a:off x="791580" y="3140968"/>
            <a:ext cx="7992888" cy="2448272"/>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pt-BR" sz="2400" dirty="0">
                <a:latin typeface="Arial" panose="020B0604020202020204" pitchFamily="34" charset="0"/>
                <a:cs typeface="Arial" panose="020B0604020202020204" pitchFamily="34" charset="0"/>
              </a:rPr>
              <a:t>Estamos planejando, por item, relacionar as Unidades de Auditoria Interna/Controle Interno que entendem como interessante a boa prática, por item. Dessa forma saberemos quantas e quais unidades concordam com a redação do item 01, e assim por diante.</a:t>
            </a:r>
            <a:endParaRPr lang="pt-BR" sz="2000" dirty="0">
              <a:latin typeface="Arial" panose="020B0604020202020204" pitchFamily="34" charset="0"/>
              <a:cs typeface="Arial" panose="020B0604020202020204" pitchFamily="34" charset="0"/>
            </a:endParaRPr>
          </a:p>
        </p:txBody>
      </p:sp>
      <p:sp>
        <p:nvSpPr>
          <p:cNvPr id="9" name="Seta para a direita 11"/>
          <p:cNvSpPr/>
          <p:nvPr/>
        </p:nvSpPr>
        <p:spPr>
          <a:xfrm rot="5400000">
            <a:off x="4283968" y="2564904"/>
            <a:ext cx="504056" cy="504056"/>
          </a:xfrm>
          <a:prstGeom prst="rightArrow">
            <a:avLst/>
          </a:prstGeom>
          <a:solidFill>
            <a:srgbClr val="0000FF"/>
          </a:solidFill>
          <a:ln w="31750" cmpd="sng">
            <a:solidFill>
              <a:srgbClr val="0000FF"/>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2400" b="1">
              <a:solidFill>
                <a:schemeClr val="bg1"/>
              </a:solidFill>
            </a:endParaRPr>
          </a:p>
        </p:txBody>
      </p:sp>
      <p:sp>
        <p:nvSpPr>
          <p:cNvPr id="10"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7</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21581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4" presetClass="entr" presetSubtype="1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7" name="Retângulo 6"/>
          <p:cNvSpPr/>
          <p:nvPr/>
        </p:nvSpPr>
        <p:spPr>
          <a:xfrm>
            <a:off x="1331640" y="1895065"/>
            <a:ext cx="6912767" cy="565373"/>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800" b="1" dirty="0">
                <a:solidFill>
                  <a:schemeClr val="bg1"/>
                </a:solidFill>
                <a:latin typeface="Arial" panose="020B0604020202020204" pitchFamily="34" charset="0"/>
                <a:cs typeface="Arial" panose="020B0604020202020204" pitchFamily="34" charset="0"/>
              </a:rPr>
              <a:t>Qual é o objetivo final desta Carta: </a:t>
            </a:r>
          </a:p>
        </p:txBody>
      </p:sp>
      <p:sp>
        <p:nvSpPr>
          <p:cNvPr id="8" name="Retângulo 7"/>
          <p:cNvSpPr/>
          <p:nvPr/>
        </p:nvSpPr>
        <p:spPr>
          <a:xfrm>
            <a:off x="1331640" y="3140969"/>
            <a:ext cx="6912767" cy="2542444"/>
          </a:xfrm>
          <a:prstGeom prst="rect">
            <a:avLst/>
          </a:prstGeom>
          <a:solidFill>
            <a:srgbClr val="000099"/>
          </a:solidFill>
          <a:ln w="31750" cmpd="sng">
            <a:solidFill>
              <a:srgbClr val="000099"/>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pt-BR" sz="2400" dirty="0">
                <a:latin typeface="Arial" panose="020B0604020202020204" pitchFamily="34" charset="0"/>
                <a:cs typeface="Arial" panose="020B0604020202020204" pitchFamily="34" charset="0"/>
              </a:rPr>
              <a:t>Após o posicionamento das Unidades de Auditoria Interna/Controle Interno, encaminharemos à Secretaria de Controle Interno do CNJ sugerindo análise do documento. </a:t>
            </a:r>
            <a:endParaRPr lang="pt-BR" sz="2000" dirty="0">
              <a:latin typeface="Arial" panose="020B0604020202020204" pitchFamily="34" charset="0"/>
              <a:cs typeface="Arial" panose="020B0604020202020204" pitchFamily="34" charset="0"/>
            </a:endParaRPr>
          </a:p>
          <a:p>
            <a:pPr algn="just"/>
            <a:r>
              <a:rPr lang="pt-BR" sz="2400" dirty="0">
                <a:latin typeface="Arial" panose="020B0604020202020204" pitchFamily="34" charset="0"/>
                <a:cs typeface="Arial" panose="020B0604020202020204" pitchFamily="34" charset="0"/>
              </a:rPr>
              <a:t>Feitos estes esclarecimentos, solicitamos vosso apoio no sentido de responder informando quais dos itens abaixo ratifica ou não. </a:t>
            </a:r>
            <a:endParaRPr lang="pt-BR" sz="2000" dirty="0">
              <a:latin typeface="Arial" panose="020B0604020202020204" pitchFamily="34" charset="0"/>
              <a:cs typeface="Arial" panose="020B0604020202020204" pitchFamily="34" charset="0"/>
            </a:endParaRPr>
          </a:p>
        </p:txBody>
      </p:sp>
      <p:sp>
        <p:nvSpPr>
          <p:cNvPr id="9" name="Seta para a direita 11"/>
          <p:cNvSpPr/>
          <p:nvPr/>
        </p:nvSpPr>
        <p:spPr>
          <a:xfrm rot="5400000">
            <a:off x="4283968" y="2564904"/>
            <a:ext cx="504056" cy="504056"/>
          </a:xfrm>
          <a:prstGeom prst="rightArrow">
            <a:avLst/>
          </a:prstGeom>
          <a:solidFill>
            <a:srgbClr val="0000FF"/>
          </a:solidFill>
          <a:ln w="31750" cmpd="sng">
            <a:solidFill>
              <a:srgbClr val="0000FF"/>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2400" b="1">
              <a:solidFill>
                <a:schemeClr val="bg1"/>
              </a:solidFill>
            </a:endParaRPr>
          </a:p>
        </p:txBody>
      </p:sp>
      <p:sp>
        <p:nvSpPr>
          <p:cNvPr id="10"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8</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06654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4" presetClass="entr" presetSubtype="1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4" name="Retângulo 3"/>
          <p:cNvSpPr/>
          <p:nvPr/>
        </p:nvSpPr>
        <p:spPr>
          <a:xfrm>
            <a:off x="791580" y="2348880"/>
            <a:ext cx="7806444" cy="2246769"/>
          </a:xfrm>
          <a:prstGeom prst="rect">
            <a:avLst/>
          </a:prstGeom>
        </p:spPr>
        <p:txBody>
          <a:bodyPr wrap="square">
            <a:spAutoFit/>
          </a:bodyPr>
          <a:lstStyle/>
          <a:p>
            <a:pPr algn="ctr" eaLnBrk="0" fontAlgn="base" hangingPunct="0">
              <a:spcBef>
                <a:spcPct val="0"/>
              </a:spcBef>
              <a:spcAft>
                <a:spcPct val="0"/>
              </a:spcAft>
            </a:pPr>
            <a:r>
              <a:rPr lang="pt-BR" sz="2800" b="1" u="sng" dirty="0">
                <a:solidFill>
                  <a:srgbClr val="000066"/>
                </a:solidFill>
                <a:latin typeface="Arial" pitchFamily="34" charset="0"/>
                <a:ea typeface="Times New Roman" pitchFamily="18" charset="0"/>
                <a:cs typeface="Arial" pitchFamily="34" charset="0"/>
              </a:rPr>
              <a:t>Carta Conjunta do I Fórum de Boas Práticas de Auditoria e Controle Interno do Poder Judiciário, promovido pelo Tribunal Regional do Trabalho da 23ª Região, no período de 17 a 19/11/2015.</a:t>
            </a:r>
          </a:p>
        </p:txBody>
      </p:sp>
      <p:sp>
        <p:nvSpPr>
          <p:cNvPr id="11"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9</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05371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01: As unidades que realizam auditoria interna devem abster-se de praticar atos de gestão e cogestão e de realizarem análises “em linha de processo”, sob pena de comprometer a objetividade e de descumprir a alínea “c” do item II do Parecer CNJ n. 2/2013;</a:t>
            </a:r>
          </a:p>
        </p:txBody>
      </p:sp>
      <p:sp>
        <p:nvSpPr>
          <p:cNvPr id="8"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10</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09244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dirty="0">
                <a:solidFill>
                  <a:schemeClr val="tx1"/>
                </a:solidFill>
                <a:latin typeface="Arial" panose="020B0604020202020204" pitchFamily="34" charset="0"/>
                <a:cs typeface="Arial" panose="020B0604020202020204" pitchFamily="34" charset="0"/>
              </a:rPr>
              <a:t>“c) altere, no prazo de 150 dias, em decorrência das atividades de exames de auditoria, inspeção administrativa e fiscalização, previstas na resolução CNJ nº 171/2013, o fluxo dos processos de trabalho para que a unidade ou núcleo de controle interno atue utilizando as técnicas de controle previstas na referida resolução e se abstenha de exercer atividades próprias e típicas de gestão, tais como:</a:t>
            </a:r>
          </a:p>
          <a:p>
            <a:r>
              <a:rPr lang="pt-BR" sz="2000" dirty="0">
                <a:solidFill>
                  <a:schemeClr val="tx1"/>
                </a:solidFill>
                <a:latin typeface="Arial" panose="020B0604020202020204" pitchFamily="34" charset="0"/>
                <a:cs typeface="Arial" panose="020B0604020202020204" pitchFamily="34" charset="0"/>
              </a:rPr>
              <a:t>c.1) atividades ou atos que resultem emissão de empenho, autorização de pagamento, suprimento ou dispêndio de recursos;</a:t>
            </a:r>
          </a:p>
          <a:p>
            <a:r>
              <a:rPr lang="pt-BR" sz="2000" dirty="0">
                <a:solidFill>
                  <a:schemeClr val="tx1"/>
                </a:solidFill>
                <a:latin typeface="Arial" panose="020B0604020202020204" pitchFamily="34" charset="0"/>
                <a:cs typeface="Arial" panose="020B0604020202020204" pitchFamily="34" charset="0"/>
              </a:rPr>
              <a:t>c.2) instrução de processo com indicação de autorização ou aprovação de ato que resulte na assunção de despesas, que devem ser praticados pelo gestor; </a:t>
            </a:r>
            <a:endPar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11</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946546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dirty="0">
                <a:solidFill>
                  <a:schemeClr val="tx1"/>
                </a:solidFill>
                <a:latin typeface="Arial" panose="020B0604020202020204" pitchFamily="34" charset="0"/>
                <a:cs typeface="Arial" panose="020B0604020202020204" pitchFamily="34" charset="0"/>
              </a:rPr>
              <a:t>c.3) formulação e implementação de políticas nas áreas de planejamento orçamentário e financeiro;</a:t>
            </a:r>
          </a:p>
          <a:p>
            <a:r>
              <a:rPr lang="pt-BR" sz="2000" dirty="0">
                <a:solidFill>
                  <a:schemeClr val="tx1"/>
                </a:solidFill>
                <a:latin typeface="Arial" panose="020B0604020202020204" pitchFamily="34" charset="0"/>
                <a:cs typeface="Arial" panose="020B0604020202020204" pitchFamily="34" charset="0"/>
              </a:rPr>
              <a:t>c.4) promoção ou participação na implantação de sistemas gerenciais; </a:t>
            </a:r>
          </a:p>
          <a:p>
            <a:r>
              <a:rPr lang="pt-BR" sz="2000" dirty="0">
                <a:solidFill>
                  <a:schemeClr val="tx1"/>
                </a:solidFill>
                <a:latin typeface="Arial" panose="020B0604020202020204" pitchFamily="34" charset="0"/>
                <a:cs typeface="Arial" panose="020B0604020202020204" pitchFamily="34" charset="0"/>
              </a:rPr>
              <a:t>c.5) participação em comissão de sindicância; </a:t>
            </a:r>
          </a:p>
          <a:p>
            <a:r>
              <a:rPr lang="pt-BR" sz="2000" dirty="0">
                <a:solidFill>
                  <a:schemeClr val="tx1"/>
                </a:solidFill>
                <a:latin typeface="Arial" panose="020B0604020202020204" pitchFamily="34" charset="0"/>
                <a:cs typeface="Arial" panose="020B0604020202020204" pitchFamily="34" charset="0"/>
              </a:rPr>
              <a:t>c.6) decisão ou aprovação do objeto a ser contratado; </a:t>
            </a:r>
          </a:p>
          <a:p>
            <a:r>
              <a:rPr lang="pt-BR" sz="2000" dirty="0">
                <a:solidFill>
                  <a:schemeClr val="tx1"/>
                </a:solidFill>
                <a:latin typeface="Arial" panose="020B0604020202020204" pitchFamily="34" charset="0"/>
                <a:cs typeface="Arial" panose="020B0604020202020204" pitchFamily="34" charset="0"/>
              </a:rPr>
              <a:t>c.7) enfrentamento de questões jurídicas provocadas pelo gestor, entre outras; e </a:t>
            </a:r>
          </a:p>
          <a:p>
            <a:r>
              <a:rPr lang="pt-BR" sz="2000" dirty="0">
                <a:solidFill>
                  <a:schemeClr val="tx1"/>
                </a:solidFill>
                <a:latin typeface="Arial" panose="020B0604020202020204" pitchFamily="34" charset="0"/>
                <a:cs typeface="Arial" panose="020B0604020202020204" pitchFamily="34" charset="0"/>
              </a:rPr>
              <a:t>c.8) exercício de práticas de atividades de assessoria jurídica, que possam comprometer a independência de atuação da unidade ou núcleo de controle interno.”[1]</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12</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858599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1736816"/>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dirty="0">
                <a:solidFill>
                  <a:schemeClr val="tx1"/>
                </a:solidFill>
                <a:latin typeface="Arial" panose="020B0604020202020204" pitchFamily="34" charset="0"/>
                <a:cs typeface="Arial" panose="020B0604020202020204" pitchFamily="34" charset="0"/>
                <a:hlinkClick r:id="rId5"/>
              </a:rPr>
              <a:t>[1]</a:t>
            </a:r>
            <a:r>
              <a:rPr lang="pt-BR" sz="2000" dirty="0">
                <a:solidFill>
                  <a:schemeClr val="tx1"/>
                </a:solidFill>
                <a:latin typeface="Arial" panose="020B0604020202020204" pitchFamily="34" charset="0"/>
                <a:cs typeface="Arial" panose="020B0604020202020204" pitchFamily="34" charset="0"/>
              </a:rPr>
              <a:t> Disponível em: </a:t>
            </a:r>
            <a:r>
              <a:rPr lang="pt-BR" sz="2000" dirty="0">
                <a:solidFill>
                  <a:schemeClr val="tx1"/>
                </a:solidFill>
                <a:latin typeface="Arial" panose="020B0604020202020204" pitchFamily="34" charset="0"/>
                <a:cs typeface="Arial" panose="020B0604020202020204" pitchFamily="34" charset="0"/>
                <a:hlinkClick r:id="rId6"/>
              </a:rPr>
              <a:t>http://www.cnj.jus.br/sobre-o-cnj/controle-interno/acoes-de-fortalecimento-dos-orgaos-de-controle-interno/parecer-n-22013-scipresicnj-sugestoes-de-procedimentos-a-serem-adotados</a:t>
            </a:r>
            <a:endPar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13</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11774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02: As unidades que realizam auditoria interna acolhem como boas práticas as orientações, declarações de posicionamento e guias práticos da Estrutura Internacional de Práticas Profissionais - IPPF promulgadas pelo Instituto dos Auditores Internos (IIA);</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14</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106865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panose="020B0604020202020204" pitchFamily="34" charset="0"/>
                <a:cs typeface="Arial" panose="020B0604020202020204" pitchFamily="34" charset="0"/>
              </a:rPr>
              <a:t>“Normas e Orientação – </a:t>
            </a:r>
            <a:r>
              <a:rPr lang="pt-BR" sz="2000" dirty="0" err="1">
                <a:solidFill>
                  <a:schemeClr val="tx1"/>
                </a:solidFill>
                <a:latin typeface="Arial" panose="020B0604020202020204" pitchFamily="34" charset="0"/>
                <a:cs typeface="Arial" panose="020B0604020202020204" pitchFamily="34" charset="0"/>
              </a:rPr>
              <a:t>International</a:t>
            </a:r>
            <a:r>
              <a:rPr lang="pt-BR" sz="2000" dirty="0">
                <a:solidFill>
                  <a:schemeClr val="tx1"/>
                </a:solidFill>
                <a:latin typeface="Arial" panose="020B0604020202020204" pitchFamily="34" charset="0"/>
                <a:cs typeface="Arial" panose="020B0604020202020204" pitchFamily="34" charset="0"/>
              </a:rPr>
              <a:t> Professional </a:t>
            </a:r>
            <a:r>
              <a:rPr lang="pt-BR" sz="2000" dirty="0" err="1">
                <a:solidFill>
                  <a:schemeClr val="tx1"/>
                </a:solidFill>
                <a:latin typeface="Arial" panose="020B0604020202020204" pitchFamily="34" charset="0"/>
                <a:cs typeface="Arial" panose="020B0604020202020204" pitchFamily="34" charset="0"/>
              </a:rPr>
              <a:t>Practices</a:t>
            </a:r>
            <a:r>
              <a:rPr lang="pt-BR" sz="2000" dirty="0">
                <a:solidFill>
                  <a:schemeClr val="tx1"/>
                </a:solidFill>
                <a:latin typeface="Arial" panose="020B0604020202020204" pitchFamily="34" charset="0"/>
                <a:cs typeface="Arial" panose="020B0604020202020204" pitchFamily="34" charset="0"/>
              </a:rPr>
              <a:t> Framework (IPPF)</a:t>
            </a:r>
          </a:p>
          <a:p>
            <a:pPr algn="just"/>
            <a:r>
              <a:rPr lang="pt-BR" sz="2000" dirty="0">
                <a:solidFill>
                  <a:schemeClr val="tx1"/>
                </a:solidFill>
                <a:latin typeface="Arial" panose="020B0604020202020204" pitchFamily="34" charset="0"/>
                <a:cs typeface="Arial" panose="020B0604020202020204" pitchFamily="34" charset="0"/>
              </a:rPr>
              <a:t>A Estrutura Internacional de Práticas Profissionais (</a:t>
            </a:r>
            <a:r>
              <a:rPr lang="pt-BR" sz="2000" dirty="0" err="1">
                <a:solidFill>
                  <a:schemeClr val="tx1"/>
                </a:solidFill>
                <a:latin typeface="Arial" panose="020B0604020202020204" pitchFamily="34" charset="0"/>
                <a:cs typeface="Arial" panose="020B0604020202020204" pitchFamily="34" charset="0"/>
              </a:rPr>
              <a:t>International</a:t>
            </a:r>
            <a:r>
              <a:rPr lang="pt-BR" sz="2000" dirty="0">
                <a:solidFill>
                  <a:schemeClr val="tx1"/>
                </a:solidFill>
                <a:latin typeface="Arial" panose="020B0604020202020204" pitchFamily="34" charset="0"/>
                <a:cs typeface="Arial" panose="020B0604020202020204" pitchFamily="34" charset="0"/>
              </a:rPr>
              <a:t> Professional </a:t>
            </a:r>
            <a:r>
              <a:rPr lang="pt-BR" sz="2000" dirty="0" err="1">
                <a:solidFill>
                  <a:schemeClr val="tx1"/>
                </a:solidFill>
                <a:latin typeface="Arial" panose="020B0604020202020204" pitchFamily="34" charset="0"/>
                <a:cs typeface="Arial" panose="020B0604020202020204" pitchFamily="34" charset="0"/>
              </a:rPr>
              <a:t>Practices</a:t>
            </a:r>
            <a:r>
              <a:rPr lang="pt-BR" sz="2000" dirty="0">
                <a:solidFill>
                  <a:schemeClr val="tx1"/>
                </a:solidFill>
                <a:latin typeface="Arial" panose="020B0604020202020204" pitchFamily="34" charset="0"/>
                <a:cs typeface="Arial" panose="020B0604020202020204" pitchFamily="34" charset="0"/>
              </a:rPr>
              <a:t> Framework - IPPF) é a base conceitual que organiza as informações oficiais promulgadas pelo The </a:t>
            </a:r>
            <a:r>
              <a:rPr lang="pt-BR" sz="2000" dirty="0" err="1">
                <a:solidFill>
                  <a:schemeClr val="tx1"/>
                </a:solidFill>
                <a:latin typeface="Arial" panose="020B0604020202020204" pitchFamily="34" charset="0"/>
                <a:cs typeface="Arial" panose="020B0604020202020204" pitchFamily="34" charset="0"/>
              </a:rPr>
              <a:t>Institute</a:t>
            </a:r>
            <a:r>
              <a:rPr lang="pt-BR" sz="2000" dirty="0">
                <a:solidFill>
                  <a:schemeClr val="tx1"/>
                </a:solidFill>
                <a:latin typeface="Arial" panose="020B0604020202020204" pitchFamily="34" charset="0"/>
                <a:cs typeface="Arial" panose="020B0604020202020204" pitchFamily="34" charset="0"/>
              </a:rPr>
              <a:t> </a:t>
            </a:r>
            <a:r>
              <a:rPr lang="pt-BR" sz="2000" dirty="0" err="1">
                <a:solidFill>
                  <a:schemeClr val="tx1"/>
                </a:solidFill>
                <a:latin typeface="Arial" panose="020B0604020202020204" pitchFamily="34" charset="0"/>
                <a:cs typeface="Arial" panose="020B0604020202020204" pitchFamily="34" charset="0"/>
              </a:rPr>
              <a:t>of</a:t>
            </a:r>
            <a:r>
              <a:rPr lang="pt-BR" sz="2000" dirty="0">
                <a:solidFill>
                  <a:schemeClr val="tx1"/>
                </a:solidFill>
                <a:latin typeface="Arial" panose="020B0604020202020204" pitchFamily="34" charset="0"/>
                <a:cs typeface="Arial" panose="020B0604020202020204" pitchFamily="34" charset="0"/>
              </a:rPr>
              <a:t> </a:t>
            </a:r>
            <a:r>
              <a:rPr lang="pt-BR" sz="2000" dirty="0" err="1">
                <a:solidFill>
                  <a:schemeClr val="tx1"/>
                </a:solidFill>
                <a:latin typeface="Arial" panose="020B0604020202020204" pitchFamily="34" charset="0"/>
                <a:cs typeface="Arial" panose="020B0604020202020204" pitchFamily="34" charset="0"/>
              </a:rPr>
              <a:t>Internal</a:t>
            </a:r>
            <a:r>
              <a:rPr lang="pt-BR" sz="2000" dirty="0">
                <a:solidFill>
                  <a:schemeClr val="tx1"/>
                </a:solidFill>
                <a:latin typeface="Arial" panose="020B0604020202020204" pitchFamily="34" charset="0"/>
                <a:cs typeface="Arial" panose="020B0604020202020204" pitchFamily="34" charset="0"/>
              </a:rPr>
              <a:t> </a:t>
            </a:r>
            <a:r>
              <a:rPr lang="pt-BR" sz="2000" dirty="0" err="1">
                <a:solidFill>
                  <a:schemeClr val="tx1"/>
                </a:solidFill>
                <a:latin typeface="Arial" panose="020B0604020202020204" pitchFamily="34" charset="0"/>
                <a:cs typeface="Arial" panose="020B0604020202020204" pitchFamily="34" charset="0"/>
              </a:rPr>
              <a:t>Auditors</a:t>
            </a:r>
            <a:r>
              <a:rPr lang="pt-BR" sz="2000" dirty="0">
                <a:solidFill>
                  <a:schemeClr val="tx1"/>
                </a:solidFill>
                <a:latin typeface="Arial" panose="020B0604020202020204" pitchFamily="34" charset="0"/>
                <a:cs typeface="Arial" panose="020B0604020202020204" pitchFamily="34" charset="0"/>
              </a:rPr>
              <a:t>. O IIA Global fornece aos profissionais de auditoria interna do mundo todo métodos organizados no IPPF, como as orientações mandatórias e as recomendadas.”[2]</a:t>
            </a:r>
          </a:p>
          <a:p>
            <a:r>
              <a:rPr lang="pt-BR" sz="2000" dirty="0">
                <a:solidFill>
                  <a:schemeClr val="tx1"/>
                </a:solidFill>
                <a:latin typeface="Arial" panose="020B0604020202020204" pitchFamily="34" charset="0"/>
                <a:cs typeface="Arial" panose="020B0604020202020204" pitchFamily="34" charset="0"/>
              </a:rPr>
              <a:t>[2] Disponível em: </a:t>
            </a:r>
            <a:r>
              <a:rPr lang="pt-BR" sz="2000" dirty="0">
                <a:solidFill>
                  <a:schemeClr val="tx1"/>
                </a:solidFill>
                <a:latin typeface="Arial" panose="020B0604020202020204" pitchFamily="34" charset="0"/>
                <a:cs typeface="Arial" panose="020B0604020202020204" pitchFamily="34" charset="0"/>
                <a:hlinkClick r:id="rId5"/>
              </a:rPr>
              <a:t>http://www.iiabrasil.org.br/new/novo_ippf.html</a:t>
            </a:r>
            <a:r>
              <a:rPr lang="pt-BR" sz="2000" dirty="0">
                <a:solidFill>
                  <a:schemeClr val="tx1"/>
                </a:solidFill>
                <a:latin typeface="Arial" panose="020B0604020202020204" pitchFamily="34" charset="0"/>
                <a:cs typeface="Arial" panose="020B0604020202020204" pitchFamily="34" charset="0"/>
              </a:rPr>
              <a:t> </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15</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251931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rPr>
              <a:t>9.5.4. </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promovam uma </a:t>
            </a:r>
            <a:r>
              <a:rPr lang="pt-BR" sz="2400" dirty="0" err="1">
                <a:solidFill>
                  <a:schemeClr val="tx1"/>
                </a:solidFill>
                <a:latin typeface="Arial" panose="020B0604020202020204" pitchFamily="34" charset="0"/>
                <a:ea typeface="Verdana" panose="020B0604030504040204" pitchFamily="34" charset="0"/>
                <a:cs typeface="Arial" panose="020B0604020202020204" pitchFamily="34" charset="0"/>
              </a:rPr>
              <a:t>autoavaliação</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 da unidade de auditoria interna, confrontando suas práticas com as boas práticas sobre o tema, como, por exemplo, aquelas contidas no IPPF, e utilizem o resultado para promover as melhorias consideradas adequadas em cada caso; </a:t>
            </a:r>
          </a:p>
          <a:p>
            <a:pPr algn="just"/>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(Acordão TCU 2622/2015 – Plenário.</a:t>
            </a:r>
            <a:endPar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16</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954480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rPr>
              <a:t>9.5.5. </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avaliem a conveniência e oportunidade de propor revisão dos marcos normativos e manuais de procedimentos que tratam de controle interno e auditoria interna de forma a adequá-los às boas práticas sobre o tema, como o Coso II e o IPPF (</a:t>
            </a:r>
            <a:r>
              <a:rPr lang="pt-BR" sz="2400" dirty="0" err="1">
                <a:solidFill>
                  <a:schemeClr val="tx1"/>
                </a:solidFill>
                <a:latin typeface="Arial" panose="020B0604020202020204" pitchFamily="34" charset="0"/>
                <a:ea typeface="Verdana" panose="020B0604030504040204" pitchFamily="34" charset="0"/>
                <a:cs typeface="Arial" panose="020B0604020202020204" pitchFamily="34" charset="0"/>
              </a:rPr>
              <a:t>International</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 Professional </a:t>
            </a:r>
            <a:r>
              <a:rPr lang="pt-BR" sz="2400" dirty="0" err="1">
                <a:solidFill>
                  <a:schemeClr val="tx1"/>
                </a:solidFill>
                <a:latin typeface="Arial" panose="020B0604020202020204" pitchFamily="34" charset="0"/>
                <a:ea typeface="Verdana" panose="020B0604030504040204" pitchFamily="34" charset="0"/>
                <a:cs typeface="Arial" panose="020B0604020202020204" pitchFamily="34" charset="0"/>
              </a:rPr>
              <a:t>Practices</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 Framework); (Acordão TCU 2622/2015 – Plenário.)</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17</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170510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03: Possuidora de conhecimento técnico, as unidades que realizam auditoria interna podem atuar na capacitação de servidores de seu órgão, como desdobramento dos serviços de consultoria;</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18</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695286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panose="020B0604020202020204" pitchFamily="34" charset="0"/>
                <a:cs typeface="Arial" panose="020B0604020202020204" pitchFamily="34" charset="0"/>
              </a:rPr>
              <a:t>“Serviços de Consultoria: Atividades de aconselhamento e serviços relacionados prestados ao cliente, cuja natureza e escopo são acordados com o cliente e se destinam a adicionar valor e aperfeiçoar os processos de governança, gerenciamento de riscos e controles da organização, sem que o auditor interno assuma qualquer responsabilidade que seja da administração. Exemplos incluem orientação, assessoria, facilitação e treinamento.[3]</a:t>
            </a:r>
          </a:p>
          <a:p>
            <a:r>
              <a:rPr lang="pt-BR" sz="2000" dirty="0">
                <a:solidFill>
                  <a:schemeClr val="tx1"/>
                </a:solidFill>
                <a:latin typeface="Arial" panose="020B0604020202020204" pitchFamily="34" charset="0"/>
                <a:cs typeface="Arial" panose="020B0604020202020204" pitchFamily="34" charset="0"/>
              </a:rPr>
              <a:t>[3] Disponível em: </a:t>
            </a:r>
            <a:r>
              <a:rPr lang="pt-BR" sz="2000" dirty="0">
                <a:solidFill>
                  <a:schemeClr val="tx1"/>
                </a:solidFill>
                <a:latin typeface="Arial" panose="020B0604020202020204" pitchFamily="34" charset="0"/>
                <a:cs typeface="Arial" panose="020B0604020202020204" pitchFamily="34" charset="0"/>
                <a:hlinkClick r:id="rId5"/>
              </a:rPr>
              <a:t>http://www.iiabrasil.org.br/new/novo_ippf.html</a:t>
            </a:r>
            <a:r>
              <a:rPr lang="pt-BR" sz="2000" dirty="0">
                <a:solidFill>
                  <a:schemeClr val="tx1"/>
                </a:solidFill>
                <a:latin typeface="Arial" panose="020B0604020202020204" pitchFamily="34" charset="0"/>
                <a:cs typeface="Arial" panose="020B0604020202020204" pitchFamily="34" charset="0"/>
              </a:rPr>
              <a:t> </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19</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266714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04: É recomendável a busca das certificações internacionais pelos servidores das unidades de auditoria interna, emanadas por instituições reconhecidas como o Instituto dos Auditores Internos (IIA);</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20</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559255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1403648" y="2060848"/>
            <a:ext cx="6624736" cy="3600400"/>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05: A atuação em rede das unidades de auditoria interna dos Órgãos do Poder Judiciário, através de posicionamentos compartilhados mediante meios informatizados, consiste em boa prática de interação institucional, além de agregar valor aos posicionamentos das unidades de auditoria interna, individualmente consideradas;</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21</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92339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06: O papel de consultoria das unidades que realizam auditoria interna deve ser relacionado a questionamento em abstrato e não se confunde com assessoramento jurídico ou de parecer opinativo e prévio à tomada de decisão pelo gestor;</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22</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4208113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56181"/>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978024" y="2060848"/>
            <a:ext cx="7410400" cy="2569029"/>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latin typeface="Arial" panose="020B0604020202020204" pitchFamily="34" charset="0"/>
                <a:ea typeface="Verdana" panose="020B0604030504040204" pitchFamily="34" charset="0"/>
                <a:cs typeface="Arial" panose="020B0604020202020204" pitchFamily="34" charset="0"/>
              </a:rPr>
              <a:t>ITEM 07: A nomeação e a destituição do titular preferencialmente, deve ser submetida à apreciação de órgão colegiado, a fim de propiciar maior independência na sua atuação.</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23</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23834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10" name="Retângulo de cantos arredondados 7"/>
          <p:cNvSpPr/>
          <p:nvPr/>
        </p:nvSpPr>
        <p:spPr>
          <a:xfrm>
            <a:off x="791580" y="1548168"/>
            <a:ext cx="7410400" cy="4207254"/>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b="1" dirty="0">
                <a:solidFill>
                  <a:schemeClr val="tx1"/>
                </a:solidFill>
                <a:latin typeface="Arial" panose="020B0604020202020204" pitchFamily="34" charset="0"/>
                <a:ea typeface="Verdana" panose="020B0604030504040204" pitchFamily="34" charset="0"/>
                <a:cs typeface="Arial" panose="020B0604020202020204" pitchFamily="34" charset="0"/>
              </a:rPr>
              <a:t>9.5.3. </a:t>
            </a:r>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caso exista um conselho superior que supervisione a autoridade máxima da organização, avaliem a possibilidade de que a unidade de auditoria interna fique subordinada a esse conselho, como preconizam as boas práticas sobre o tema, à semelhança das orientações contidas no IPPF 1000 e no item 2.34.5 do código de melhores práticas de governança corporativa do Instituto Brasileiro de Governança Corporativa.;</a:t>
            </a:r>
          </a:p>
          <a:p>
            <a:pPr algn="just"/>
            <a:r>
              <a:rPr lang="pt-BR" sz="2400" dirty="0">
                <a:solidFill>
                  <a:schemeClr val="tx1"/>
                </a:solidFill>
                <a:latin typeface="Arial" panose="020B0604020202020204" pitchFamily="34" charset="0"/>
                <a:ea typeface="Verdana" panose="020B0604030504040204" pitchFamily="34" charset="0"/>
                <a:cs typeface="Arial" panose="020B0604020202020204" pitchFamily="34" charset="0"/>
              </a:rPr>
              <a:t>(Acordão TCU 2622/2015 – Plenário)</a:t>
            </a:r>
          </a:p>
        </p:txBody>
      </p:sp>
      <p:sp>
        <p:nvSpPr>
          <p:cNvPr id="7"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24</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762803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7" name="Retângulo de cantos arredondados 7"/>
          <p:cNvSpPr/>
          <p:nvPr/>
        </p:nvSpPr>
        <p:spPr>
          <a:xfrm>
            <a:off x="791580" y="1628800"/>
            <a:ext cx="7806444" cy="4126622"/>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r>
              <a:rPr lang="pt-BR" sz="2000" b="1" dirty="0">
                <a:latin typeface="Arial" panose="020B0604020202020204" pitchFamily="34" charset="0"/>
                <a:ea typeface="Verdana" panose="020B0604030504040204" pitchFamily="34" charset="0"/>
                <a:cs typeface="Arial" panose="020B0604020202020204" pitchFamily="34" charset="0"/>
              </a:rPr>
              <a:t>Ratificaram até o momento:</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01: DGCOI TJRJ; CCI TJMSP; CAI TJSC; SCI STF; CCI TRT15; COCIN TRE-AC; UCON TRF3;    </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02: DGCOI TJRJ; CCI TJMSP; CAI TJSC; SCI STF; CCI TRT15; COCIN TRE-AC; UCON TRF3; </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03: DGCOI TJRJ; CCI TJMSP; CAI TJSC; SCI STF; CCI TRT15; COCIN TRE-AC; </a:t>
            </a:r>
          </a:p>
          <a:p>
            <a:pPr algn="just"/>
            <a:endParaRPr lang="pt-BR" sz="2400" b="1" dirty="0">
              <a:latin typeface="Arial" panose="020B0604020202020204" pitchFamily="34" charset="0"/>
              <a:ea typeface="Verdana" panose="020B0604030504040204" pitchFamily="34" charset="0"/>
              <a:cs typeface="Arial" panose="020B0604020202020204" pitchFamily="34" charset="0"/>
            </a:endParaRPr>
          </a:p>
        </p:txBody>
      </p:sp>
      <p:sp>
        <p:nvSpPr>
          <p:cNvPr id="8"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25</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532143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86671" y="5755422"/>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024" y="116632"/>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791580" y="5777586"/>
            <a:ext cx="1080120" cy="854048"/>
          </a:xfrm>
          <a:prstGeom prst="rect">
            <a:avLst/>
          </a:prstGeom>
          <a:ln>
            <a:solidFill>
              <a:schemeClr val="bg1"/>
            </a:solidFill>
          </a:ln>
        </p:spPr>
      </p:pic>
      <p:sp>
        <p:nvSpPr>
          <p:cNvPr id="7" name="Retângulo de cantos arredondados 7"/>
          <p:cNvSpPr/>
          <p:nvPr/>
        </p:nvSpPr>
        <p:spPr>
          <a:xfrm>
            <a:off x="978024" y="1628800"/>
            <a:ext cx="7482408" cy="4032448"/>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r>
              <a:rPr lang="pt-BR" sz="2000" b="1" dirty="0">
                <a:latin typeface="Arial" panose="020B0604020202020204" pitchFamily="34" charset="0"/>
                <a:ea typeface="Verdana" panose="020B0604030504040204" pitchFamily="34" charset="0"/>
                <a:cs typeface="Arial" panose="020B0604020202020204" pitchFamily="34" charset="0"/>
              </a:rPr>
              <a:t>ITEM 04: DGCOI TJRJ; CCI TJMSP; CAI TJSC; SCI STF; CCI TRT15; COCIN TRE-AC; UCON TRF3; </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05: DGCOI TJRJ; CCI TJMSP; CAI TJSC; SCI STF; CCI TRT15; COCIN TRE-AC; UCON TRF3;</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06: DGCOI TJRJ; CCI TJMSP; CAI TJSC; SCI STF; CCI TRT15; COCIN TRE-AC; </a:t>
            </a:r>
          </a:p>
          <a:p>
            <a:endParaRPr lang="pt-BR" sz="2000" b="1" dirty="0">
              <a:latin typeface="Arial" panose="020B0604020202020204" pitchFamily="34" charset="0"/>
              <a:ea typeface="Verdana" panose="020B0604030504040204" pitchFamily="34" charset="0"/>
              <a:cs typeface="Arial" panose="020B0604020202020204" pitchFamily="34" charset="0"/>
            </a:endParaRPr>
          </a:p>
          <a:p>
            <a:r>
              <a:rPr lang="pt-BR" sz="2000" b="1" dirty="0">
                <a:latin typeface="Arial" panose="020B0604020202020204" pitchFamily="34" charset="0"/>
                <a:ea typeface="Verdana" panose="020B0604030504040204" pitchFamily="34" charset="0"/>
                <a:cs typeface="Arial" panose="020B0604020202020204" pitchFamily="34" charset="0"/>
              </a:rPr>
              <a:t>ITEM 07: DGCOI TJRJ; CCI TJMSP; CAI TJSC; SCI STF; CCI TRT15; COCIN TRE-AC; </a:t>
            </a:r>
          </a:p>
          <a:p>
            <a:pPr algn="just"/>
            <a:endParaRPr lang="pt-BR" sz="2400" b="1" dirty="0">
              <a:latin typeface="Arial" panose="020B0604020202020204" pitchFamily="34" charset="0"/>
              <a:ea typeface="Verdana" panose="020B0604030504040204" pitchFamily="34" charset="0"/>
              <a:cs typeface="Arial" panose="020B0604020202020204" pitchFamily="34" charset="0"/>
            </a:endParaRPr>
          </a:p>
        </p:txBody>
      </p:sp>
      <p:sp>
        <p:nvSpPr>
          <p:cNvPr id="8" name="Text Box 3"/>
          <p:cNvSpPr txBox="1">
            <a:spLocks noChangeArrowheads="1"/>
          </p:cNvSpPr>
          <p:nvPr/>
        </p:nvSpPr>
        <p:spPr bwMode="auto">
          <a:xfrm>
            <a:off x="2595533" y="6487618"/>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26</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897317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7" name="Retângulo 6"/>
          <p:cNvSpPr/>
          <p:nvPr/>
        </p:nvSpPr>
        <p:spPr>
          <a:xfrm>
            <a:off x="559652" y="2063031"/>
            <a:ext cx="8496944" cy="3416320"/>
          </a:xfrm>
          <a:prstGeom prst="rect">
            <a:avLst/>
          </a:prstGeom>
        </p:spPr>
        <p:txBody>
          <a:bodyPr wrap="square">
            <a:spAutoFit/>
          </a:bodyPr>
          <a:lstStyle/>
          <a:p>
            <a: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t>Maior que a tristeza de não haver vencido é a vergonha de não ter lutado.</a:t>
            </a:r>
            <a:b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br>
            <a:r>
              <a:rPr lang="pt-BR" sz="5400" dirty="0">
                <a:solidFill>
                  <a:srgbClr val="0000CC"/>
                </a:solidFill>
                <a:latin typeface="Matura MT Script Capitals" panose="03020802060602070202" pitchFamily="66" charset="0"/>
                <a:ea typeface="Verdana" panose="020B0604030504040204" pitchFamily="34" charset="0"/>
                <a:cs typeface="Verdana" panose="020B0604030504040204" pitchFamily="34" charset="0"/>
              </a:rPr>
              <a:t>(Rui Barbosa)</a:t>
            </a:r>
          </a:p>
        </p:txBody>
      </p:sp>
      <p:sp>
        <p:nvSpPr>
          <p:cNvPr id="8" name="Text Box 3"/>
          <p:cNvSpPr txBox="1">
            <a:spLocks noChangeArrowheads="1"/>
          </p:cNvSpPr>
          <p:nvPr/>
        </p:nvSpPr>
        <p:spPr bwMode="auto">
          <a:xfrm>
            <a:off x="2719892" y="6531843"/>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27</a:t>
            </a:fld>
            <a:endParaRPr lang="pt-BR" sz="1000" b="1" dirty="0">
              <a:solidFill>
                <a:srgbClr val="000066"/>
              </a:solidFill>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307112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493095" y="5661248"/>
            <a:ext cx="1111353" cy="876212"/>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24" y="260648"/>
            <a:ext cx="7620000" cy="1666875"/>
          </a:xfrm>
          <a:prstGeom prst="rect">
            <a:avLst/>
          </a:prstGeom>
        </p:spPr>
      </p:pic>
      <p:pic>
        <p:nvPicPr>
          <p:cNvPr id="6" name="Imagem 5"/>
          <p:cNvPicPr>
            <a:picLocks noChangeAspect="1"/>
          </p:cNvPicPr>
          <p:nvPr/>
        </p:nvPicPr>
        <p:blipFill rotWithShape="1">
          <a:blip r:embed="rId4"/>
          <a:srcRect l="4742" t="5348" r="3283" b="3746"/>
          <a:stretch/>
        </p:blipFill>
        <p:spPr>
          <a:xfrm>
            <a:off x="683568" y="5683412"/>
            <a:ext cx="1080120" cy="854048"/>
          </a:xfrm>
          <a:prstGeom prst="rect">
            <a:avLst/>
          </a:prstGeom>
          <a:ln>
            <a:solidFill>
              <a:schemeClr val="bg1"/>
            </a:solidFill>
          </a:ln>
        </p:spPr>
      </p:pic>
      <p:sp>
        <p:nvSpPr>
          <p:cNvPr id="8" name="Text Box 3"/>
          <p:cNvSpPr txBox="1">
            <a:spLocks noChangeArrowheads="1"/>
          </p:cNvSpPr>
          <p:nvPr/>
        </p:nvSpPr>
        <p:spPr bwMode="auto">
          <a:xfrm>
            <a:off x="2719892" y="6531843"/>
            <a:ext cx="4176464" cy="288032"/>
          </a:xfrm>
          <a:prstGeom prst="rect">
            <a:avLst/>
          </a:prstGeom>
          <a:solidFill>
            <a:srgbClr val="FFFFFF"/>
          </a:solidFill>
          <a:ln w="3175">
            <a:solidFill>
              <a:srgbClr val="3A7DCE"/>
            </a:solidFill>
            <a:miter lim="800000"/>
            <a:headEnd/>
            <a:tailEnd/>
          </a:ln>
        </p:spPr>
        <p:txBody>
          <a:bodyPr rot="0" vert="horz" wrap="square" lIns="91440" tIns="45720" rIns="91440" bIns="45720" anchor="t" anchorCtr="0" upright="1">
            <a:noAutofit/>
          </a:bodyPr>
          <a:lstStyle/>
          <a:p>
            <a:pPr lvl="0" algn="ctr" eaLnBrk="0" fontAlgn="base" hangingPunct="0">
              <a:lnSpc>
                <a:spcPct val="150000"/>
              </a:lnSpc>
              <a:spcBef>
                <a:spcPct val="0"/>
              </a:spcBef>
              <a:spcAft>
                <a:spcPts val="0"/>
              </a:spcAft>
            </a:pPr>
            <a:r>
              <a:rPr lang="pt-BR" sz="1000" b="1" u="sng" dirty="0">
                <a:solidFill>
                  <a:srgbClr val="000066"/>
                </a:solidFill>
                <a:latin typeface="Arial" pitchFamily="34" charset="0"/>
                <a:ea typeface="Times New Roman" pitchFamily="18" charset="0"/>
                <a:cs typeface="Arial" pitchFamily="34" charset="0"/>
              </a:rPr>
              <a:t>Proposta de discussão da Carta de Intenções </a:t>
            </a:r>
            <a:r>
              <a:rPr lang="pt-BR" sz="1000" b="1" dirty="0">
                <a:solidFill>
                  <a:srgbClr val="000066"/>
                </a:solidFill>
                <a:latin typeface="Arial" pitchFamily="34" charset="0"/>
                <a:ea typeface="Times New Roman" pitchFamily="18" charset="0"/>
                <a:cs typeface="Arial" pitchFamily="34" charset="0"/>
              </a:rPr>
              <a:t> – SLIDE </a:t>
            </a:r>
            <a:fld id="{289E5068-045D-49DE-8CF4-1656255E4250}" type="slidenum">
              <a:rPr lang="pt-BR" sz="1000" b="1" smtClean="0">
                <a:solidFill>
                  <a:srgbClr val="000066"/>
                </a:solidFill>
                <a:latin typeface="Arial" pitchFamily="34" charset="0"/>
                <a:ea typeface="Times New Roman" pitchFamily="18" charset="0"/>
                <a:cs typeface="Arial" pitchFamily="34" charset="0"/>
              </a:rPr>
              <a:pPr lvl="0" algn="ctr" eaLnBrk="0" fontAlgn="base" hangingPunct="0">
                <a:lnSpc>
                  <a:spcPct val="150000"/>
                </a:lnSpc>
                <a:spcBef>
                  <a:spcPct val="0"/>
                </a:spcBef>
                <a:spcAft>
                  <a:spcPts val="0"/>
                </a:spcAft>
              </a:pPr>
              <a:t>28</a:t>
            </a:fld>
            <a:endParaRPr lang="pt-BR" sz="1000" b="1" dirty="0">
              <a:solidFill>
                <a:srgbClr val="000066"/>
              </a:solidFill>
              <a:latin typeface="Arial" pitchFamily="34" charset="0"/>
              <a:ea typeface="Times New Roman" pitchFamily="18" charset="0"/>
              <a:cs typeface="Arial" pitchFamily="34" charset="0"/>
            </a:endParaRPr>
          </a:p>
        </p:txBody>
      </p:sp>
      <p:sp>
        <p:nvSpPr>
          <p:cNvPr id="9" name="Retângulo de cantos arredondados 7"/>
          <p:cNvSpPr/>
          <p:nvPr/>
        </p:nvSpPr>
        <p:spPr>
          <a:xfrm>
            <a:off x="1149013" y="2060848"/>
            <a:ext cx="7318222" cy="432675"/>
          </a:xfrm>
          <a:prstGeom prst="roundRect">
            <a:avLst/>
          </a:prstGeom>
          <a:solidFill>
            <a:schemeClr val="accent3">
              <a:lumMod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latin typeface="Verdana" panose="020B0604030504040204" pitchFamily="34" charset="0"/>
                <a:ea typeface="Verdana" panose="020B0604030504040204" pitchFamily="34" charset="0"/>
                <a:cs typeface="Verdana" panose="020B0604030504040204" pitchFamily="34" charset="0"/>
              </a:rPr>
              <a:t>Sugestões e contatos</a:t>
            </a:r>
          </a:p>
        </p:txBody>
      </p:sp>
      <p:pic>
        <p:nvPicPr>
          <p:cNvPr id="10" name="Picture 6" descr="email-to-fax-softwa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8741" y="2798892"/>
            <a:ext cx="1271587" cy="13827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telefone+fix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4928" y="4486974"/>
            <a:ext cx="1295400" cy="12906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7"/>
          <p:cNvSpPr txBox="1">
            <a:spLocks noChangeArrowheads="1"/>
          </p:cNvSpPr>
          <p:nvPr/>
        </p:nvSpPr>
        <p:spPr bwMode="auto">
          <a:xfrm>
            <a:off x="2750515" y="2789461"/>
            <a:ext cx="5257800" cy="461665"/>
          </a:xfrm>
          <a:prstGeom prst="rect">
            <a:avLst/>
          </a:prstGeom>
          <a:solidFill>
            <a:schemeClr val="bg1"/>
          </a:solidFill>
          <a:ln>
            <a:noFill/>
          </a:ln>
          <a:effectLst/>
        </p:spPr>
        <p:txBody>
          <a:bodyPr>
            <a:spAutoFit/>
          </a:bodyPr>
          <a:lstStyle/>
          <a:p>
            <a:pPr algn="l"/>
            <a:r>
              <a:rPr lang="pt-BR" sz="2400" b="0" dirty="0">
                <a:solidFill>
                  <a:schemeClr val="bg1"/>
                </a:solidFill>
                <a:hlinkClick r:id="rId7"/>
              </a:rPr>
              <a:t>fernandocamargo@tjrj.jus.br</a:t>
            </a:r>
            <a:endParaRPr lang="pt-BR" sz="2400" b="0" dirty="0">
              <a:solidFill>
                <a:schemeClr val="bg1"/>
              </a:solidFill>
            </a:endParaRPr>
          </a:p>
        </p:txBody>
      </p:sp>
      <p:sp>
        <p:nvSpPr>
          <p:cNvPr id="13" name="Text Box 10"/>
          <p:cNvSpPr txBox="1">
            <a:spLocks noChangeArrowheads="1"/>
          </p:cNvSpPr>
          <p:nvPr/>
        </p:nvSpPr>
        <p:spPr bwMode="auto">
          <a:xfrm>
            <a:off x="2750515" y="4707141"/>
            <a:ext cx="5257801" cy="954107"/>
          </a:xfrm>
          <a:prstGeom prst="rect">
            <a:avLst/>
          </a:prstGeom>
          <a:solidFill>
            <a:schemeClr val="bg1"/>
          </a:solidFill>
          <a:ln>
            <a:noFill/>
          </a:ln>
          <a:effectLst/>
        </p:spPr>
        <p:txBody>
          <a:bodyPr wrap="square">
            <a:spAutoFit/>
          </a:bodyPr>
          <a:lstStyle/>
          <a:p>
            <a:pPr algn="l"/>
            <a:r>
              <a:rPr lang="pt-BR" sz="2800" dirty="0">
                <a:solidFill>
                  <a:srgbClr val="0000CC"/>
                </a:solidFill>
              </a:rPr>
              <a:t>970134010 (</a:t>
            </a:r>
            <a:r>
              <a:rPr lang="pt-BR" sz="2800" dirty="0" err="1">
                <a:solidFill>
                  <a:srgbClr val="0000CC"/>
                </a:solidFill>
              </a:rPr>
              <a:t>telegram</a:t>
            </a:r>
            <a:r>
              <a:rPr lang="pt-BR" sz="2800" dirty="0">
                <a:solidFill>
                  <a:srgbClr val="0000CC"/>
                </a:solidFill>
              </a:rPr>
              <a:t>)</a:t>
            </a:r>
          </a:p>
          <a:p>
            <a:pPr algn="l"/>
            <a:r>
              <a:rPr lang="pt-BR" sz="2800" dirty="0">
                <a:solidFill>
                  <a:srgbClr val="0000CC"/>
                </a:solidFill>
              </a:rPr>
              <a:t>981601764 (</a:t>
            </a:r>
            <a:r>
              <a:rPr lang="pt-BR" sz="2800" dirty="0" err="1">
                <a:solidFill>
                  <a:srgbClr val="0000CC"/>
                </a:solidFill>
              </a:rPr>
              <a:t>whatsapp</a:t>
            </a:r>
            <a:r>
              <a:rPr lang="pt-BR" sz="2800" dirty="0">
                <a:solidFill>
                  <a:srgbClr val="0000CC"/>
                </a:solidFill>
              </a:rPr>
              <a:t>)</a:t>
            </a:r>
          </a:p>
        </p:txBody>
      </p:sp>
    </p:spTree>
    <p:extLst>
      <p:ext uri="{BB962C8B-B14F-4D97-AF65-F5344CB8AC3E}">
        <p14:creationId xmlns:p14="http://schemas.microsoft.com/office/powerpoint/2010/main" val="12498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10"/>
                                        </p:tgtEl>
                                      </p:cBhvr>
                                      <p:by x="150000" y="150000"/>
                                    </p:animScale>
                                  </p:childTnLst>
                                </p:cTn>
                              </p:par>
                              <p:par>
                                <p:cTn id="12" presetID="2" presetClass="entr" presetSubtype="4"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6" presetClass="emph" presetSubtype="0" fill="hold" nodeType="afterEffect">
                                  <p:stCondLst>
                                    <p:cond delay="0"/>
                                  </p:stCondLst>
                                  <p:childTnLst>
                                    <p:animScale>
                                      <p:cBhvr>
                                        <p:cTn id="18"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1937</TotalTime>
  <Words>1595</Words>
  <Application>Microsoft Office PowerPoint</Application>
  <PresentationFormat>Apresentação na tela (4:3)</PresentationFormat>
  <Paragraphs>95</Paragraphs>
  <Slides>28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28</vt:i4>
      </vt:variant>
    </vt:vector>
  </HeadingPairs>
  <TitlesOfParts>
    <vt:vector size="34" baseType="lpstr">
      <vt:lpstr>Arial</vt:lpstr>
      <vt:lpstr>Calibri</vt:lpstr>
      <vt:lpstr>Matura MT Script Capitals</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TJERJ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Fernando Camargo Soares Neto</dc:creator>
  <cp:lastModifiedBy>FERNANDO CAMARGO</cp:lastModifiedBy>
  <cp:revision>166</cp:revision>
  <cp:lastPrinted>2015-04-09T21:48:13Z</cp:lastPrinted>
  <dcterms:created xsi:type="dcterms:W3CDTF">2015-02-09T10:21:43Z</dcterms:created>
  <dcterms:modified xsi:type="dcterms:W3CDTF">2016-06-08T07:25:55Z</dcterms:modified>
</cp:coreProperties>
</file>