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B5266-D870-4084-BC17-DD8D95761291}" type="datetimeFigureOut">
              <a:rPr lang="pt-BR" smtClean="0"/>
              <a:pPr/>
              <a:t>09/06/2016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A52B0-6F84-47C0-BF8D-1DCF728CE5F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Capa_TemplatePPT_FiscalizeLeg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419872" y="4941168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i="1" dirty="0" smtClean="0"/>
              <a:t>Adaires Aguiar Lima</a:t>
            </a:r>
          </a:p>
          <a:p>
            <a:pPr algn="r"/>
            <a:r>
              <a:rPr lang="pt-BR" i="1" dirty="0" smtClean="0"/>
              <a:t>Coordenadora de Orientação à Gestão/SCI/TSE</a:t>
            </a:r>
            <a:endParaRPr lang="pt-BR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Pagina_TemplatePPT_FiscalizeLeg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48005" y="0"/>
            <a:ext cx="9192005" cy="6894004"/>
          </a:xfrm>
        </p:spPr>
      </p:pic>
      <p:sp>
        <p:nvSpPr>
          <p:cNvPr id="5" name="CaixaDeTexto 4"/>
          <p:cNvSpPr txBox="1"/>
          <p:nvPr/>
        </p:nvSpPr>
        <p:spPr>
          <a:xfrm>
            <a:off x="179512" y="476672"/>
            <a:ext cx="6264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/>
              <a:t>O que é o Fiscalize Legal?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395536" y="1844824"/>
            <a:ext cx="83529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600" dirty="0" smtClean="0"/>
              <a:t>         Espaço de apoio aos fiscais de contrato</a:t>
            </a:r>
          </a:p>
          <a:p>
            <a:pPr algn="just"/>
            <a:endParaRPr lang="pt-BR" sz="2600" dirty="0"/>
          </a:p>
          <a:p>
            <a:pPr algn="just"/>
            <a:r>
              <a:rPr lang="pt-BR" sz="2600" dirty="0" smtClean="0"/>
              <a:t>         Consiste em duas ações principais:</a:t>
            </a:r>
          </a:p>
          <a:p>
            <a:pPr algn="just"/>
            <a:endParaRPr lang="pt-BR" sz="2600" dirty="0" smtClean="0"/>
          </a:p>
          <a:p>
            <a:pPr algn="just"/>
            <a:r>
              <a:rPr lang="pt-BR" sz="2600" dirty="0" smtClean="0"/>
              <a:t>1 – Encontro mensais com os fiscais de contrato no formato de “bate papo”, com o objetivo de promover a interação entre os fiscais e discutir questões práticas. 1h de duração.</a:t>
            </a:r>
          </a:p>
          <a:p>
            <a:pPr algn="just"/>
            <a:r>
              <a:rPr lang="pt-BR" sz="2600" dirty="0" smtClean="0"/>
              <a:t>2 – Fórum em </a:t>
            </a:r>
            <a:r>
              <a:rPr lang="pt-BR" sz="2600" smtClean="0"/>
              <a:t>plataforma virtual. </a:t>
            </a:r>
            <a:r>
              <a:rPr lang="pt-BR" sz="2600" dirty="0" smtClean="0"/>
              <a:t>O objetivo é criar um espaço contínuo de discussão.</a:t>
            </a:r>
            <a:endParaRPr lang="pt-BR" sz="2600" dirty="0"/>
          </a:p>
        </p:txBody>
      </p:sp>
      <p:sp>
        <p:nvSpPr>
          <p:cNvPr id="7" name="Seta para a direita 6"/>
          <p:cNvSpPr/>
          <p:nvPr/>
        </p:nvSpPr>
        <p:spPr>
          <a:xfrm>
            <a:off x="611560" y="1988840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 para a direita 7"/>
          <p:cNvSpPr/>
          <p:nvPr/>
        </p:nvSpPr>
        <p:spPr>
          <a:xfrm>
            <a:off x="683568" y="2780928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Pagina_TemplatePPT_FiscalizeLeg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1187624" y="2636912"/>
            <a:ext cx="66967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Por que o Fiscalize Legal é responsabilidade da Secretaria de Controle Interno e Auditoria?</a:t>
            </a:r>
            <a:endParaRPr lang="pt-BR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Pagina_TemplatePPT_FiscalizeLeg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6" name="CaixaDeTexto 5"/>
          <p:cNvSpPr txBox="1"/>
          <p:nvPr/>
        </p:nvSpPr>
        <p:spPr>
          <a:xfrm>
            <a:off x="467544" y="404664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/>
              <a:t>Como surgiu a ideia?</a:t>
            </a:r>
            <a:endParaRPr lang="pt-BR" sz="44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827584" y="1268760"/>
            <a:ext cx="763284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600" dirty="0" smtClean="0"/>
              <a:t>Durante um curso de Fiscalização de Contratos, oferecido pelo TSE no ano de 2015, notou-se que os fiscais não se sentiam preparados para exercer tais atividades e que não sabiam a quem poderiam recorrer em caso de dúvidas.</a:t>
            </a:r>
          </a:p>
          <a:p>
            <a:pPr algn="just"/>
            <a:endParaRPr lang="pt-BR" sz="2600" dirty="0"/>
          </a:p>
          <a:p>
            <a:pPr algn="just"/>
            <a:r>
              <a:rPr lang="pt-BR" sz="2600" dirty="0" smtClean="0"/>
              <a:t>Não havia qualquer comunidade de fiscais de contrato que pudesse integrar esses servidores.</a:t>
            </a:r>
          </a:p>
          <a:p>
            <a:pPr algn="just"/>
            <a:endParaRPr lang="pt-BR" sz="2600" dirty="0"/>
          </a:p>
          <a:p>
            <a:pPr algn="just"/>
            <a:r>
              <a:rPr lang="pt-BR" sz="2600" dirty="0" smtClean="0"/>
              <a:t>Diante disso, o que a Secretaria de Controle Interno poderia fazer para auxiliar esses fiscais e, consequentemente, melhorar a fiscalização de contratos no TSE? </a:t>
            </a:r>
            <a:endParaRPr lang="pt-BR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Pagina_TemplatePPT_FiscalizeLeg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620"/>
            <a:ext cx="9132507" cy="6849380"/>
          </a:xfrm>
        </p:spPr>
      </p:pic>
      <p:sp>
        <p:nvSpPr>
          <p:cNvPr id="5" name="CaixaDeTexto 4"/>
          <p:cNvSpPr txBox="1"/>
          <p:nvPr/>
        </p:nvSpPr>
        <p:spPr>
          <a:xfrm>
            <a:off x="323528" y="332656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/>
              <a:t>Passos iniciais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467544" y="1340768"/>
            <a:ext cx="8352928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/>
              <a:t>1) Reunião com as áreas impactadas para elaboração de um plano de ação: Secretaria de Gestão de Pessoas, Secretaria de Administração, Secretaria de Gestão da Informação e Assessoria de Gestão Estratégica.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 smtClean="0"/>
              <a:t>2) Criação de identidade visual (SGI).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/>
              <a:t>3</a:t>
            </a:r>
            <a:r>
              <a:rPr lang="pt-BR" sz="2400" dirty="0" smtClean="0"/>
              <a:t>) Disponibilização Fórum (SGP e SCI).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4</a:t>
            </a:r>
            <a:r>
              <a:rPr lang="pt-BR" sz="2400" dirty="0" smtClean="0"/>
              <a:t>) Identificação das necessidades dos fiscais. Primeiro, foram feitas reuniões com alguns fiscais sobre as principais dificuldades, a partir disso, elaborou-se questionário que foi enviado a todos os servidores.</a:t>
            </a:r>
          </a:p>
          <a:p>
            <a:pPr algn="just"/>
            <a:endParaRPr lang="pt-BR" sz="25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Pagina_TemplatePPT_FiscalizeLeg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611560" y="1700808"/>
            <a:ext cx="83529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/>
              <a:t>5) Criação de um plano de comunicação (SCI, SGP e SGI).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 smtClean="0"/>
              <a:t>6) Calendário de reuniões 2016.</a:t>
            </a:r>
          </a:p>
          <a:p>
            <a:pPr algn="just"/>
            <a:endParaRPr lang="pt-BR" sz="2400" dirty="0" smtClean="0"/>
          </a:p>
          <a:p>
            <a:r>
              <a:rPr lang="pt-BR" sz="2400" dirty="0" smtClean="0"/>
              <a:t>7) Reunião de apresentação do projeto (24/11/2015).</a:t>
            </a:r>
          </a:p>
          <a:p>
            <a:r>
              <a:rPr lang="pt-BR" sz="2400" dirty="0" smtClean="0"/>
              <a:t> </a:t>
            </a:r>
          </a:p>
          <a:p>
            <a:r>
              <a:rPr lang="pt-BR" sz="2400" dirty="0" smtClean="0"/>
              <a:t>Objetivos: apresentar o Projeto, o resultado do questionário e a comunidade  virtual.</a:t>
            </a:r>
          </a:p>
          <a:p>
            <a:endParaRPr lang="pt-BR" sz="2400" dirty="0" smtClean="0"/>
          </a:p>
          <a:p>
            <a:r>
              <a:rPr lang="pt-BR" sz="2400" dirty="0" smtClean="0"/>
              <a:t>Participaram 47 servidores de diversas áreas do TSE.</a:t>
            </a:r>
            <a:endParaRPr lang="pt-BR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Pagina_TemplatePPT_FiscalizeLeg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251520" y="332656"/>
            <a:ext cx="6336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/>
              <a:t>O caminho até agora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83568" y="1484784"/>
            <a:ext cx="806489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 smtClean="0"/>
              <a:t>Primeira reunião</a:t>
            </a:r>
            <a:r>
              <a:rPr lang="pt-BR" sz="2600" dirty="0" smtClean="0"/>
              <a:t>: 10/12/2015.</a:t>
            </a:r>
          </a:p>
          <a:p>
            <a:pPr>
              <a:buFontTx/>
              <a:buChar char="-"/>
            </a:pPr>
            <a:r>
              <a:rPr lang="pt-BR" sz="2600" dirty="0" smtClean="0"/>
              <a:t>Assunto: </a:t>
            </a:r>
            <a:r>
              <a:rPr lang="pt-BR" sz="2600" i="1" dirty="0" err="1" smtClean="0"/>
              <a:t>checklist</a:t>
            </a:r>
            <a:r>
              <a:rPr lang="pt-BR" sz="2600" dirty="0" smtClean="0"/>
              <a:t> para auxiliar a fiscalização de contratos de aquisição. Apresentou-se uma versão elaborada pela SCI e todos os participantes  tiveram a oportunidade de sugerir melhorias. </a:t>
            </a:r>
          </a:p>
          <a:p>
            <a:pPr>
              <a:buFontTx/>
              <a:buChar char="-"/>
            </a:pPr>
            <a:r>
              <a:rPr lang="pt-BR" sz="2600" dirty="0"/>
              <a:t> </a:t>
            </a:r>
            <a:r>
              <a:rPr lang="pt-BR" sz="2600" dirty="0" smtClean="0"/>
              <a:t>12 participantes.</a:t>
            </a:r>
          </a:p>
          <a:p>
            <a:pPr>
              <a:buFontTx/>
              <a:buChar char="-"/>
            </a:pPr>
            <a:endParaRPr lang="pt-BR" sz="2600" dirty="0"/>
          </a:p>
          <a:p>
            <a:r>
              <a:rPr lang="pt-BR" sz="2600" b="1" dirty="0" smtClean="0"/>
              <a:t>Segunda reunião: </a:t>
            </a:r>
            <a:r>
              <a:rPr lang="pt-BR" sz="2600" dirty="0" smtClean="0"/>
              <a:t>25/2/2016.</a:t>
            </a:r>
          </a:p>
          <a:p>
            <a:pPr>
              <a:buFontTx/>
              <a:buChar char="-"/>
            </a:pPr>
            <a:r>
              <a:rPr lang="pt-BR" sz="2600" dirty="0" smtClean="0"/>
              <a:t>Assunto: continuação da discussão do </a:t>
            </a:r>
            <a:r>
              <a:rPr lang="pt-BR" sz="2600" i="1" dirty="0" err="1" smtClean="0"/>
              <a:t>checklist</a:t>
            </a:r>
            <a:r>
              <a:rPr lang="pt-BR" sz="2600" dirty="0" smtClean="0"/>
              <a:t>.</a:t>
            </a:r>
          </a:p>
          <a:p>
            <a:pPr>
              <a:buFontTx/>
              <a:buChar char="-"/>
            </a:pPr>
            <a:r>
              <a:rPr lang="pt-BR" sz="2600" dirty="0" smtClean="0"/>
              <a:t>32 participantes.</a:t>
            </a:r>
          </a:p>
          <a:p>
            <a:r>
              <a:rPr lang="pt-BR" sz="2600" b="1" i="1" dirty="0" smtClean="0"/>
              <a:t>Primeira avaliação de reação:</a:t>
            </a:r>
            <a:r>
              <a:rPr lang="pt-BR" sz="2600" i="1" dirty="0" smtClean="0"/>
              <a:t> </a:t>
            </a:r>
            <a:r>
              <a:rPr lang="pt-BR" sz="2600" dirty="0" smtClean="0"/>
              <a:t>utilidade do Fiscalize e adesão à plataforma </a:t>
            </a:r>
            <a:endParaRPr lang="pt-BR" sz="2600" b="1" i="1" dirty="0" smtClean="0"/>
          </a:p>
          <a:p>
            <a:pPr>
              <a:buFontTx/>
              <a:buChar char="-"/>
            </a:pP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Pagina_TemplatePPT_FiscalizeLeg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683568" y="1052736"/>
            <a:ext cx="806489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 smtClean="0"/>
              <a:t>Terceira reunião:</a:t>
            </a:r>
            <a:r>
              <a:rPr lang="pt-BR" sz="2600" dirty="0" smtClean="0"/>
              <a:t> 30/3/2016</a:t>
            </a:r>
          </a:p>
          <a:p>
            <a:pPr>
              <a:buFontTx/>
              <a:buChar char="-"/>
            </a:pPr>
            <a:r>
              <a:rPr lang="pt-BR" sz="2600" dirty="0" smtClean="0"/>
              <a:t>Assunto: aplicação de penalidades contratuais. </a:t>
            </a:r>
          </a:p>
          <a:p>
            <a:pPr>
              <a:buFontTx/>
              <a:buChar char="-"/>
            </a:pPr>
            <a:r>
              <a:rPr lang="pt-BR" sz="2600" dirty="0"/>
              <a:t> </a:t>
            </a:r>
            <a:r>
              <a:rPr lang="pt-BR" sz="2600" dirty="0" smtClean="0"/>
              <a:t>Participação ativa da Secretaria de Administração.</a:t>
            </a:r>
          </a:p>
          <a:p>
            <a:pPr>
              <a:buFontTx/>
              <a:buChar char="-"/>
            </a:pPr>
            <a:r>
              <a:rPr lang="pt-BR" sz="2600" dirty="0" smtClean="0"/>
              <a:t>38 participantes</a:t>
            </a:r>
          </a:p>
          <a:p>
            <a:endParaRPr lang="pt-BR" sz="2600" dirty="0" smtClean="0"/>
          </a:p>
          <a:p>
            <a:r>
              <a:rPr lang="pt-BR" sz="2600" b="1" i="1" dirty="0" smtClean="0"/>
              <a:t>Segunda avaliação de reação</a:t>
            </a:r>
            <a:r>
              <a:rPr lang="pt-BR" sz="2600" b="1" dirty="0" smtClean="0"/>
              <a:t> </a:t>
            </a:r>
            <a:r>
              <a:rPr lang="pt-BR" sz="2600" dirty="0" smtClean="0"/>
              <a:t>– sugestões de melhorias e de temas</a:t>
            </a:r>
          </a:p>
          <a:p>
            <a:endParaRPr lang="pt-BR" sz="2600" b="1" i="1" dirty="0"/>
          </a:p>
          <a:p>
            <a:r>
              <a:rPr lang="pt-BR" sz="2600" b="1" dirty="0" smtClean="0"/>
              <a:t>Quarta reunião</a:t>
            </a:r>
            <a:r>
              <a:rPr lang="pt-BR" sz="2600" dirty="0" smtClean="0"/>
              <a:t>: 26/4/2016</a:t>
            </a:r>
          </a:p>
          <a:p>
            <a:pPr>
              <a:buFontTx/>
              <a:buChar char="-"/>
            </a:pPr>
            <a:r>
              <a:rPr lang="pt-BR" sz="2600" dirty="0" smtClean="0"/>
              <a:t>Assunto: atribuições da Coordenadoria de Fiscalização/SAD</a:t>
            </a:r>
          </a:p>
          <a:p>
            <a:pPr>
              <a:buFontTx/>
              <a:buChar char="-"/>
            </a:pPr>
            <a:r>
              <a:rPr lang="pt-BR" sz="2600" dirty="0" smtClean="0"/>
              <a:t>Participação ativa da Secretaria de Administração.</a:t>
            </a:r>
          </a:p>
          <a:p>
            <a:pPr>
              <a:buFontTx/>
              <a:buChar char="-"/>
            </a:pPr>
            <a:r>
              <a:rPr lang="pt-BR" sz="2600" dirty="0" smtClean="0"/>
              <a:t>40 participantes.</a:t>
            </a:r>
            <a:endParaRPr lang="pt-BR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Pagina_TemplatePPT_FiscalizeLeg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</p:spPr>
      </p:pic>
      <p:sp>
        <p:nvSpPr>
          <p:cNvPr id="5" name="CaixaDeTexto 4"/>
          <p:cNvSpPr txBox="1"/>
          <p:nvPr/>
        </p:nvSpPr>
        <p:spPr>
          <a:xfrm>
            <a:off x="539552" y="548680"/>
            <a:ext cx="6120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/>
              <a:t>Os próximos passos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827584" y="1484784"/>
            <a:ext cx="799288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/>
              <a:t>Fortalecimento da plataforma virtual</a:t>
            </a:r>
          </a:p>
          <a:p>
            <a:endParaRPr lang="pt-BR" sz="2600" dirty="0"/>
          </a:p>
          <a:p>
            <a:r>
              <a:rPr lang="pt-BR" sz="2600" dirty="0" smtClean="0"/>
              <a:t>Buscar a implementação das sugestões de melhorias propostas pelos fiscais:</a:t>
            </a:r>
          </a:p>
          <a:p>
            <a:pPr>
              <a:buFont typeface="Arial" pitchFamily="34" charset="0"/>
              <a:buChar char="•"/>
            </a:pPr>
            <a:r>
              <a:rPr lang="pt-BR" sz="2600" dirty="0" smtClean="0"/>
              <a:t> ambientação para novos fiscais, </a:t>
            </a:r>
          </a:p>
          <a:p>
            <a:pPr>
              <a:buFont typeface="Arial" pitchFamily="34" charset="0"/>
              <a:buChar char="•"/>
            </a:pPr>
            <a:r>
              <a:rPr lang="pt-BR" sz="2600" dirty="0" smtClean="0"/>
              <a:t>elaboração de um breve resumo do que foi discutido, </a:t>
            </a:r>
          </a:p>
          <a:p>
            <a:pPr>
              <a:buFont typeface="Arial" pitchFamily="34" charset="0"/>
              <a:buChar char="•"/>
            </a:pPr>
            <a:r>
              <a:rPr lang="pt-BR" sz="2600" dirty="0" smtClean="0"/>
              <a:t>criação de oficinas temáticas e </a:t>
            </a:r>
          </a:p>
          <a:p>
            <a:pPr>
              <a:buFont typeface="Arial" pitchFamily="34" charset="0"/>
              <a:buChar char="•"/>
            </a:pPr>
            <a:r>
              <a:rPr lang="pt-BR" sz="2600" dirty="0" smtClean="0"/>
              <a:t>revisão do Guia de Boas Práticas de Fiscalização de Contratos.</a:t>
            </a:r>
          </a:p>
          <a:p>
            <a:pPr>
              <a:buFont typeface="Arial" pitchFamily="34" charset="0"/>
              <a:buChar char="•"/>
            </a:pPr>
            <a:endParaRPr lang="pt-BR" sz="2600" dirty="0" smtClean="0"/>
          </a:p>
          <a:p>
            <a:pPr>
              <a:buFont typeface="Arial" pitchFamily="34" charset="0"/>
              <a:buChar char="•"/>
            </a:pPr>
            <a:r>
              <a:rPr lang="pt-BR" sz="2600" b="1" dirty="0" smtClean="0"/>
              <a:t>Tema da 5ª Reunião:</a:t>
            </a:r>
            <a:r>
              <a:rPr lang="pt-BR" sz="2600" dirty="0" smtClean="0"/>
              <a:t> Questões trabalhistas nos contratos de terceirização.</a:t>
            </a:r>
          </a:p>
          <a:p>
            <a:endParaRPr lang="pt-BR" dirty="0"/>
          </a:p>
          <a:p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 descr="Pagina_TemplatePPT_FiscalizeLeg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619672" y="3284984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Obrigada a todos!</a:t>
            </a:r>
            <a:endParaRPr lang="pt-BR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522</Words>
  <Application>Microsoft Office PowerPoint</Application>
  <PresentationFormat>Apresentação na tela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ana.muniz</dc:creator>
  <cp:lastModifiedBy>Catia.Ferreira</cp:lastModifiedBy>
  <cp:revision>19</cp:revision>
  <dcterms:created xsi:type="dcterms:W3CDTF">2016-06-06T19:59:21Z</dcterms:created>
  <dcterms:modified xsi:type="dcterms:W3CDTF">2016-06-09T18:05:37Z</dcterms:modified>
</cp:coreProperties>
</file>