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0" r:id="rId3"/>
    <p:sldId id="403" r:id="rId4"/>
    <p:sldId id="402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6" r:id="rId17"/>
    <p:sldId id="417" r:id="rId18"/>
    <p:sldId id="365" r:id="rId19"/>
    <p:sldId id="373" r:id="rId20"/>
    <p:sldId id="371" r:id="rId21"/>
    <p:sldId id="362" r:id="rId22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4" autoAdjust="0"/>
    <p:restoredTop sz="94660"/>
  </p:normalViewPr>
  <p:slideViewPr>
    <p:cSldViewPr>
      <p:cViewPr varScale="1">
        <p:scale>
          <a:sx n="69" d="100"/>
          <a:sy n="69" d="100"/>
        </p:scale>
        <p:origin x="5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658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8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96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50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23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14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54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14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59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99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0F4B9-4341-486B-AD2F-8711011944A9}" type="datetimeFigureOut">
              <a:rPr lang="pt-BR" smtClean="0"/>
              <a:t>10/06/2016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F0A1B-A254-42AE-8785-96B89B9F9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30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fernandocamargo@tjrj.jus.br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11560" y="2186728"/>
            <a:ext cx="799288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800" b="1" u="sng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Arial" pitchFamily="34" charset="0"/>
              </a:rPr>
              <a:t>Limites, momentos e papéis da auditoria interna</a:t>
            </a:r>
            <a:endParaRPr kumimoji="0" lang="pt-BR" sz="2400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95536" y="3744420"/>
            <a:ext cx="820891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MV Boli" panose="02000500030200090000" pitchFamily="2" charset="0"/>
              </a:rPr>
              <a:t>Debatedores: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MV Boli" panose="02000500030200090000" pitchFamily="2" charset="0"/>
              </a:rPr>
              <a:t>Edison Franklin Almeida, Antônio Alves de Carvalho Neto, Francisco Eduardo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MV Boli" panose="02000500030200090000" pitchFamily="2" charset="0"/>
              </a:rPr>
              <a:t>Holanda Bessa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MV Boli" panose="02000500030200090000" pitchFamily="2" charset="0"/>
              </a:rPr>
              <a:t>Moderador: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66"/>
                </a:solidFill>
                <a:latin typeface="Bookman Old Style" panose="02050604050505020204" pitchFamily="18" charset="0"/>
                <a:ea typeface="Times New Roman" pitchFamily="18" charset="0"/>
                <a:cs typeface="MV Boli" panose="02000500030200090000" pitchFamily="2" charset="0"/>
              </a:rPr>
              <a:t>Fernando Camargo</a:t>
            </a:r>
            <a:endParaRPr kumimoji="0" 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00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tângulo 6"/>
          <p:cNvSpPr/>
          <p:nvPr/>
        </p:nvSpPr>
        <p:spPr>
          <a:xfrm>
            <a:off x="700514" y="1901560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Quem ensina aprende ao ensinar e quem aprende ensina ao aprender. </a:t>
            </a:r>
          </a:p>
          <a:p>
            <a:r>
              <a:rPr lang="pt-BR" sz="4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(Paulo Freire)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2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9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tângulo 6"/>
          <p:cNvSpPr/>
          <p:nvPr/>
        </p:nvSpPr>
        <p:spPr>
          <a:xfrm>
            <a:off x="395536" y="169093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Humildade não é subserviência. </a:t>
            </a:r>
          </a:p>
          <a:p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Uma pessoa humilde é aquela que sabe que não sabe tudo. </a:t>
            </a:r>
          </a:p>
          <a:p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Aquela que sabe que não é a única que sabe. Aquela que sabe que ela e outra pessoa saberão muita coisa juntas. </a:t>
            </a:r>
          </a:p>
          <a:p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Aquela que sabe que ela e outra pessoa nunca saberão tudo o que pode ser sabido. </a:t>
            </a:r>
          </a:p>
          <a:p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(Mário Sérgio </a:t>
            </a:r>
            <a:r>
              <a:rPr lang="pt-BR" sz="2800" dirty="0" err="1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Cortella</a:t>
            </a:r>
            <a:r>
              <a:rPr lang="pt-BR" sz="2800" dirty="0">
                <a:solidFill>
                  <a:srgbClr val="0000CC"/>
                </a:solidFill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3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4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8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Como podem ser estabelecidas as 3 linhas de defesa no âmbito da gestão pública? Qual a diferença entre a 1ª linha (controles internos da própria gestão) e a 2ª linha de defesa (supervisão da gestão de riscos e dos controles internos) especialmente em órgãos e entidades de menor tamanho e complexidade?</a:t>
            </a:r>
            <a:endParaRPr kumimoji="0" lang="pt-BR" altLang="pt-BR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5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As IPPF, bem como a IN 01/2016 da CGU, bipartem a auditoria interna em “avaliação” e “consultoria”. Quais as possibilidades e limites desta atuação como consultoria?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37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6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	Dentro do seu papel consultivo os membros do Controle Interno ou Auditoria Interna podem compor Comissões? Em caso positivo, como deve ser a atuação dos membros da Auditoria Interna?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7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6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Em quais comissões não é permitida a participação da Unidade de Auditoria Interna?</a:t>
            </a:r>
            <a:endParaRPr kumimoji="0" lang="pt-BR" altLang="pt-BR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4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8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É possível a auditoria interna atuar auxiliando na elaboração de normatizações? Em caso positivo, há hipóteses em que seria desaconselhável essa atuação?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56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9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É possível conciliar a atuação na forma de consultoria sem perder a independência, distanciamento objetivo (objetividade) nos trabalhos de auditoria exercidos pelo mesmo setor de auditoria interna?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3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10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6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Consultoria e Assessoria ou Assessoria Jurídica/Administrativa configuram a mesma hipótese de atuação ou são atuações diversas?</a:t>
            </a:r>
            <a:endParaRPr kumimoji="0" lang="pt-BR" altLang="pt-BR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11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É possível, necessária, desejável ou proibida a atuação dos membros da auditoria interna como palestrantes e instrutores em capacitações nos seus órgãos de origem?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59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12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É possível realizar auditoria de avaliação de Riscos em órgão onde a gestão de riscos é incipiente ou inexistente? O que a Auditoria Interna pode fazer nesse caso para auxiliar sua organização?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37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13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Qual o papel da Unidade de Controle Interno ou Auditoria Interna  na estruturação dos controles internos administrativos, bem como na estruturação do gerenciamento de riscos na instituição?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6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14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9712" y="1772816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Papeis e limites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636912"/>
            <a:ext cx="7934556" cy="269507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Como garantir a independência da auditoria interna e ao mesmo tempo promover sua relevância para a gestão dos órgãos e entidades?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15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035042" y="1655622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276872"/>
            <a:ext cx="7934556" cy="334522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8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 Tendo em vista que tanto as normas internacionais como o Tribunal de Contas da União e o Conselho Nacional de Justiça preconizam a necessidade de maior independência da Unidade de Auditoria Interna, de forma a se abster de executar atos típicos de gestão, podemos considerar que a realização de auditoria prévia poderia comprometer esse processo?</a:t>
            </a:r>
            <a:endParaRPr kumimoji="0" lang="pt-BR" altLang="pt-BR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4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16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035042" y="1655622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276872"/>
            <a:ext cx="7934556" cy="334522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0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	Ainda em relação à auditoria prévia, em que casos seria possível sua realização e em que abrangência?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17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035042" y="1655622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Momentos</a:t>
            </a:r>
          </a:p>
        </p:txBody>
      </p:sp>
      <p:sp>
        <p:nvSpPr>
          <p:cNvPr id="10" name="Retângulo 8"/>
          <p:cNvSpPr>
            <a:spLocks noChangeArrowheads="1"/>
          </p:cNvSpPr>
          <p:nvPr/>
        </p:nvSpPr>
        <p:spPr bwMode="auto">
          <a:xfrm>
            <a:off x="683569" y="2276872"/>
            <a:ext cx="7934556" cy="3345223"/>
          </a:xfrm>
          <a:prstGeom prst="rect">
            <a:avLst/>
          </a:prstGeom>
          <a:solidFill>
            <a:srgbClr val="0000F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0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14. Em relação à auditoria concomitante, podemos realizá-la? Em caso positivo, quais seriam as possíveis hipóteses de atuação?</a:t>
            </a:r>
            <a:endParaRPr kumimoji="0" lang="pt-BR" altLang="pt-BR" sz="6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47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Retângulo 8"/>
          <p:cNvSpPr>
            <a:spLocks noChangeArrowheads="1"/>
          </p:cNvSpPr>
          <p:nvPr/>
        </p:nvSpPr>
        <p:spPr bwMode="auto">
          <a:xfrm>
            <a:off x="3860538" y="2636912"/>
            <a:ext cx="1854972" cy="2695073"/>
          </a:xfrm>
          <a:prstGeom prst="rect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3ª)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Avaliar efetividade da fiscalização contratual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kumimoji="0" lang="pt-BR" altLang="pt-BR" sz="2000" b="1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avaliação da execução/ prestação dos serviços</a:t>
            </a:r>
            <a:endParaRPr kumimoji="0" lang="pt-BR" altLang="pt-BR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18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51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19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5"/>
          <a:srcRect l="5525" t="20052" r="23680" b="9635"/>
          <a:stretch/>
        </p:blipFill>
        <p:spPr>
          <a:xfrm>
            <a:off x="1115616" y="1844824"/>
            <a:ext cx="6431890" cy="389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92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95" y="5661248"/>
            <a:ext cx="1111353" cy="8762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4742" t="5348" r="3283" b="3746"/>
          <a:stretch/>
        </p:blipFill>
        <p:spPr>
          <a:xfrm>
            <a:off x="683568" y="5683412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20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79712" y="1693700"/>
            <a:ext cx="5231610" cy="565373"/>
          </a:xfrm>
          <a:prstGeom prst="rect">
            <a:avLst/>
          </a:prstGeom>
          <a:solidFill>
            <a:srgbClr val="000099"/>
          </a:solidFill>
          <a:ln w="31750" cmpd="sng">
            <a:solidFill>
              <a:srgbClr val="000099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Reuniões com os Fiscais</a:t>
            </a:r>
          </a:p>
        </p:txBody>
      </p:sp>
      <p:pic>
        <p:nvPicPr>
          <p:cNvPr id="13" name="Imagem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17514"/>
            <a:ext cx="7416824" cy="3422873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3059832" y="3573016"/>
            <a:ext cx="720080" cy="2267371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000" b="1" dirty="0">
                <a:latin typeface="Arial" panose="020B0604020202020204" pitchFamily="34" charset="0"/>
              </a:rPr>
              <a:t>Operacional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716016" y="3573016"/>
            <a:ext cx="720080" cy="2267371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000" b="1" dirty="0">
                <a:latin typeface="Arial" panose="020B0604020202020204" pitchFamily="34" charset="0"/>
              </a:rPr>
              <a:t>DGS INTERM.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363460" y="3552056"/>
            <a:ext cx="720080" cy="2267371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000" b="1" dirty="0">
                <a:latin typeface="Arial" panose="020B0604020202020204" pitchFamily="34" charset="0"/>
              </a:rPr>
              <a:t>DGCOI</a:t>
            </a:r>
          </a:p>
        </p:txBody>
      </p:sp>
      <p:sp>
        <p:nvSpPr>
          <p:cNvPr id="19" name="Retângulo 18"/>
          <p:cNvSpPr/>
          <p:nvPr/>
        </p:nvSpPr>
        <p:spPr>
          <a:xfrm rot="5400000">
            <a:off x="4579052" y="1584574"/>
            <a:ext cx="720080" cy="2267371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000" b="1" dirty="0">
                <a:latin typeface="Arial" panose="020B0604020202020204" pitchFamily="34" charset="0"/>
              </a:rPr>
              <a:t>DES. PRES TJRJ</a:t>
            </a:r>
          </a:p>
        </p:txBody>
      </p:sp>
    </p:spTree>
    <p:extLst>
      <p:ext uri="{BB962C8B-B14F-4D97-AF65-F5344CB8AC3E}">
        <p14:creationId xmlns:p14="http://schemas.microsoft.com/office/powerpoint/2010/main" val="243685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4" y="260648"/>
            <a:ext cx="7620000" cy="1666875"/>
          </a:xfrm>
          <a:prstGeom prst="rect">
            <a:avLst/>
          </a:prstGeom>
        </p:spPr>
      </p:pic>
      <p:sp>
        <p:nvSpPr>
          <p:cNvPr id="9" name="Retângulo de cantos arredondados 7"/>
          <p:cNvSpPr/>
          <p:nvPr/>
        </p:nvSpPr>
        <p:spPr>
          <a:xfrm>
            <a:off x="1149013" y="2060848"/>
            <a:ext cx="7318222" cy="43267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Sugestões e contatos</a:t>
            </a:r>
          </a:p>
        </p:txBody>
      </p:sp>
      <p:pic>
        <p:nvPicPr>
          <p:cNvPr id="10" name="Picture 6" descr="email-to-fax-softwa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41" y="2798892"/>
            <a:ext cx="1271587" cy="138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telefone+fix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28" y="4486974"/>
            <a:ext cx="1295400" cy="12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750515" y="2789461"/>
            <a:ext cx="5257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l"/>
            <a:r>
              <a:rPr lang="pt-BR" sz="2400" b="0" dirty="0">
                <a:solidFill>
                  <a:schemeClr val="bg1"/>
                </a:solidFill>
                <a:hlinkClick r:id="rId5"/>
              </a:rPr>
              <a:t>fernandocamargo@tjrj.jus.br</a:t>
            </a:r>
            <a:endParaRPr lang="pt-BR" sz="2400" b="0" dirty="0">
              <a:solidFill>
                <a:schemeClr val="bg1"/>
              </a:solidFill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750515" y="4707141"/>
            <a:ext cx="5257801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pt-BR" sz="2800" dirty="0">
                <a:solidFill>
                  <a:srgbClr val="0000CC"/>
                </a:solidFill>
              </a:rPr>
              <a:t>970134010 (</a:t>
            </a:r>
            <a:r>
              <a:rPr lang="pt-BR" sz="2800" dirty="0" err="1">
                <a:solidFill>
                  <a:srgbClr val="0000CC"/>
                </a:solidFill>
              </a:rPr>
              <a:t>telegram</a:t>
            </a:r>
            <a:r>
              <a:rPr lang="pt-BR" sz="2800" dirty="0">
                <a:solidFill>
                  <a:srgbClr val="0000CC"/>
                </a:solidFill>
              </a:rPr>
              <a:t>)</a:t>
            </a:r>
          </a:p>
          <a:p>
            <a:pPr algn="l"/>
            <a:r>
              <a:rPr lang="pt-BR" sz="2800" dirty="0">
                <a:solidFill>
                  <a:srgbClr val="0000CC"/>
                </a:solidFill>
              </a:rPr>
              <a:t>981601764 (</a:t>
            </a:r>
            <a:r>
              <a:rPr lang="pt-BR" sz="2800" dirty="0" err="1">
                <a:solidFill>
                  <a:srgbClr val="0000CC"/>
                </a:solidFill>
              </a:rPr>
              <a:t>whatsapp</a:t>
            </a:r>
            <a:r>
              <a:rPr lang="pt-BR" sz="2800" dirty="0">
                <a:solidFill>
                  <a:srgbClr val="0000CC"/>
                </a:solidFill>
              </a:rPr>
              <a:t>)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6671" y="5649132"/>
            <a:ext cx="1111353" cy="87621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7"/>
          <a:srcRect l="4742" t="5348" r="3283" b="3746"/>
          <a:stretch/>
        </p:blipFill>
        <p:spPr>
          <a:xfrm>
            <a:off x="791580" y="5661248"/>
            <a:ext cx="1080120" cy="8540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683568" y="6537460"/>
            <a:ext cx="8208912" cy="238190"/>
          </a:xfrm>
          <a:prstGeom prst="rect">
            <a:avLst/>
          </a:prstGeom>
          <a:solidFill>
            <a:srgbClr val="FFFFFF"/>
          </a:solidFill>
          <a:ln w="3175">
            <a:solidFill>
              <a:srgbClr val="3A7DC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</a:pPr>
            <a:r>
              <a:rPr lang="pt-BR" sz="1000" b="1" u="sng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Mudança de paradigma nas contratações: Atuação da auditoria interna no aprimoramento da fiscalização contratual </a:t>
            </a:r>
            <a:r>
              <a:rPr lang="pt-BR" sz="1000" b="1" dirty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SLIDE </a:t>
            </a:r>
            <a:fld id="{289E5068-045D-49DE-8CF4-1656255E4250}" type="slidenum">
              <a:rPr lang="pt-BR" sz="1000" b="1" smtClean="0">
                <a:solidFill>
                  <a:srgbClr val="0000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t>21</a:t>
            </a:fld>
            <a:endParaRPr lang="pt-BR" sz="1000" b="1" dirty="0">
              <a:solidFill>
                <a:srgbClr val="00006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8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2622</TotalTime>
  <Words>957</Words>
  <Application>Microsoft Office PowerPoint</Application>
  <PresentationFormat>Apresentação na tela (4:3)</PresentationFormat>
  <Paragraphs>72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Bookman Old Style</vt:lpstr>
      <vt:lpstr>Calibri</vt:lpstr>
      <vt:lpstr>MV Boli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TJERJ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Camargo Soares Neto</dc:creator>
  <cp:lastModifiedBy>FERNANDO CAMARGO</cp:lastModifiedBy>
  <cp:revision>316</cp:revision>
  <cp:lastPrinted>2015-04-09T21:48:13Z</cp:lastPrinted>
  <dcterms:created xsi:type="dcterms:W3CDTF">2015-02-09T10:21:43Z</dcterms:created>
  <dcterms:modified xsi:type="dcterms:W3CDTF">2016-06-10T17:31:47Z</dcterms:modified>
</cp:coreProperties>
</file>