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4" r:id="rId1"/>
  </p:sldMasterIdLst>
  <p:notesMasterIdLst>
    <p:notesMasterId r:id="rId11"/>
  </p:notesMasterIdLst>
  <p:handoutMasterIdLst>
    <p:handoutMasterId r:id="rId12"/>
  </p:handoutMasterIdLst>
  <p:sldIdLst>
    <p:sldId id="1732" r:id="rId2"/>
    <p:sldId id="273" r:id="rId3"/>
    <p:sldId id="274" r:id="rId4"/>
    <p:sldId id="449" r:id="rId5"/>
    <p:sldId id="704" r:id="rId6"/>
    <p:sldId id="1752" r:id="rId7"/>
    <p:sldId id="736" r:id="rId8"/>
    <p:sldId id="1837" r:id="rId9"/>
    <p:sldId id="1836" r:id="rId10"/>
  </p:sldIdLst>
  <p:sldSz cx="9144000" cy="6858000" type="screen4x3"/>
  <p:notesSz cx="6797675" cy="9926638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2800" i="1" kern="1200">
        <a:solidFill>
          <a:schemeClr val="tx1"/>
        </a:solidFill>
        <a:latin typeface="Cambria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i="1" kern="1200">
        <a:solidFill>
          <a:schemeClr val="tx1"/>
        </a:solidFill>
        <a:latin typeface="Cambria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i="1" kern="1200">
        <a:solidFill>
          <a:schemeClr val="tx1"/>
        </a:solidFill>
        <a:latin typeface="Cambria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i="1" kern="1200">
        <a:solidFill>
          <a:schemeClr val="tx1"/>
        </a:solidFill>
        <a:latin typeface="Cambria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i="1" kern="1200">
        <a:solidFill>
          <a:schemeClr val="tx1"/>
        </a:solidFill>
        <a:latin typeface="Cambria" pitchFamily="18" charset="0"/>
        <a:ea typeface="+mn-ea"/>
        <a:cs typeface="+mn-cs"/>
      </a:defRPr>
    </a:lvl5pPr>
    <a:lvl6pPr marL="2286000" algn="l" defTabSz="914400" rtl="0" eaLnBrk="1" latinLnBrk="0" hangingPunct="1">
      <a:defRPr sz="2800" i="1" kern="1200">
        <a:solidFill>
          <a:schemeClr val="tx1"/>
        </a:solidFill>
        <a:latin typeface="Cambria" pitchFamily="18" charset="0"/>
        <a:ea typeface="+mn-ea"/>
        <a:cs typeface="+mn-cs"/>
      </a:defRPr>
    </a:lvl6pPr>
    <a:lvl7pPr marL="2743200" algn="l" defTabSz="914400" rtl="0" eaLnBrk="1" latinLnBrk="0" hangingPunct="1">
      <a:defRPr sz="2800" i="1" kern="1200">
        <a:solidFill>
          <a:schemeClr val="tx1"/>
        </a:solidFill>
        <a:latin typeface="Cambria" pitchFamily="18" charset="0"/>
        <a:ea typeface="+mn-ea"/>
        <a:cs typeface="+mn-cs"/>
      </a:defRPr>
    </a:lvl7pPr>
    <a:lvl8pPr marL="3200400" algn="l" defTabSz="914400" rtl="0" eaLnBrk="1" latinLnBrk="0" hangingPunct="1">
      <a:defRPr sz="2800" i="1" kern="1200">
        <a:solidFill>
          <a:schemeClr val="tx1"/>
        </a:solidFill>
        <a:latin typeface="Cambria" pitchFamily="18" charset="0"/>
        <a:ea typeface="+mn-ea"/>
        <a:cs typeface="+mn-cs"/>
      </a:defRPr>
    </a:lvl8pPr>
    <a:lvl9pPr marL="3657600" algn="l" defTabSz="914400" rtl="0" eaLnBrk="1" latinLnBrk="0" hangingPunct="1">
      <a:defRPr sz="2800" i="1" kern="1200">
        <a:solidFill>
          <a:schemeClr val="tx1"/>
        </a:solidFill>
        <a:latin typeface="Cambria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DFD4B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67" autoAdjust="0"/>
    <p:restoredTop sz="92894" autoAdjust="0"/>
  </p:normalViewPr>
  <p:slideViewPr>
    <p:cSldViewPr>
      <p:cViewPr varScale="1">
        <p:scale>
          <a:sx n="108" d="100"/>
          <a:sy n="108" d="100"/>
        </p:scale>
        <p:origin x="-195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1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78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92EAFCB-F609-468C-8525-8D4F84C89CAD}" type="datetimeFigureOut">
              <a:rPr lang="pt-BR"/>
              <a:pPr>
                <a:defRPr/>
              </a:pPr>
              <a:t>09/06/2016</a:t>
            </a:fld>
            <a:endParaRPr lang="pt-BR"/>
          </a:p>
        </p:txBody>
      </p:sp>
      <p:sp>
        <p:nvSpPr>
          <p:cNvPr id="278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78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D8D9088-4F59-469D-91BE-8226A828E2E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0879094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lnSpc>
                <a:spcPct val="80000"/>
              </a:lnSpc>
              <a:spcBef>
                <a:spcPct val="20000"/>
              </a:spcBef>
              <a:buFontTx/>
              <a:buChar char="•"/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lnSpc>
                <a:spcPct val="80000"/>
              </a:lnSpc>
              <a:spcBef>
                <a:spcPct val="20000"/>
              </a:spcBef>
              <a:buFontTx/>
              <a:buChar char="•"/>
              <a:defRPr sz="1200"/>
            </a:lvl1pPr>
          </a:lstStyle>
          <a:p>
            <a:pPr>
              <a:defRPr/>
            </a:pPr>
            <a:fld id="{C1914B45-C395-40CB-9DD8-0FF87270C3EE}" type="datetimeFigureOut">
              <a:rPr lang="pt-BR"/>
              <a:pPr>
                <a:defRPr/>
              </a:pPr>
              <a:t>09/06/2016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lnSpc>
                <a:spcPct val="80000"/>
              </a:lnSpc>
              <a:spcBef>
                <a:spcPct val="20000"/>
              </a:spcBef>
              <a:buFontTx/>
              <a:buChar char="•"/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lnSpc>
                <a:spcPct val="80000"/>
              </a:lnSpc>
              <a:spcBef>
                <a:spcPct val="20000"/>
              </a:spcBef>
              <a:buFontTx/>
              <a:buChar char="•"/>
              <a:defRPr sz="1200"/>
            </a:lvl1pPr>
          </a:lstStyle>
          <a:p>
            <a:pPr>
              <a:defRPr/>
            </a:pPr>
            <a:fld id="{455F73F4-2E61-4AFD-8A4B-867F044D11A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6212646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199D87-0360-4EE8-9B81-4DF92FDB969E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6FD12-4315-41B0-A880-F45C6F4E5D07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5AE969-C10B-444D-911B-30D678BAACA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9BF240-EA41-409A-AA42-47E28B7D36B5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2E6005-E637-4ABC-ABDB-E70D510EC725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624390-531A-45FF-AE45-EBFA9AEEE31F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DF9F28-A73F-4152-AC10-BCA45D8E45B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C7027A-308D-4BB6-ACCF-D05E2BC56227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0A468503-B23A-4E7E-89DA-01F4B5E97605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3E21D8-A608-44BC-B95B-6F6ABED97A84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1B585C-256E-4F60-AF2B-630F94367BEE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C70742C8-E27F-4F96-BB02-52274A5F1039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504" y="116632"/>
            <a:ext cx="8424936" cy="136815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2500" dirty="0" smtClean="0">
                <a:solidFill>
                  <a:srgbClr val="FF0000"/>
                </a:solidFill>
              </a:rPr>
              <a:t/>
            </a:r>
            <a:br>
              <a:rPr lang="pt-BR" sz="2500" dirty="0" smtClean="0">
                <a:solidFill>
                  <a:srgbClr val="FF0000"/>
                </a:solidFill>
              </a:rPr>
            </a:br>
            <a:r>
              <a:rPr lang="pt-BR" sz="2500" dirty="0" smtClean="0">
                <a:solidFill>
                  <a:srgbClr val="FF0000"/>
                </a:solidFill>
              </a:rPr>
              <a:t/>
            </a:r>
            <a:br>
              <a:rPr lang="pt-BR" sz="2500" dirty="0" smtClean="0">
                <a:solidFill>
                  <a:srgbClr val="FF0000"/>
                </a:solidFill>
              </a:rPr>
            </a:br>
            <a:r>
              <a:rPr lang="pt-BR" sz="2500" dirty="0" smtClean="0">
                <a:solidFill>
                  <a:srgbClr val="FF0000"/>
                </a:solidFill>
              </a:rPr>
              <a:t/>
            </a:r>
            <a:br>
              <a:rPr lang="pt-BR" sz="2500" dirty="0" smtClean="0">
                <a:solidFill>
                  <a:srgbClr val="FF0000"/>
                </a:solidFill>
              </a:rPr>
            </a:br>
            <a:r>
              <a:rPr lang="pt-BR" sz="2500" dirty="0" smtClean="0">
                <a:solidFill>
                  <a:srgbClr val="FF0000"/>
                </a:solidFill>
              </a:rPr>
              <a:t/>
            </a:r>
            <a:br>
              <a:rPr lang="pt-BR" sz="2500" dirty="0" smtClean="0">
                <a:solidFill>
                  <a:srgbClr val="FF0000"/>
                </a:solidFill>
              </a:rPr>
            </a:br>
            <a:r>
              <a:rPr lang="pt-BR" sz="2500" dirty="0" smtClean="0">
                <a:solidFill>
                  <a:srgbClr val="FF0000"/>
                </a:solidFill>
              </a:rPr>
              <a:t/>
            </a:r>
            <a:br>
              <a:rPr lang="pt-BR" sz="2500" dirty="0" smtClean="0">
                <a:solidFill>
                  <a:srgbClr val="FF0000"/>
                </a:solidFill>
              </a:rPr>
            </a:br>
            <a:r>
              <a:rPr lang="pt-BR" sz="2500" dirty="0" smtClean="0">
                <a:solidFill>
                  <a:srgbClr val="FF0000"/>
                </a:solidFill>
              </a:rPr>
              <a:t/>
            </a:r>
            <a:br>
              <a:rPr lang="pt-BR" sz="2500" dirty="0" smtClean="0">
                <a:solidFill>
                  <a:srgbClr val="FF0000"/>
                </a:solidFill>
              </a:rPr>
            </a:br>
            <a:r>
              <a:rPr lang="pt-BR" sz="2500" dirty="0" smtClean="0">
                <a:solidFill>
                  <a:srgbClr val="FF0000"/>
                </a:solidFill>
              </a:rPr>
              <a:t/>
            </a:r>
            <a:br>
              <a:rPr lang="pt-BR" sz="2500" dirty="0" smtClean="0">
                <a:solidFill>
                  <a:srgbClr val="FF0000"/>
                </a:solidFill>
              </a:rPr>
            </a:br>
            <a:r>
              <a:rPr lang="pt-BR" sz="2500" dirty="0" smtClean="0">
                <a:solidFill>
                  <a:srgbClr val="FF0000"/>
                </a:solidFill>
              </a:rPr>
              <a:t/>
            </a:r>
            <a:br>
              <a:rPr lang="pt-BR" sz="2500" dirty="0" smtClean="0">
                <a:solidFill>
                  <a:srgbClr val="FF0000"/>
                </a:solidFill>
              </a:rPr>
            </a:br>
            <a:r>
              <a:rPr lang="pt-BR" sz="2500" dirty="0" smtClean="0">
                <a:solidFill>
                  <a:srgbClr val="FF0000"/>
                </a:solidFill>
              </a:rPr>
              <a:t/>
            </a:r>
            <a:br>
              <a:rPr lang="pt-BR" sz="2500" dirty="0" smtClean="0">
                <a:solidFill>
                  <a:srgbClr val="FF0000"/>
                </a:solidFill>
              </a:rPr>
            </a:br>
            <a:r>
              <a:rPr lang="pt-BR" sz="2500" dirty="0" smtClean="0">
                <a:solidFill>
                  <a:srgbClr val="FF0000"/>
                </a:solidFill>
              </a:rPr>
              <a:t/>
            </a:r>
            <a:br>
              <a:rPr lang="pt-BR" sz="2500" dirty="0" smtClean="0">
                <a:solidFill>
                  <a:srgbClr val="FF0000"/>
                </a:solidFill>
              </a:rPr>
            </a:br>
            <a:r>
              <a:rPr lang="pt-BR" sz="2500" dirty="0" smtClean="0">
                <a:solidFill>
                  <a:srgbClr val="FF0000"/>
                </a:solidFill>
              </a:rPr>
              <a:t/>
            </a:r>
            <a:br>
              <a:rPr lang="pt-BR" sz="2500" dirty="0" smtClean="0">
                <a:solidFill>
                  <a:srgbClr val="FF0000"/>
                </a:solidFill>
              </a:rPr>
            </a:br>
            <a:r>
              <a:rPr lang="pt-BR" sz="2500" dirty="0" smtClean="0">
                <a:solidFill>
                  <a:srgbClr val="FF0000"/>
                </a:solidFill>
              </a:rPr>
              <a:t/>
            </a:r>
            <a:br>
              <a:rPr lang="pt-BR" sz="2500" dirty="0" smtClean="0">
                <a:solidFill>
                  <a:srgbClr val="FF0000"/>
                </a:solidFill>
              </a:rPr>
            </a:br>
            <a:r>
              <a:rPr lang="pt-BR" sz="2000" dirty="0" smtClean="0">
                <a:solidFill>
                  <a:schemeClr val="bg1"/>
                </a:solidFill>
              </a:rPr>
              <a:t>”</a:t>
            </a:r>
            <a:br>
              <a:rPr lang="pt-BR" sz="2000" dirty="0" smtClean="0">
                <a:solidFill>
                  <a:schemeClr val="bg1"/>
                </a:solidFill>
              </a:rPr>
            </a:br>
            <a:r>
              <a:rPr lang="pt-BR" sz="2000" dirty="0" smtClean="0">
                <a:solidFill>
                  <a:schemeClr val="bg1"/>
                </a:solidFill>
              </a:rPr>
              <a:t/>
            </a:r>
            <a:br>
              <a:rPr lang="pt-BR" sz="2000" dirty="0" smtClean="0">
                <a:solidFill>
                  <a:schemeClr val="bg1"/>
                </a:solidFill>
              </a:rPr>
            </a:br>
            <a:r>
              <a:rPr lang="pt-BR" sz="2000" dirty="0" smtClean="0">
                <a:solidFill>
                  <a:schemeClr val="bg1"/>
                </a:solidFill>
              </a:rPr>
              <a:t/>
            </a:r>
            <a:br>
              <a:rPr lang="pt-BR" sz="2000" dirty="0" smtClean="0">
                <a:solidFill>
                  <a:schemeClr val="bg1"/>
                </a:solidFill>
              </a:rPr>
            </a:br>
            <a:r>
              <a:rPr lang="pt-BR" sz="2000" dirty="0" smtClean="0">
                <a:solidFill>
                  <a:schemeClr val="bg1"/>
                </a:solidFill>
              </a:rPr>
              <a:t/>
            </a:r>
            <a:br>
              <a:rPr lang="pt-BR" sz="2000" dirty="0" smtClean="0">
                <a:solidFill>
                  <a:schemeClr val="bg1"/>
                </a:solidFill>
              </a:rPr>
            </a:br>
            <a:r>
              <a:rPr lang="pt-BR" sz="2000" dirty="0" smtClean="0">
                <a:solidFill>
                  <a:schemeClr val="bg1"/>
                </a:solidFill>
              </a:rPr>
              <a:t/>
            </a:r>
            <a:br>
              <a:rPr lang="pt-BR" sz="2000" dirty="0" smtClean="0">
                <a:solidFill>
                  <a:schemeClr val="bg1"/>
                </a:solidFill>
              </a:rPr>
            </a:br>
            <a:r>
              <a:rPr lang="pt-BR" sz="2000" dirty="0" smtClean="0">
                <a:solidFill>
                  <a:schemeClr val="bg1"/>
                </a:solidFill>
              </a:rPr>
              <a:t/>
            </a:r>
            <a:br>
              <a:rPr lang="pt-BR" sz="2000" dirty="0" smtClean="0">
                <a:solidFill>
                  <a:schemeClr val="bg1"/>
                </a:solidFill>
              </a:rPr>
            </a:b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1000" dirty="0" smtClean="0"/>
              <a:t/>
            </a:r>
            <a:br>
              <a:rPr lang="pt-BR" sz="1000" dirty="0" smtClean="0"/>
            </a:br>
            <a:r>
              <a:rPr lang="pt-BR" sz="2800" dirty="0" smtClean="0">
                <a:solidFill>
                  <a:schemeClr val="bg1"/>
                </a:solidFill>
              </a:rPr>
              <a:t> </a:t>
            </a:r>
            <a:r>
              <a:rPr lang="pt-BR" sz="2400" dirty="0" smtClean="0">
                <a:solidFill>
                  <a:schemeClr val="bg1"/>
                </a:solidFill>
              </a:rPr>
              <a:t>“II FÓRUM DE BOAS PRÁTICAS DE AUDITORIA E CONTROLE INTERNO DO PODER JUDICIÁRIO”</a:t>
            </a:r>
            <a:r>
              <a:rPr lang="pt-BR" sz="2000" dirty="0" smtClean="0">
                <a:solidFill>
                  <a:schemeClr val="bg1"/>
                </a:solidFill>
              </a:rPr>
              <a:t/>
            </a:r>
            <a:br>
              <a:rPr lang="pt-BR" sz="2000" dirty="0" smtClean="0">
                <a:solidFill>
                  <a:schemeClr val="bg1"/>
                </a:solidFill>
              </a:rPr>
            </a:br>
            <a:r>
              <a:rPr lang="pt-BR" sz="2000" dirty="0" smtClean="0">
                <a:solidFill>
                  <a:srgbClr val="FFFF00"/>
                </a:solidFill>
              </a:rPr>
              <a:t>Como identificar superfaturamento em auditorias de obras</a:t>
            </a:r>
            <a:r>
              <a:rPr lang="pt-BR" sz="2000" dirty="0" smtClean="0">
                <a:solidFill>
                  <a:schemeClr val="bg1"/>
                </a:solidFill>
              </a:rPr>
              <a:t/>
            </a:r>
            <a:br>
              <a:rPr lang="pt-BR" sz="2000" dirty="0" smtClean="0">
                <a:solidFill>
                  <a:schemeClr val="bg1"/>
                </a:solidFill>
              </a:rPr>
            </a:br>
            <a:r>
              <a:rPr lang="pt-BR" sz="2000" dirty="0" smtClean="0">
                <a:solidFill>
                  <a:schemeClr val="bg1"/>
                </a:solidFill>
              </a:rPr>
              <a:t>Brasília – 09/06/16</a:t>
            </a:r>
            <a:endParaRPr lang="pt-BR" sz="2000" b="1" dirty="0" smtClean="0">
              <a:solidFill>
                <a:srgbClr val="DFD4B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56177" y="1700808"/>
            <a:ext cx="2448272" cy="5157192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en-US" sz="14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Palestrante</a:t>
            </a:r>
            <a:endParaRPr lang="en-US" sz="1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sz="1400" dirty="0" smtClean="0">
              <a:latin typeface="Cambria" pitchFamily="18" charset="0"/>
            </a:endParaRPr>
          </a:p>
          <a:p>
            <a:pPr algn="ctr" eaLnBrk="1" hangingPunct="1">
              <a:lnSpc>
                <a:spcPct val="80000"/>
              </a:lnSpc>
              <a:defRPr/>
            </a:pPr>
            <a:r>
              <a:rPr lang="en-US" sz="2400" b="1" dirty="0" smtClean="0">
                <a:solidFill>
                  <a:srgbClr val="996633"/>
                </a:solidFill>
                <a:latin typeface="Cambria" pitchFamily="18" charset="0"/>
              </a:rPr>
              <a:t>Engº Jorge Leitão</a:t>
            </a:r>
          </a:p>
          <a:p>
            <a:pPr algn="ctr" eaLnBrk="1" hangingPunct="1">
              <a:lnSpc>
                <a:spcPct val="80000"/>
              </a:lnSpc>
              <a:defRPr/>
            </a:pPr>
            <a:endParaRPr lang="en-US" sz="2400" b="1" dirty="0" smtClean="0">
              <a:latin typeface="Cambria" pitchFamily="18" charset="0"/>
            </a:endParaRPr>
          </a:p>
          <a:p>
            <a:pPr algn="ctr" eaLnBrk="1" hangingPunct="1">
              <a:lnSpc>
                <a:spcPct val="80000"/>
              </a:lnSpc>
              <a:defRPr/>
            </a:pPr>
            <a:r>
              <a:rPr lang="en-US" sz="1400" dirty="0" err="1" smtClean="0">
                <a:latin typeface="Cambria" pitchFamily="18" charset="0"/>
              </a:rPr>
              <a:t>Engenheiro</a:t>
            </a:r>
            <a:r>
              <a:rPr lang="en-US" sz="1400" dirty="0" smtClean="0">
                <a:latin typeface="Cambria" pitchFamily="18" charset="0"/>
              </a:rPr>
              <a:t> civil, 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en-US" sz="1400" dirty="0" err="1" smtClean="0">
                <a:latin typeface="Cambria" pitchFamily="18" charset="0"/>
              </a:rPr>
              <a:t>Especialista</a:t>
            </a:r>
            <a:r>
              <a:rPr lang="en-US" sz="1400" dirty="0" smtClean="0">
                <a:latin typeface="Cambria" pitchFamily="18" charset="0"/>
              </a:rPr>
              <a:t> em </a:t>
            </a:r>
            <a:r>
              <a:rPr lang="en-US" sz="1400" dirty="0" err="1" smtClean="0">
                <a:latin typeface="Cambria" pitchFamily="18" charset="0"/>
              </a:rPr>
              <a:t>Finanças</a:t>
            </a:r>
            <a:r>
              <a:rPr lang="en-US" sz="1400" dirty="0" smtClean="0">
                <a:latin typeface="Cambria" pitchFamily="18" charset="0"/>
              </a:rPr>
              <a:t>, </a:t>
            </a:r>
            <a:r>
              <a:rPr lang="en-US" sz="1400" dirty="0" err="1" smtClean="0">
                <a:latin typeface="Cambria" pitchFamily="18" charset="0"/>
              </a:rPr>
              <a:t>Especialista</a:t>
            </a:r>
            <a:r>
              <a:rPr lang="en-US" sz="1400" dirty="0" smtClean="0">
                <a:latin typeface="Cambria" pitchFamily="18" charset="0"/>
              </a:rPr>
              <a:t> em </a:t>
            </a:r>
            <a:r>
              <a:rPr lang="en-US" sz="1400" dirty="0" err="1" smtClean="0">
                <a:latin typeface="Cambria" pitchFamily="18" charset="0"/>
              </a:rPr>
              <a:t>Matemática</a:t>
            </a:r>
            <a:r>
              <a:rPr lang="en-US" sz="1400" dirty="0" smtClean="0">
                <a:latin typeface="Cambria" pitchFamily="18" charset="0"/>
              </a:rPr>
              <a:t> e 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en-US" sz="1400" dirty="0" err="1" smtClean="0">
                <a:latin typeface="Cambria" pitchFamily="18" charset="0"/>
              </a:rPr>
              <a:t>Mestre</a:t>
            </a:r>
            <a:r>
              <a:rPr lang="en-US" sz="1400" dirty="0" smtClean="0">
                <a:latin typeface="Cambria" pitchFamily="18" charset="0"/>
              </a:rPr>
              <a:t> em </a:t>
            </a:r>
            <a:r>
              <a:rPr lang="en-US" sz="1400" dirty="0" err="1" smtClean="0">
                <a:latin typeface="Cambria" pitchFamily="18" charset="0"/>
              </a:rPr>
              <a:t>Economia</a:t>
            </a:r>
            <a:r>
              <a:rPr lang="en-US" sz="1400" dirty="0" smtClean="0">
                <a:latin typeface="Cambria" pitchFamily="18" charset="0"/>
              </a:rPr>
              <a:t>.  </a:t>
            </a:r>
          </a:p>
          <a:p>
            <a:pPr algn="ctr" eaLnBrk="1" hangingPunct="1">
              <a:lnSpc>
                <a:spcPct val="80000"/>
              </a:lnSpc>
              <a:buFontTx/>
              <a:buBlip>
                <a:blip r:embed="rId2"/>
              </a:buBlip>
              <a:defRPr/>
            </a:pPr>
            <a:endParaRPr lang="en-US" sz="1400" dirty="0" smtClean="0">
              <a:latin typeface="Cambria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Blip>
                <a:blip r:embed="rId2"/>
              </a:buBlip>
              <a:defRPr/>
            </a:pPr>
            <a:r>
              <a:rPr lang="en-US" sz="1400" dirty="0" smtClean="0">
                <a:latin typeface="Cambria" pitchFamily="18" charset="0"/>
              </a:rPr>
              <a:t>   </a:t>
            </a:r>
            <a:r>
              <a:rPr lang="en-US" sz="1400" dirty="0" err="1" smtClean="0">
                <a:latin typeface="Cambria" pitchFamily="18" charset="0"/>
              </a:rPr>
              <a:t>Diretor</a:t>
            </a:r>
            <a:r>
              <a:rPr lang="en-US" sz="1400" dirty="0" smtClean="0">
                <a:latin typeface="Cambria" pitchFamily="18" charset="0"/>
              </a:rPr>
              <a:t> do Núcleo de Gestão de Obras do Tribunal Regional Federal da 1ª </a:t>
            </a:r>
            <a:r>
              <a:rPr lang="en-US" sz="1400" dirty="0" err="1" smtClean="0">
                <a:latin typeface="Cambria" pitchFamily="18" charset="0"/>
              </a:rPr>
              <a:t>Região</a:t>
            </a:r>
            <a:endParaRPr lang="en-US" sz="1400" dirty="0" smtClean="0">
              <a:latin typeface="Cambria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Blip>
                <a:blip r:embed="rId2"/>
              </a:buBlip>
              <a:defRPr/>
            </a:pPr>
            <a:r>
              <a:rPr lang="en-US" sz="1400" dirty="0" err="1" smtClean="0">
                <a:latin typeface="Cambria" pitchFamily="18" charset="0"/>
              </a:rPr>
              <a:t>Membro</a:t>
            </a:r>
            <a:r>
              <a:rPr lang="en-US" sz="1400" dirty="0" smtClean="0">
                <a:latin typeface="Cambria" pitchFamily="18" charset="0"/>
              </a:rPr>
              <a:t> do CTO </a:t>
            </a:r>
            <a:r>
              <a:rPr lang="en-US" sz="1400" dirty="0" err="1" smtClean="0">
                <a:latin typeface="Cambria" pitchFamily="18" charset="0"/>
              </a:rPr>
              <a:t>junto</a:t>
            </a:r>
            <a:r>
              <a:rPr lang="en-US" sz="1400" dirty="0" smtClean="0">
                <a:latin typeface="Cambria" pitchFamily="18" charset="0"/>
              </a:rPr>
              <a:t> </a:t>
            </a:r>
            <a:r>
              <a:rPr lang="en-US" sz="1400" dirty="0" err="1" smtClean="0">
                <a:latin typeface="Cambria" pitchFamily="18" charset="0"/>
              </a:rPr>
              <a:t>ao</a:t>
            </a:r>
            <a:r>
              <a:rPr lang="en-US" sz="1400" dirty="0" smtClean="0">
                <a:latin typeface="Cambria" pitchFamily="18" charset="0"/>
              </a:rPr>
              <a:t> CJF</a:t>
            </a:r>
          </a:p>
          <a:p>
            <a:pPr algn="ctr" eaLnBrk="1" hangingPunct="1">
              <a:lnSpc>
                <a:spcPct val="80000"/>
              </a:lnSpc>
              <a:buFontTx/>
              <a:buBlip>
                <a:blip r:embed="rId2"/>
              </a:buBlip>
              <a:defRPr/>
            </a:pPr>
            <a:r>
              <a:rPr lang="en-US" sz="1400" dirty="0" err="1" smtClean="0">
                <a:latin typeface="Cambria" pitchFamily="18" charset="0"/>
              </a:rPr>
              <a:t>Membro</a:t>
            </a:r>
            <a:r>
              <a:rPr lang="en-US" sz="1400" dirty="0" smtClean="0">
                <a:latin typeface="Cambria" pitchFamily="18" charset="0"/>
              </a:rPr>
              <a:t> de </a:t>
            </a:r>
            <a:r>
              <a:rPr lang="en-US" sz="1400" dirty="0" err="1" smtClean="0">
                <a:latin typeface="Cambria" pitchFamily="18" charset="0"/>
              </a:rPr>
              <a:t>equipe</a:t>
            </a:r>
            <a:r>
              <a:rPr lang="en-US" sz="1400" dirty="0" smtClean="0">
                <a:latin typeface="Cambria" pitchFamily="18" charset="0"/>
              </a:rPr>
              <a:t> de auditoria do CNJ</a:t>
            </a:r>
          </a:p>
          <a:p>
            <a:pPr algn="ctr" eaLnBrk="1" hangingPunct="1">
              <a:lnSpc>
                <a:spcPct val="80000"/>
              </a:lnSpc>
              <a:defRPr/>
            </a:pPr>
            <a:endParaRPr lang="en-US" sz="1400" dirty="0" smtClean="0">
              <a:latin typeface="Cambria" pitchFamily="18" charset="0"/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sz="1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sz="1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  <a:p>
            <a:pPr algn="ctr" eaLnBrk="1" hangingPunct="1">
              <a:lnSpc>
                <a:spcPct val="80000"/>
              </a:lnSpc>
              <a:defRPr/>
            </a:pPr>
            <a:r>
              <a:rPr lang="en-US" sz="1400" b="1" dirty="0" smtClean="0">
                <a:solidFill>
                  <a:srgbClr val="FFFF00"/>
                </a:solidFill>
                <a:latin typeface="Cambria" pitchFamily="18" charset="0"/>
              </a:rPr>
              <a:t>Antonio.leitao@trf1.jus.br</a:t>
            </a:r>
          </a:p>
          <a:p>
            <a:pPr algn="ctr" eaLnBrk="1" hangingPunct="1">
              <a:lnSpc>
                <a:spcPct val="80000"/>
              </a:lnSpc>
              <a:defRPr/>
            </a:pPr>
            <a:endParaRPr lang="pt-BR" sz="1400" b="1" dirty="0" smtClean="0">
              <a:solidFill>
                <a:srgbClr val="996633"/>
              </a:solidFill>
              <a:latin typeface="Cambria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41080" y="6245225"/>
            <a:ext cx="45719" cy="476250"/>
          </a:xfrm>
        </p:spPr>
        <p:txBody>
          <a:bodyPr/>
          <a:lstStyle/>
          <a:p>
            <a:pPr>
              <a:defRPr/>
            </a:pPr>
            <a:fld id="{FC909BFF-5CA7-42C9-B590-0E7C3B5463DE}" type="slidenum">
              <a:rPr lang="pt-BR" smtClean="0"/>
              <a:pPr>
                <a:defRPr/>
              </a:pPr>
              <a:t>1</a:t>
            </a:fld>
            <a:endParaRPr lang="pt-B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00808"/>
            <a:ext cx="6012160" cy="515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8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800"/>
                            </p:stCondLst>
                            <p:childTnLst>
                              <p:par>
                                <p:cTn id="1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80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3300"/>
                            </p:stCondLst>
                            <p:childTnLst>
                              <p:par>
                                <p:cTn id="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38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48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80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8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800"/>
                            </p:stCondLst>
                            <p:childTnLst>
                              <p:par>
                                <p:cTn id="5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8800"/>
                            </p:stCondLst>
                            <p:childTnLst>
                              <p:par>
                                <p:cTn id="5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9800"/>
                            </p:stCondLst>
                            <p:childTnLst>
                              <p:par>
                                <p:cTn id="6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107504" y="1484784"/>
            <a:ext cx="8137525" cy="3727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48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Sobrepreço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defRPr/>
            </a:pPr>
            <a:endParaRPr lang="pt-BR" sz="2000" b="1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b="1" dirty="0">
                <a:solidFill>
                  <a:srgbClr val="996633"/>
                </a:solidFill>
              </a:rPr>
              <a:t>Preço contratado acima do mercado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defRPr/>
            </a:pPr>
            <a:endParaRPr lang="pt-BR" b="1" dirty="0">
              <a:solidFill>
                <a:srgbClr val="996633"/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defRPr/>
            </a:pPr>
            <a:endParaRPr lang="pt-BR" b="1" dirty="0">
              <a:solidFill>
                <a:srgbClr val="996633"/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48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Superfaturamento</a:t>
            </a:r>
            <a:r>
              <a:rPr lang="pt-BR" sz="4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defRPr/>
            </a:pPr>
            <a:endParaRPr lang="pt-BR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b="1" dirty="0">
                <a:solidFill>
                  <a:srgbClr val="996633"/>
                </a:solidFill>
              </a:rPr>
              <a:t>Sobrepreço efetivamente pago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F6AD92-9FC6-4031-9B29-253502E0C04B}" type="slidenum">
              <a:rPr lang="pt-BR" smtClean="0"/>
              <a:pPr>
                <a:defRPr/>
              </a:pPr>
              <a:t>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457200" y="116632"/>
            <a:ext cx="807524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000" b="1" i="0" dirty="0" err="1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Superfaturamento</a:t>
            </a:r>
            <a:r>
              <a:rPr lang="en-US" sz="4000" b="1" i="0" dirty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de </a:t>
            </a:r>
            <a:r>
              <a:rPr lang="en-US" sz="4000" b="1" i="0" dirty="0" err="1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obras</a:t>
            </a:r>
            <a:endParaRPr lang="pt-BR" sz="4000" b="1" i="0" dirty="0">
              <a:solidFill>
                <a:srgbClr val="DFD4B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510" name="Espaço Reservado para Conteúdo 2"/>
          <p:cNvSpPr>
            <a:spLocks/>
          </p:cNvSpPr>
          <p:nvPr/>
        </p:nvSpPr>
        <p:spPr bwMode="auto">
          <a:xfrm>
            <a:off x="107504" y="1124744"/>
            <a:ext cx="828092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endParaRPr lang="pt-BR" sz="500" dirty="0"/>
          </a:p>
          <a:p>
            <a:pPr marL="742950" lvl="1" indent="-28575" algn="just"/>
            <a:r>
              <a:rPr lang="pt-BR" sz="3500" i="0" dirty="0"/>
              <a:t>Superfaturamento </a:t>
            </a:r>
            <a:r>
              <a:rPr lang="pt-BR" sz="3500" b="1" i="0" u="sng" dirty="0"/>
              <a:t>não é apenas a cobrança de preços excessivos</a:t>
            </a:r>
            <a:r>
              <a:rPr lang="pt-BR" sz="3500" b="1" i="0" dirty="0"/>
              <a:t>.</a:t>
            </a:r>
            <a:r>
              <a:rPr lang="pt-BR" sz="3500" i="0" dirty="0"/>
              <a:t> Esse novo entendimento, voltado à área de obras e serviços de engenharia, é de que o fenômeno do superfaturamento é um </a:t>
            </a:r>
            <a:r>
              <a:rPr lang="pt-BR" sz="3500" b="1" i="0" u="sng" dirty="0"/>
              <a:t>conjunto de práticas que tornam, injustamente, mais onerosa a proposta ou a execução </a:t>
            </a:r>
            <a:r>
              <a:rPr lang="pt-BR" sz="3500" b="1" i="0" u="sng" dirty="0" smtClean="0"/>
              <a:t>do contrato </a:t>
            </a:r>
            <a:r>
              <a:rPr lang="pt-BR" sz="3500" b="1" i="0" u="sng" dirty="0"/>
              <a:t>para a Administração Pública, </a:t>
            </a:r>
            <a:endParaRPr lang="pt-BR" sz="3500" b="1" u="sng" dirty="0"/>
          </a:p>
          <a:p>
            <a:pPr marL="742950" lvl="1" indent="-285750" algn="ctr"/>
            <a:endParaRPr lang="pt-BR" sz="2400" dirty="0"/>
          </a:p>
          <a:p>
            <a:pPr marL="342900" indent="-342900" algn="just">
              <a:spcBef>
                <a:spcPct val="20000"/>
              </a:spcBef>
            </a:pPr>
            <a:endParaRPr lang="pt-B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  <p:bldP spid="215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179512" y="116632"/>
            <a:ext cx="835292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Tipos</a:t>
            </a:r>
            <a:r>
              <a:rPr lang="en-US" sz="35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de </a:t>
            </a:r>
            <a:r>
              <a:rPr lang="en-US" sz="3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Superfaturamento</a:t>
            </a:r>
            <a:r>
              <a:rPr lang="en-US" sz="35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500" b="1" i="0" dirty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 </a:t>
            </a:r>
            <a:r>
              <a:rPr lang="en-US" sz="3500" b="1" i="0" dirty="0" err="1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obras</a:t>
            </a:r>
            <a:endParaRPr lang="pt-BR" sz="3500" b="1" i="0" dirty="0">
              <a:solidFill>
                <a:srgbClr val="DFD4B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510" name="Espaço Reservado para Conteúdo 2"/>
          <p:cNvSpPr>
            <a:spLocks/>
          </p:cNvSpPr>
          <p:nvPr/>
        </p:nvSpPr>
        <p:spPr bwMode="auto">
          <a:xfrm>
            <a:off x="107505" y="980728"/>
            <a:ext cx="8496943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endParaRPr lang="pt-BR" sz="500" dirty="0"/>
          </a:p>
          <a:p>
            <a:r>
              <a:rPr lang="pt-BR" sz="2500" dirty="0" smtClean="0"/>
              <a:t>1: Superfaturamento de quantidade;</a:t>
            </a:r>
          </a:p>
          <a:p>
            <a:r>
              <a:rPr lang="pt-BR" sz="2500" dirty="0" smtClean="0"/>
              <a:t>2 : Superfaturamento de qualidade;</a:t>
            </a:r>
          </a:p>
          <a:p>
            <a:pPr algn="just"/>
            <a:r>
              <a:rPr lang="pt-BR" sz="2500" dirty="0" smtClean="0"/>
              <a:t>3 : Superfaturamento por alteração de metodologia executiva;</a:t>
            </a:r>
          </a:p>
          <a:p>
            <a:r>
              <a:rPr lang="pt-BR" sz="2500" dirty="0" smtClean="0"/>
              <a:t>4 : Superfaturamento por preços;</a:t>
            </a:r>
          </a:p>
          <a:p>
            <a:r>
              <a:rPr lang="pt-BR" sz="2500" dirty="0" smtClean="0"/>
              <a:t>5 : Superfaturamento por jogo de planilha;</a:t>
            </a:r>
          </a:p>
          <a:p>
            <a:r>
              <a:rPr lang="pt-BR" sz="2500" dirty="0" smtClean="0"/>
              <a:t>6 : Superfaturamento por pagamentos antecipados;</a:t>
            </a:r>
          </a:p>
          <a:p>
            <a:r>
              <a:rPr lang="pt-BR" sz="2500" dirty="0" smtClean="0"/>
              <a:t>7 : Superfaturamento por jogo de cronograma;</a:t>
            </a:r>
          </a:p>
          <a:p>
            <a:pPr algn="just"/>
            <a:r>
              <a:rPr lang="pt-BR" sz="2500" dirty="0" smtClean="0"/>
              <a:t>8 : Superfaturamento por reajustamentos irregulares de preços;</a:t>
            </a:r>
          </a:p>
          <a:p>
            <a:pPr algn="just"/>
            <a:r>
              <a:rPr lang="pt-BR" sz="2500" dirty="0" smtClean="0"/>
              <a:t>9 : Superfaturamento por prorrogação injustificada do prazo contratual. </a:t>
            </a:r>
          </a:p>
          <a:p>
            <a:pPr algn="just"/>
            <a:r>
              <a:rPr lang="pt-BR" sz="2500" dirty="0" smtClean="0"/>
              <a:t>10: Superfaturamento por superdimensionamento</a:t>
            </a:r>
          </a:p>
          <a:p>
            <a:pPr algn="just"/>
            <a:endParaRPr lang="pt-BR" sz="2200" dirty="0" smtClean="0"/>
          </a:p>
          <a:p>
            <a:pPr algn="just"/>
            <a:endParaRPr lang="pt-BR" sz="2200" dirty="0" smtClean="0"/>
          </a:p>
          <a:p>
            <a:pPr algn="just"/>
            <a:r>
              <a:rPr lang="pt-BR" sz="1600" dirty="0" smtClean="0"/>
              <a:t>Boletim do Tribunal de Contas da União, 2012, ano XLV, n. 26</a:t>
            </a:r>
          </a:p>
          <a:p>
            <a:pPr marL="342900" indent="-342900" algn="just">
              <a:spcBef>
                <a:spcPct val="20000"/>
              </a:spcBef>
            </a:pPr>
            <a:r>
              <a:rPr lang="pt-BR" sz="1600" dirty="0" smtClean="0"/>
              <a:t>INCDPF e IBRAOP OT-05/12</a:t>
            </a:r>
            <a:endParaRPr lang="pt-BR" sz="1600" dirty="0"/>
          </a:p>
        </p:txBody>
      </p:sp>
      <p:sp>
        <p:nvSpPr>
          <p:cNvPr id="5" name="Espaço Reservado para Número de Slide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F61409E3-A3F8-4667-98DF-258BD1BF8C70}" type="slidenum">
              <a:rPr lang="pt-BR" sz="1400" i="0">
                <a:latin typeface="+mn-lt"/>
              </a:rPr>
              <a:pPr algn="r">
                <a:defRPr/>
              </a:pPr>
              <a:t>4</a:t>
            </a:fld>
            <a:endParaRPr lang="pt-BR" sz="1400" i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  <p:bldP spid="215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0"/>
            <a:ext cx="8316416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Superfaturamento</a:t>
            </a:r>
            <a:r>
              <a:rPr lang="en-US" sz="25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devido</a:t>
            </a:r>
            <a:r>
              <a:rPr lang="en-US" sz="25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à </a:t>
            </a:r>
            <a:r>
              <a:rPr lang="en-US" sz="2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alteração</a:t>
            </a:r>
            <a:r>
              <a:rPr lang="en-US" sz="25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da </a:t>
            </a:r>
            <a:r>
              <a:rPr lang="en-US" sz="2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metodologia</a:t>
            </a:r>
            <a:r>
              <a:rPr lang="en-US" sz="25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de </a:t>
            </a:r>
            <a:r>
              <a:rPr lang="en-US" sz="2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execução</a:t>
            </a:r>
            <a:endParaRPr lang="pt-BR" sz="2500" b="1" i="0" dirty="0" smtClean="0">
              <a:solidFill>
                <a:srgbClr val="DFD4B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endParaRPr lang="pt-BR" sz="3600" b="1" i="0" dirty="0">
              <a:solidFill>
                <a:srgbClr val="DFD4B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510" name="Espaço Reservado para Conteúdo 2"/>
          <p:cNvSpPr>
            <a:spLocks/>
          </p:cNvSpPr>
          <p:nvPr/>
        </p:nvSpPr>
        <p:spPr bwMode="auto">
          <a:xfrm>
            <a:off x="-36514" y="1714488"/>
            <a:ext cx="9180513" cy="5143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endParaRPr lang="pt-BR" sz="500" dirty="0"/>
          </a:p>
          <a:p>
            <a:pPr algn="just"/>
            <a:endParaRPr lang="pt-BR" sz="2400" dirty="0" smtClean="0"/>
          </a:p>
          <a:p>
            <a:pPr algn="just"/>
            <a:endParaRPr lang="pt-BR" sz="2300" b="1" dirty="0" smtClean="0"/>
          </a:p>
          <a:p>
            <a:pPr algn="just"/>
            <a:endParaRPr lang="pt-BR" sz="2300" b="1" dirty="0" smtClean="0"/>
          </a:p>
          <a:p>
            <a:pPr algn="just"/>
            <a:endParaRPr lang="pt-BR" sz="2400" dirty="0" smtClean="0"/>
          </a:p>
          <a:p>
            <a:pPr algn="just"/>
            <a:endParaRPr lang="pt-BR" sz="2400" u="sng" dirty="0" smtClean="0"/>
          </a:p>
          <a:p>
            <a:pPr algn="just"/>
            <a:endParaRPr lang="pt-BR" sz="2400" u="sng" dirty="0" smtClean="0"/>
          </a:p>
          <a:p>
            <a:pPr algn="just"/>
            <a:endParaRPr lang="pt-BR" sz="2400" u="sng" dirty="0" smtClean="0"/>
          </a:p>
          <a:p>
            <a:pPr algn="just"/>
            <a:endParaRPr lang="pt-BR" sz="2400" u="sng" dirty="0" smtClean="0"/>
          </a:p>
          <a:p>
            <a:pPr algn="just"/>
            <a:endParaRPr lang="pt-BR" sz="2400" u="sng" dirty="0" smtClean="0"/>
          </a:p>
          <a:p>
            <a:pPr algn="just"/>
            <a:endParaRPr lang="pt-BR" sz="2400" u="sng" dirty="0" smtClean="0"/>
          </a:p>
          <a:p>
            <a:pPr algn="just"/>
            <a:endParaRPr lang="pt-BR" sz="2400" u="sng" dirty="0" smtClean="0"/>
          </a:p>
          <a:p>
            <a:pPr algn="just"/>
            <a:endParaRPr lang="pt-BR" sz="2400" u="sng" dirty="0" smtClean="0"/>
          </a:p>
          <a:p>
            <a:pPr algn="just"/>
            <a:endParaRPr lang="pt-BR" sz="2400" u="sng" dirty="0" smtClean="0"/>
          </a:p>
          <a:p>
            <a:pPr algn="just"/>
            <a:endParaRPr lang="pt-BR" sz="2200" b="1" dirty="0" smtClean="0"/>
          </a:p>
          <a:p>
            <a:pPr algn="just"/>
            <a:endParaRPr lang="pt-BR" sz="2200" b="1" dirty="0" smtClean="0"/>
          </a:p>
          <a:p>
            <a:pPr marL="342900" indent="-342900" algn="just">
              <a:spcBef>
                <a:spcPct val="20000"/>
              </a:spcBef>
            </a:pPr>
            <a:endParaRPr lang="pt-BR" sz="2200" b="1" dirty="0" smtClean="0"/>
          </a:p>
          <a:p>
            <a:pPr marL="342900" indent="-342900" algn="just">
              <a:spcBef>
                <a:spcPct val="20000"/>
              </a:spcBef>
            </a:pPr>
            <a:endParaRPr lang="pt-BR" sz="2400" dirty="0" smtClean="0"/>
          </a:p>
          <a:p>
            <a:pPr marL="342900" indent="-342900" algn="just">
              <a:spcBef>
                <a:spcPct val="20000"/>
              </a:spcBef>
            </a:pPr>
            <a:endParaRPr lang="pt-BR" sz="2400" dirty="0"/>
          </a:p>
        </p:txBody>
      </p:sp>
      <p:sp>
        <p:nvSpPr>
          <p:cNvPr id="5" name="Espaço Reservado para Número de Slide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F61409E3-A3F8-4667-98DF-258BD1BF8C70}" type="slidenum">
              <a:rPr lang="pt-BR" sz="1400" i="0">
                <a:latin typeface="+mn-lt"/>
              </a:rPr>
              <a:pPr algn="r">
                <a:defRPr/>
              </a:pPr>
              <a:t>5</a:t>
            </a:fld>
            <a:endParaRPr lang="pt-BR" sz="1400" i="0">
              <a:latin typeface="+mn-lt"/>
            </a:endParaRPr>
          </a:p>
        </p:txBody>
      </p:sp>
      <p:pic>
        <p:nvPicPr>
          <p:cNvPr id="6" name="Imagem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036496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  <p:bldP spid="215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107504" y="116632"/>
            <a:ext cx="8496944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3500" b="1" i="0" dirty="0" smtClean="0">
              <a:solidFill>
                <a:srgbClr val="DFD4B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r>
              <a:rPr lang="en-US" sz="30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Superfaturamento</a:t>
            </a:r>
            <a:r>
              <a:rPr lang="en-US" sz="30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de </a:t>
            </a:r>
            <a:r>
              <a:rPr lang="en-US" sz="30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preços</a:t>
            </a:r>
            <a:r>
              <a:rPr lang="en-US" sz="30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- </a:t>
            </a:r>
            <a:r>
              <a:rPr lang="en-US" sz="30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utilização</a:t>
            </a:r>
            <a:r>
              <a:rPr lang="en-US" sz="30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dos </a:t>
            </a:r>
            <a:r>
              <a:rPr lang="en-US" sz="30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métodos</a:t>
            </a:r>
            <a:r>
              <a:rPr lang="en-US" sz="30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de </a:t>
            </a:r>
            <a:r>
              <a:rPr lang="en-US" sz="30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cálculo</a:t>
            </a:r>
            <a:r>
              <a:rPr lang="en-US" sz="30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(IBRAOP OT 05/12)</a:t>
            </a:r>
            <a:endParaRPr lang="pt-BR" sz="3000" b="1" i="0" dirty="0" smtClean="0">
              <a:solidFill>
                <a:srgbClr val="DFD4B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endParaRPr lang="pt-BR" sz="4000" b="1" i="0" dirty="0">
              <a:solidFill>
                <a:srgbClr val="DFD4B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510" name="Espaço Reservado para Conteúdo 2"/>
          <p:cNvSpPr>
            <a:spLocks/>
          </p:cNvSpPr>
          <p:nvPr/>
        </p:nvSpPr>
        <p:spPr bwMode="auto">
          <a:xfrm>
            <a:off x="323528" y="1844824"/>
            <a:ext cx="8352929" cy="439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endParaRPr lang="pt-BR" sz="500" dirty="0"/>
          </a:p>
          <a:p>
            <a:pPr algn="just"/>
            <a:endParaRPr lang="pt-BR" dirty="0" smtClean="0"/>
          </a:p>
          <a:p>
            <a:pPr algn="just"/>
            <a:endParaRPr lang="pt-BR" dirty="0" smtClean="0"/>
          </a:p>
          <a:p>
            <a:endParaRPr lang="pt-BR" sz="2000" b="1" i="0" dirty="0" smtClean="0"/>
          </a:p>
          <a:p>
            <a:pPr marL="342900" indent="-342900" algn="just">
              <a:spcBef>
                <a:spcPct val="20000"/>
              </a:spcBef>
            </a:pPr>
            <a:endParaRPr lang="pt-BR" sz="2400" dirty="0"/>
          </a:p>
        </p:txBody>
      </p:sp>
      <p:sp>
        <p:nvSpPr>
          <p:cNvPr id="5" name="Espaço Reservado para Número de Slide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F61409E3-A3F8-4667-98DF-258BD1BF8C70}" type="slidenum">
              <a:rPr lang="pt-BR" sz="1400" i="0">
                <a:latin typeface="+mn-lt"/>
              </a:rPr>
              <a:pPr algn="r">
                <a:defRPr/>
              </a:pPr>
              <a:t>6</a:t>
            </a:fld>
            <a:endParaRPr lang="pt-BR" sz="1400" i="0">
              <a:latin typeface="+mn-lt"/>
            </a:endParaRPr>
          </a:p>
        </p:txBody>
      </p:sp>
      <p:pic>
        <p:nvPicPr>
          <p:cNvPr id="1026" name="Picture 2" descr="D:\Users\tr187603\Desktop\Ot ibra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268760"/>
            <a:ext cx="8424936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  <p:bldP spid="215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179512" y="188640"/>
            <a:ext cx="84969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3500" b="1" i="0" dirty="0" smtClean="0">
              <a:solidFill>
                <a:srgbClr val="DFD4B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r>
              <a:rPr lang="en-US" sz="3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Superfaturamento</a:t>
            </a:r>
            <a:r>
              <a:rPr lang="en-US" sz="35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devido</a:t>
            </a:r>
            <a:r>
              <a:rPr lang="en-US" sz="35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 </a:t>
            </a:r>
            <a:r>
              <a:rPr lang="en-US" sz="3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pagamentos</a:t>
            </a:r>
            <a:r>
              <a:rPr lang="en-US" sz="35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sz="3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antecipados</a:t>
            </a:r>
            <a:endParaRPr lang="pt-BR" sz="3500" b="1" i="0" dirty="0" smtClean="0">
              <a:solidFill>
                <a:srgbClr val="DFD4B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endParaRPr lang="pt-BR" sz="4000" b="1" i="0" dirty="0">
              <a:solidFill>
                <a:srgbClr val="DFD4B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510" name="Espaço Reservado para Conteúdo 2"/>
          <p:cNvSpPr>
            <a:spLocks/>
          </p:cNvSpPr>
          <p:nvPr/>
        </p:nvSpPr>
        <p:spPr bwMode="auto">
          <a:xfrm>
            <a:off x="-36513" y="1916113"/>
            <a:ext cx="8893176" cy="494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endParaRPr lang="pt-BR" sz="500" dirty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 </a:t>
            </a:r>
          </a:p>
          <a:p>
            <a:pPr algn="just">
              <a:buFontTx/>
              <a:buChar char="-"/>
            </a:pPr>
            <a:endParaRPr lang="pt-BR" u="sng" dirty="0" smtClean="0"/>
          </a:p>
          <a:p>
            <a:pPr algn="just"/>
            <a:endParaRPr lang="pt-BR" sz="2400" dirty="0" smtClean="0"/>
          </a:p>
          <a:p>
            <a:endParaRPr lang="pt-BR" sz="1500" dirty="0" smtClean="0"/>
          </a:p>
          <a:p>
            <a:endParaRPr lang="pt-BR" sz="2000" b="1" i="0" dirty="0" smtClean="0"/>
          </a:p>
          <a:p>
            <a:pPr marL="342900" indent="-342900" algn="just">
              <a:spcBef>
                <a:spcPct val="20000"/>
              </a:spcBef>
            </a:pPr>
            <a:endParaRPr lang="pt-BR" sz="2400" dirty="0"/>
          </a:p>
        </p:txBody>
      </p:sp>
      <p:sp>
        <p:nvSpPr>
          <p:cNvPr id="5" name="Espaço Reservado para Número de Slide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endParaRPr lang="pt-BR" sz="1400" i="0" dirty="0">
              <a:latin typeface="+mn-lt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79512" y="1340769"/>
          <a:ext cx="8352928" cy="5328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4116"/>
                <a:gridCol w="1044116"/>
                <a:gridCol w="1044116"/>
                <a:gridCol w="1044116"/>
                <a:gridCol w="1044116"/>
                <a:gridCol w="1044116"/>
                <a:gridCol w="924298"/>
                <a:gridCol w="1163934"/>
              </a:tblGrid>
              <a:tr h="613730">
                <a:tc gridSpan="8"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chemeClr val="bg1"/>
                          </a:solidFill>
                          <a:latin typeface="+mj-lt"/>
                        </a:rPr>
                        <a:t>Serviço</a:t>
                      </a:r>
                      <a:r>
                        <a:rPr lang="pt-BR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“A”</a:t>
                      </a:r>
                      <a:endParaRPr lang="pt-BR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613730"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Pagamento antecipado</a:t>
                      </a:r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Efetiva prestação</a:t>
                      </a:r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desconto</a:t>
                      </a:r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613730"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Data</a:t>
                      </a:r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quant</a:t>
                      </a:r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PU</a:t>
                      </a:r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PT</a:t>
                      </a:r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quant</a:t>
                      </a:r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PU</a:t>
                      </a:r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PT</a:t>
                      </a:r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PT</a:t>
                      </a:r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613730">
                <a:tc>
                  <a:txBody>
                    <a:bodyPr/>
                    <a:lstStyle/>
                    <a:p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2/1/11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900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20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18.000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613730">
                <a:tc>
                  <a:txBody>
                    <a:bodyPr/>
                    <a:lstStyle/>
                    <a:p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31/5/11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300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20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6000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5.708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613730">
                <a:tc>
                  <a:txBody>
                    <a:bodyPr/>
                    <a:lstStyle/>
                    <a:p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31/7/11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300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20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6000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5.596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613730">
                <a:tc>
                  <a:txBody>
                    <a:bodyPr/>
                    <a:lstStyle/>
                    <a:p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30/9/11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300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20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6000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5.486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613730">
                <a:tc>
                  <a:txBody>
                    <a:bodyPr/>
                    <a:lstStyle/>
                    <a:p>
                      <a:r>
                        <a:rPr lang="pt-B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total</a:t>
                      </a:r>
                      <a:endParaRPr lang="pt-BR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1.800</a:t>
                      </a:r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16.791</a:t>
                      </a:r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418755">
                <a:tc gridSpan="7">
                  <a:txBody>
                    <a:bodyPr/>
                    <a:lstStyle/>
                    <a:p>
                      <a:r>
                        <a:rPr lang="pt-BR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Superfaturamento por pagamento antecipado (i=1%)</a:t>
                      </a:r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pt-BR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1.208</a:t>
                      </a:r>
                      <a:endParaRPr lang="pt-BR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  <p:bldP spid="215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23528" y="116632"/>
            <a:ext cx="828092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Superfaturamento</a:t>
            </a:r>
            <a:r>
              <a:rPr lang="en-US" sz="35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devido</a:t>
            </a:r>
            <a:r>
              <a:rPr lang="en-US" sz="35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ao </a:t>
            </a:r>
            <a:r>
              <a:rPr lang="en-US" sz="3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jogo</a:t>
            </a:r>
            <a:r>
              <a:rPr lang="en-US" sz="35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de </a:t>
            </a:r>
            <a:r>
              <a:rPr lang="en-US" sz="3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cronograma</a:t>
            </a:r>
            <a:endParaRPr lang="pt-BR" sz="3500" b="1" i="0" dirty="0">
              <a:solidFill>
                <a:srgbClr val="DFD4B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510" name="Espaço Reservado para Conteúdo 2"/>
          <p:cNvSpPr>
            <a:spLocks/>
          </p:cNvSpPr>
          <p:nvPr/>
        </p:nvSpPr>
        <p:spPr bwMode="auto">
          <a:xfrm>
            <a:off x="179388" y="1773238"/>
            <a:ext cx="8677275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endParaRPr lang="pt-BR" sz="500"/>
          </a:p>
          <a:p>
            <a:pPr marL="742950" lvl="1" indent="-285750"/>
            <a:endParaRPr lang="pt-BR" sz="2400"/>
          </a:p>
        </p:txBody>
      </p:sp>
      <p:sp>
        <p:nvSpPr>
          <p:cNvPr id="5" name="Espaço Reservado para Número de Slide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CF55E93F-CB89-43EC-BE6A-895472B6F86C}" type="slidenum">
              <a:rPr lang="pt-BR" sz="1400" i="0">
                <a:latin typeface="+mn-lt"/>
              </a:rPr>
              <a:pPr algn="r">
                <a:defRPr/>
              </a:pPr>
              <a:t>8</a:t>
            </a:fld>
            <a:endParaRPr lang="pt-BR" sz="1400" i="0">
              <a:latin typeface="+mn-lt"/>
            </a:endParaRPr>
          </a:p>
        </p:txBody>
      </p:sp>
      <p:sp>
        <p:nvSpPr>
          <p:cNvPr id="52230" name="Retângulo 5"/>
          <p:cNvSpPr>
            <a:spLocks noChangeArrowheads="1"/>
          </p:cNvSpPr>
          <p:nvPr/>
        </p:nvSpPr>
        <p:spPr bwMode="auto">
          <a:xfrm>
            <a:off x="214313" y="1857374"/>
            <a:ext cx="8715375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sz="2300" u="sng" dirty="0" smtClean="0"/>
              <a:t> </a:t>
            </a:r>
          </a:p>
          <a:p>
            <a:pPr algn="just"/>
            <a:endParaRPr lang="pt-BR" sz="2300" dirty="0" smtClean="0"/>
          </a:p>
          <a:p>
            <a:pPr algn="just"/>
            <a:endParaRPr lang="pt-BR" sz="2300" dirty="0"/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179511" y="1340768"/>
          <a:ext cx="8316415" cy="5198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3283"/>
                <a:gridCol w="1663283"/>
                <a:gridCol w="1663283"/>
                <a:gridCol w="1663283"/>
                <a:gridCol w="1663283"/>
              </a:tblGrid>
              <a:tr h="562383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Cronograma base</a:t>
                      </a:r>
                      <a:endParaRPr lang="pt-BR" sz="1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Mês 1</a:t>
                      </a:r>
                      <a:endParaRPr lang="pt-BR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Mês 2</a:t>
                      </a:r>
                      <a:endParaRPr lang="pt-BR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Mês 3</a:t>
                      </a:r>
                      <a:endParaRPr lang="pt-BR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Mês 4</a:t>
                      </a:r>
                      <a:endParaRPr lang="pt-BR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21362">
                <a:tc>
                  <a:txBody>
                    <a:bodyPr/>
                    <a:lstStyle/>
                    <a:p>
                      <a:pPr algn="ctr"/>
                      <a:endParaRPr lang="pt-BR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70.346</a:t>
                      </a:r>
                      <a:endParaRPr lang="pt-BR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70.050</a:t>
                      </a:r>
                      <a:endParaRPr lang="pt-BR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870.160</a:t>
                      </a:r>
                      <a:endParaRPr lang="pt-BR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257.702</a:t>
                      </a:r>
                      <a:endParaRPr lang="pt-BR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562383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Cronograma</a:t>
                      </a:r>
                      <a:r>
                        <a:rPr lang="pt-BR" sz="1400" b="1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pt-BR" sz="14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contrato</a:t>
                      </a:r>
                      <a:endParaRPr lang="pt-BR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Mês 1</a:t>
                      </a:r>
                      <a:endParaRPr lang="pt-BR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Mês 2</a:t>
                      </a:r>
                      <a:endParaRPr lang="pt-BR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Mês 3</a:t>
                      </a:r>
                      <a:endParaRPr lang="pt-BR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Mês 4</a:t>
                      </a:r>
                      <a:endParaRPr lang="pt-BR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21362">
                <a:tc>
                  <a:txBody>
                    <a:bodyPr/>
                    <a:lstStyle/>
                    <a:p>
                      <a:pPr algn="ctr"/>
                      <a:endParaRPr lang="pt-BR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87.447</a:t>
                      </a:r>
                      <a:endParaRPr lang="pt-BR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86.914</a:t>
                      </a:r>
                      <a:endParaRPr lang="pt-BR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813.912</a:t>
                      </a:r>
                      <a:endParaRPr lang="pt-BR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248.035</a:t>
                      </a:r>
                      <a:endParaRPr lang="pt-BR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21362">
                <a:tc>
                  <a:txBody>
                    <a:bodyPr/>
                    <a:lstStyle/>
                    <a:p>
                      <a:pPr algn="ctr"/>
                      <a:endParaRPr lang="pt-BR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562383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Diferença</a:t>
                      </a:r>
                    </a:p>
                    <a:p>
                      <a:pPr algn="ctr"/>
                      <a:endParaRPr lang="pt-BR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+17.100</a:t>
                      </a:r>
                      <a:endParaRPr lang="pt-BR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+16.864</a:t>
                      </a:r>
                      <a:endParaRPr lang="pt-BR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-56.248</a:t>
                      </a:r>
                      <a:endParaRPr lang="pt-BR" sz="1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-9.666</a:t>
                      </a:r>
                      <a:endParaRPr lang="pt-BR" sz="1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699773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Valor deflacionado</a:t>
                      </a:r>
                      <a:endParaRPr lang="pt-BR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+</a:t>
                      </a:r>
                      <a:r>
                        <a:rPr lang="pt-BR" sz="140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 16.847 (1x)</a:t>
                      </a:r>
                      <a:endParaRPr lang="pt-BR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+ 16.369 (2x)</a:t>
                      </a:r>
                      <a:endParaRPr lang="pt-BR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- 53.791 (3x)</a:t>
                      </a:r>
                      <a:endParaRPr lang="pt-BR" sz="1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- 9.107 (4x)</a:t>
                      </a:r>
                      <a:endParaRPr lang="pt-BR" sz="1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1044425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Diferenças deflacionadas p mês</a:t>
                      </a:r>
                      <a:r>
                        <a:rPr lang="pt-BR" sz="1400" b="1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 1 a 1,5%</a:t>
                      </a:r>
                      <a:endParaRPr lang="pt-BR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+ 252</a:t>
                      </a:r>
                      <a:endParaRPr lang="pt-BR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+</a:t>
                      </a:r>
                      <a:r>
                        <a:rPr lang="pt-BR" sz="140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 494</a:t>
                      </a:r>
                      <a:endParaRPr lang="pt-BR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-</a:t>
                      </a:r>
                      <a:r>
                        <a:rPr lang="pt-BR" sz="1400" baseline="0" dirty="0" smtClean="0">
                          <a:solidFill>
                            <a:srgbClr val="FF0000"/>
                          </a:solidFill>
                          <a:latin typeface="+mj-lt"/>
                        </a:rPr>
                        <a:t> 2.457</a:t>
                      </a:r>
                      <a:endParaRPr lang="pt-BR" sz="1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0" dirty="0" smtClean="0">
                          <a:solidFill>
                            <a:srgbClr val="FF0000"/>
                          </a:solidFill>
                          <a:latin typeface="+mj-lt"/>
                        </a:rPr>
                        <a:t>-</a:t>
                      </a:r>
                      <a:r>
                        <a:rPr lang="pt-BR" sz="1400" b="0" baseline="0" dirty="0" smtClean="0">
                          <a:solidFill>
                            <a:srgbClr val="FF0000"/>
                          </a:solidFill>
                          <a:latin typeface="+mj-lt"/>
                        </a:rPr>
                        <a:t> 558</a:t>
                      </a:r>
                      <a:endParaRPr lang="pt-BR" sz="1400" b="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803403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Total das diferenças (i=1,5%)</a:t>
                      </a:r>
                      <a:endParaRPr lang="pt-BR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-</a:t>
                      </a:r>
                      <a:r>
                        <a:rPr lang="pt-BR" sz="1400" b="1" baseline="0" dirty="0" smtClean="0">
                          <a:solidFill>
                            <a:srgbClr val="FF0000"/>
                          </a:solidFill>
                          <a:latin typeface="+mj-lt"/>
                        </a:rPr>
                        <a:t> 2.269</a:t>
                      </a:r>
                      <a:endParaRPr lang="pt-BR" sz="14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  <p:bldP spid="215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251520" y="116632"/>
            <a:ext cx="843528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Fluxograma</a:t>
            </a:r>
            <a:r>
              <a:rPr lang="en-US" sz="35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para</a:t>
            </a:r>
            <a:r>
              <a:rPr lang="en-US" sz="35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auditoria </a:t>
            </a:r>
            <a:r>
              <a:rPr lang="en-US" sz="3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em</a:t>
            </a:r>
            <a:r>
              <a:rPr lang="en-US" sz="3500" b="1" i="0" dirty="0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500" b="1" i="0" dirty="0" err="1" smtClean="0">
                <a:solidFill>
                  <a:srgbClr val="DFD4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obras</a:t>
            </a:r>
            <a:endParaRPr lang="pt-BR" sz="3500" b="1" i="0" dirty="0">
              <a:solidFill>
                <a:srgbClr val="DFD4B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72B120-9DF7-4DB3-8C2D-EBCAFCFEFE4C}" type="slidenum">
              <a:rPr lang="pt-BR" smtClean="0"/>
              <a:pPr>
                <a:defRPr/>
              </a:pPr>
              <a:t>9</a:t>
            </a:fld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980728"/>
            <a:ext cx="8568952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Personalizada 1">
      <a:dk1>
        <a:srgbClr val="FFFFFF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22464</TotalTime>
  <Words>392</Words>
  <Application>Microsoft Office PowerPoint</Application>
  <PresentationFormat>Apresentação na tela (4:3)</PresentationFormat>
  <Paragraphs>155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Fluxo</vt:lpstr>
      <vt:lpstr>            ”         “II FÓRUM DE BOAS PRÁTICAS DE AUDITORIA E CONTROLE INTERNO DO PODER JUDICIÁRIO” Como identificar superfaturamento em auditorias de obras Brasília – 09/06/16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Capital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Rebeka</dc:creator>
  <cp:lastModifiedBy>TR187603</cp:lastModifiedBy>
  <cp:revision>1879</cp:revision>
  <dcterms:created xsi:type="dcterms:W3CDTF">2011-01-10T16:30:46Z</dcterms:created>
  <dcterms:modified xsi:type="dcterms:W3CDTF">2016-06-09T17:02:51Z</dcterms:modified>
</cp:coreProperties>
</file>